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85" r:id="rId2"/>
    <p:sldId id="257" r:id="rId3"/>
    <p:sldId id="286" r:id="rId4"/>
    <p:sldId id="287" r:id="rId5"/>
    <p:sldId id="288" r:id="rId6"/>
    <p:sldId id="289" r:id="rId7"/>
    <p:sldId id="311" r:id="rId8"/>
    <p:sldId id="312" r:id="rId9"/>
    <p:sldId id="313" r:id="rId10"/>
    <p:sldId id="314" r:id="rId11"/>
    <p:sldId id="315" r:id="rId12"/>
    <p:sldId id="316" r:id="rId13"/>
    <p:sldId id="294" r:id="rId14"/>
    <p:sldId id="310" r:id="rId15"/>
    <p:sldId id="309" r:id="rId16"/>
    <p:sldId id="279" r:id="rId17"/>
  </p:sldIdLst>
  <p:sldSz cx="9144000" cy="5143500" type="screen16x9"/>
  <p:notesSz cx="6858000" cy="9144000"/>
  <p:embeddedFontLst>
    <p:embeddedFont>
      <p:font typeface="Arvo"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Montserrat" panose="020B0604020202020204" charset="0"/>
      <p:regular r:id="rId27"/>
      <p:bold r:id="rId28"/>
    </p:embeddedFont>
    <p:embeddedFont>
      <p:font typeface="Roboto Condensed" panose="020B0604020202020204" charset="0"/>
      <p:regular r:id="rId29"/>
      <p:bold r:id="rId30"/>
      <p:italic r:id="rId31"/>
      <p:boldItalic r:id="rId32"/>
    </p:embeddedFont>
    <p:embeddedFont>
      <p:font typeface="Roboto Condensed Ligh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a:srgbClr val="FF9800"/>
    <a:srgbClr val="3F5378"/>
    <a:srgbClr val="C7D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E08998-BBD5-4470-8F09-61E45548B3F7}">
  <a:tblStyle styleId="{F0E08998-BBD5-4470-8F09-61E45548B3F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442997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E16C77-7E32-46A2-B78F-EDDBB9D2FAF0}" type="slidenum">
              <a:rPr lang="en-US" altLang="en-US" smtClean="0"/>
              <a:pPr>
                <a:spcBef>
                  <a:spcPct val="0"/>
                </a:spcBef>
              </a:pPr>
              <a:t>1</a:t>
            </a:fld>
            <a:endParaRPr lang="en-US" altLang="en-US"/>
          </a:p>
        </p:txBody>
      </p:sp>
    </p:spTree>
    <p:extLst>
      <p:ext uri="{BB962C8B-B14F-4D97-AF65-F5344CB8AC3E}">
        <p14:creationId xmlns:p14="http://schemas.microsoft.com/office/powerpoint/2010/main" val="1647231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1710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93379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93885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5087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88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1515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98911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72321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756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765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3215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3254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11665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64777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4999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4BB5B35-3958-4EF4-B1F7-AF3B8AA361A6}"/>
              </a:ext>
            </a:extLst>
          </p:cNvPr>
          <p:cNvSpPr>
            <a:spLocks noGrp="1"/>
          </p:cNvSpPr>
          <p:nvPr>
            <p:ph type="dt" sz="half" idx="10"/>
          </p:nvPr>
        </p:nvSpPr>
        <p:spPr>
          <a:xfrm>
            <a:off x="457200" y="4767263"/>
            <a:ext cx="2133600" cy="273844"/>
          </a:xfrm>
          <a:prstGeom prst="rect">
            <a:avLst/>
          </a:prstGeom>
        </p:spPr>
        <p:txBody>
          <a:bodyPr/>
          <a:lstStyle>
            <a:lvl1pPr>
              <a:defRPr/>
            </a:lvl1pPr>
          </a:lstStyle>
          <a:p>
            <a:pPr>
              <a:defRPr/>
            </a:pPr>
            <a:fld id="{3FB4A7A0-3D1B-40A3-B3F9-D1DB61D14E1C}" type="datetime1">
              <a:rPr lang="en-US"/>
              <a:pPr>
                <a:defRPr/>
              </a:pPr>
              <a:t>10/16/2018</a:t>
            </a:fld>
            <a:endParaRPr lang="en-US"/>
          </a:p>
        </p:txBody>
      </p:sp>
      <p:sp>
        <p:nvSpPr>
          <p:cNvPr id="5" name="Slide Number Placeholder 5">
            <a:extLst>
              <a:ext uri="{FF2B5EF4-FFF2-40B4-BE49-F238E27FC236}">
                <a16:creationId xmlns:a16="http://schemas.microsoft.com/office/drawing/2014/main" id="{E25381C3-0A06-43BF-BAEA-ABDFEE3D77A5}"/>
              </a:ext>
            </a:extLst>
          </p:cNvPr>
          <p:cNvSpPr>
            <a:spLocks noGrp="1"/>
          </p:cNvSpPr>
          <p:nvPr>
            <p:ph type="sldNum" sz="quarter" idx="11"/>
          </p:nvPr>
        </p:nvSpPr>
        <p:spPr/>
        <p:txBody>
          <a:bodyPr/>
          <a:lstStyle>
            <a:lvl1pPr>
              <a:defRPr/>
            </a:lvl1pPr>
          </a:lstStyle>
          <a:p>
            <a:pPr>
              <a:defRPr/>
            </a:pPr>
            <a:fld id="{50E2AC5F-6EB5-4340-A17B-1CB334BB3925}" type="slidenum">
              <a:rPr lang="en-US" altLang="en-US"/>
              <a:pPr>
                <a:defRPr/>
              </a:pPr>
              <a:t>‹#›</a:t>
            </a:fld>
            <a:endParaRPr lang="en-US" altLang="en-US"/>
          </a:p>
        </p:txBody>
      </p:sp>
    </p:spTree>
    <p:extLst>
      <p:ext uri="{BB962C8B-B14F-4D97-AF65-F5344CB8AC3E}">
        <p14:creationId xmlns:p14="http://schemas.microsoft.com/office/powerpoint/2010/main" val="30146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971675" cy="704850"/>
          </a:xfrm>
          <a:prstGeom prst="rect">
            <a:avLst/>
          </a:prstGeom>
        </p:spPr>
      </p:pic>
      <p:sp>
        <p:nvSpPr>
          <p:cNvPr id="2" name="Title 1">
            <a:extLst>
              <a:ext uri="{FF2B5EF4-FFF2-40B4-BE49-F238E27FC236}">
                <a16:creationId xmlns:a16="http://schemas.microsoft.com/office/drawing/2014/main" id="{20F3C975-28E2-4CC6-A792-C2B3AF8284AF}"/>
              </a:ext>
            </a:extLst>
          </p:cNvPr>
          <p:cNvSpPr>
            <a:spLocks noGrp="1"/>
          </p:cNvSpPr>
          <p:nvPr>
            <p:ph type="ctrTitle"/>
          </p:nvPr>
        </p:nvSpPr>
        <p:spPr>
          <a:xfrm>
            <a:off x="555425" y="460584"/>
            <a:ext cx="8033147" cy="1889522"/>
          </a:xfrm>
        </p:spPr>
        <p:txBody>
          <a:bodyPr rtlCol="0">
            <a:normAutofit/>
          </a:bodyPr>
          <a:lstStyle/>
          <a:p>
            <a:pPr algn="ctr">
              <a:defRPr/>
            </a:pPr>
            <a:r>
              <a:rPr lang="en-US" sz="2400" b="1" dirty="0">
                <a:solidFill>
                  <a:srgbClr val="3F5378"/>
                </a:solidFill>
                <a:latin typeface="Montserrat" panose="02000505000000020004" pitchFamily="2" charset="0"/>
                <a:cs typeface="Times New Roman" panose="02020603050405020304" pitchFamily="18" charset="0"/>
              </a:rPr>
              <a:t>CSE 3021 – Social And Information Network</a:t>
            </a:r>
            <a:br>
              <a:rPr lang="en-US" sz="2400" dirty="0">
                <a:solidFill>
                  <a:srgbClr val="C7D3E6"/>
                </a:solidFill>
                <a:latin typeface="Montserrat" panose="02000505000000020004" pitchFamily="2" charset="0"/>
                <a:cs typeface="Times New Roman" panose="02020603050405020304" pitchFamily="18" charset="0"/>
              </a:rPr>
            </a:br>
            <a:br>
              <a:rPr lang="en-US" sz="2400" dirty="0">
                <a:solidFill>
                  <a:schemeClr val="tx1"/>
                </a:solidFill>
                <a:latin typeface="Montserrat" panose="02000505000000020004" pitchFamily="2" charset="0"/>
                <a:cs typeface="Times New Roman" panose="02020603050405020304" pitchFamily="18" charset="0"/>
              </a:rPr>
            </a:br>
            <a:r>
              <a:rPr lang="en-US" sz="2400" b="1" dirty="0">
                <a:solidFill>
                  <a:srgbClr val="FF9800"/>
                </a:solidFill>
                <a:latin typeface="Montserrat" panose="02000505000000020004" pitchFamily="2" charset="0"/>
                <a:cs typeface="Times New Roman" panose="02020603050405020304" pitchFamily="18" charset="0"/>
              </a:rPr>
              <a:t>Deep Learning on Graph Database using Neo4j</a:t>
            </a:r>
            <a:br>
              <a:rPr lang="en-US" sz="2400" b="1" dirty="0">
                <a:solidFill>
                  <a:srgbClr val="FF9800"/>
                </a:solidFill>
                <a:latin typeface="Montserrat" panose="02000505000000020004" pitchFamily="2" charset="0"/>
                <a:cs typeface="Times New Roman" panose="02020603050405020304" pitchFamily="18" charset="0"/>
              </a:rPr>
            </a:br>
            <a:r>
              <a:rPr lang="en-US" sz="2400" dirty="0">
                <a:solidFill>
                  <a:srgbClr val="FF9800"/>
                </a:solidFill>
                <a:latin typeface="Montserrat" panose="02000505000000020004" pitchFamily="2" charset="0"/>
                <a:cs typeface="Times New Roman" panose="02020603050405020304" pitchFamily="18" charset="0"/>
              </a:rPr>
              <a:t>(Review-2)</a:t>
            </a:r>
          </a:p>
        </p:txBody>
      </p:sp>
      <p:sp>
        <p:nvSpPr>
          <p:cNvPr id="3" name="Subtitle 2">
            <a:extLst>
              <a:ext uri="{FF2B5EF4-FFF2-40B4-BE49-F238E27FC236}">
                <a16:creationId xmlns:a16="http://schemas.microsoft.com/office/drawing/2014/main" id="{54E140DF-55B6-4A1B-9601-61BED9DF2E41}"/>
              </a:ext>
            </a:extLst>
          </p:cNvPr>
          <p:cNvSpPr>
            <a:spLocks noGrp="1"/>
          </p:cNvSpPr>
          <p:nvPr>
            <p:ph type="subTitle" idx="1"/>
          </p:nvPr>
        </p:nvSpPr>
        <p:spPr>
          <a:xfrm>
            <a:off x="555425" y="2846990"/>
            <a:ext cx="7641772" cy="1789510"/>
          </a:xfrm>
        </p:spPr>
        <p:txBody>
          <a:bodyPr rtlCol="0">
            <a:noAutofit/>
          </a:bodyPr>
          <a:lstStyle/>
          <a:p>
            <a:pPr>
              <a:defRPr/>
            </a:pPr>
            <a:r>
              <a:rPr lang="en-US" sz="1200" b="1" dirty="0">
                <a:solidFill>
                  <a:srgbClr val="3F5378"/>
                </a:solidFill>
                <a:latin typeface="Montserrat" panose="02000505000000020004" pitchFamily="2" charset="0"/>
                <a:cs typeface="Times New Roman" panose="02020603050405020304" pitchFamily="18" charset="0"/>
              </a:rPr>
              <a:t>Team Members</a:t>
            </a:r>
          </a:p>
          <a:p>
            <a:pPr>
              <a:defRPr/>
            </a:pP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Reg. No.               Name</a:t>
            </a:r>
          </a:p>
          <a:p>
            <a:pPr>
              <a:defRPr/>
            </a:pPr>
            <a:r>
              <a:rPr lang="en-US" sz="1200" b="1" dirty="0">
                <a:solidFill>
                  <a:srgbClr val="3F5378"/>
                </a:solidFill>
                <a:latin typeface="Montserrat" panose="02000505000000020004" pitchFamily="2" charset="0"/>
                <a:cs typeface="Times New Roman" panose="02020603050405020304" pitchFamily="18" charset="0"/>
              </a:rPr>
              <a:t>         15BCE1252          Tushar Pahuja</a:t>
            </a:r>
          </a:p>
          <a:p>
            <a:pPr>
              <a:defRPr/>
            </a:pPr>
            <a:r>
              <a:rPr lang="en-US" sz="1200" b="1" dirty="0">
                <a:solidFill>
                  <a:srgbClr val="3F5378"/>
                </a:solidFill>
                <a:latin typeface="Montserrat" panose="02000505000000020004" pitchFamily="2" charset="0"/>
                <a:cs typeface="Times New Roman" panose="02020603050405020304" pitchFamily="18" charset="0"/>
              </a:rPr>
              <a:t>        15BCE1326          </a:t>
            </a:r>
            <a:r>
              <a:rPr lang="en-US" sz="1200" b="1" dirty="0" err="1">
                <a:solidFill>
                  <a:srgbClr val="3F5378"/>
                </a:solidFill>
                <a:latin typeface="Montserrat" panose="02000505000000020004" pitchFamily="2" charset="0"/>
                <a:cs typeface="Times New Roman" panose="02020603050405020304" pitchFamily="18" charset="0"/>
              </a:rPr>
              <a:t>Osho</a:t>
            </a:r>
            <a:r>
              <a:rPr lang="en-US" sz="1200" b="1" dirty="0">
                <a:solidFill>
                  <a:srgbClr val="3F5378"/>
                </a:solidFill>
                <a:latin typeface="Montserrat" panose="02000505000000020004" pitchFamily="2" charset="0"/>
                <a:cs typeface="Times New Roman" panose="02020603050405020304" pitchFamily="18" charset="0"/>
              </a:rPr>
              <a:t> </a:t>
            </a:r>
            <a:r>
              <a:rPr lang="en-US" sz="1200" b="1" dirty="0" err="1">
                <a:solidFill>
                  <a:srgbClr val="3F5378"/>
                </a:solidFill>
                <a:latin typeface="Montserrat" panose="02000505000000020004" pitchFamily="2" charset="0"/>
                <a:cs typeface="Times New Roman" panose="02020603050405020304" pitchFamily="18" charset="0"/>
              </a:rPr>
              <a:t>Agyeya</a:t>
            </a: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          15BCE1136          </a:t>
            </a:r>
            <a:r>
              <a:rPr lang="en-US" sz="1200" b="1" dirty="0" err="1">
                <a:solidFill>
                  <a:srgbClr val="3F5378"/>
                </a:solidFill>
                <a:latin typeface="Montserrat" panose="02000505000000020004" pitchFamily="2" charset="0"/>
                <a:cs typeface="Times New Roman" panose="02020603050405020304" pitchFamily="18" charset="0"/>
              </a:rPr>
              <a:t>Pushpit</a:t>
            </a:r>
            <a:r>
              <a:rPr lang="en-US" sz="1200" b="1" dirty="0">
                <a:solidFill>
                  <a:srgbClr val="3F5378"/>
                </a:solidFill>
                <a:latin typeface="Montserrat" panose="02000505000000020004" pitchFamily="2" charset="0"/>
                <a:cs typeface="Times New Roman" panose="02020603050405020304" pitchFamily="18" charset="0"/>
              </a:rPr>
              <a:t> </a:t>
            </a:r>
            <a:r>
              <a:rPr lang="en-US" sz="1200" b="1" dirty="0" err="1">
                <a:solidFill>
                  <a:srgbClr val="3F5378"/>
                </a:solidFill>
                <a:latin typeface="Montserrat" panose="02000505000000020004" pitchFamily="2" charset="0"/>
                <a:cs typeface="Times New Roman" panose="02020603050405020304" pitchFamily="18" charset="0"/>
              </a:rPr>
              <a:t>Bagga</a:t>
            </a: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       15BCE1257           </a:t>
            </a:r>
            <a:r>
              <a:rPr lang="en-US" sz="1200" b="1" dirty="0" err="1">
                <a:solidFill>
                  <a:srgbClr val="3F5378"/>
                </a:solidFill>
                <a:latin typeface="Montserrat" panose="02000505000000020004" pitchFamily="2" charset="0"/>
                <a:cs typeface="Times New Roman" panose="02020603050405020304" pitchFamily="18" charset="0"/>
              </a:rPr>
              <a:t>Hargur</a:t>
            </a:r>
            <a:r>
              <a:rPr lang="en-US" sz="1200" b="1" dirty="0">
                <a:solidFill>
                  <a:srgbClr val="3F5378"/>
                </a:solidFill>
                <a:latin typeface="Montserrat" panose="02000505000000020004" pitchFamily="2" charset="0"/>
                <a:cs typeface="Times New Roman" panose="02020603050405020304" pitchFamily="18" charset="0"/>
              </a:rPr>
              <a:t> </a:t>
            </a:r>
            <a:r>
              <a:rPr lang="en-US" sz="1200" b="1" dirty="0" err="1">
                <a:solidFill>
                  <a:srgbClr val="3F5378"/>
                </a:solidFill>
                <a:latin typeface="Montserrat" panose="02000505000000020004" pitchFamily="2" charset="0"/>
                <a:cs typeface="Times New Roman" panose="02020603050405020304" pitchFamily="18" charset="0"/>
              </a:rPr>
              <a:t>Bedi</a:t>
            </a:r>
            <a:endParaRPr lang="en-US" sz="1200" b="1" dirty="0">
              <a:solidFill>
                <a:srgbClr val="3F5378"/>
              </a:solidFill>
              <a:latin typeface="Montserrat" panose="02000505000000020004" pitchFamily="2" charset="0"/>
              <a:cs typeface="Times New Roman" panose="02020603050405020304" pitchFamily="18" charset="0"/>
            </a:endParaRPr>
          </a:p>
          <a:p>
            <a:pPr>
              <a:defRPr/>
            </a:pP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Faculty : </a:t>
            </a:r>
            <a:r>
              <a:rPr lang="en-US" sz="1200" b="1" dirty="0" err="1">
                <a:solidFill>
                  <a:srgbClr val="3F5378"/>
                </a:solidFill>
                <a:latin typeface="Montserrat" panose="02000505000000020004" pitchFamily="2" charset="0"/>
                <a:cs typeface="Times New Roman" panose="02020603050405020304" pitchFamily="18" charset="0"/>
              </a:rPr>
              <a:t>Dr.L.Jani</a:t>
            </a:r>
            <a:r>
              <a:rPr lang="en-US" sz="1200" b="1" dirty="0">
                <a:solidFill>
                  <a:srgbClr val="3F5378"/>
                </a:solidFill>
                <a:latin typeface="Montserrat" panose="02000505000000020004" pitchFamily="2" charset="0"/>
                <a:cs typeface="Times New Roman" panose="02020603050405020304" pitchFamily="18" charset="0"/>
              </a:rPr>
              <a:t> </a:t>
            </a:r>
            <a:r>
              <a:rPr lang="en-US" sz="1200" b="1" dirty="0" err="1">
                <a:solidFill>
                  <a:srgbClr val="3F5378"/>
                </a:solidFill>
                <a:latin typeface="Montserrat" panose="02000505000000020004" pitchFamily="2" charset="0"/>
                <a:cs typeface="Times New Roman" panose="02020603050405020304" pitchFamily="18" charset="0"/>
              </a:rPr>
              <a:t>Anbarasi</a:t>
            </a:r>
            <a:endParaRPr lang="en-US" sz="1200" b="1" dirty="0">
              <a:solidFill>
                <a:srgbClr val="3F5378"/>
              </a:solidFill>
              <a:latin typeface="Montserrat" panose="02000505000000020004" pitchFamily="2" charset="0"/>
              <a:cs typeface="Times New Roman" panose="02020603050405020304" pitchFamily="18" charset="0"/>
            </a:endParaRPr>
          </a:p>
          <a:p>
            <a:pPr>
              <a:defRPr/>
            </a:pPr>
            <a:r>
              <a:rPr lang="en-US" sz="1200" b="1" dirty="0">
                <a:solidFill>
                  <a:srgbClr val="3F5378"/>
                </a:solidFill>
                <a:latin typeface="Montserrat" panose="02000505000000020004" pitchFamily="2" charset="0"/>
                <a:cs typeface="Times New Roman" panose="02020603050405020304" pitchFamily="18" charset="0"/>
              </a:rPr>
              <a:t>VIT, Chennai.</a:t>
            </a:r>
          </a:p>
        </p:txBody>
      </p:sp>
      <p:sp>
        <p:nvSpPr>
          <p:cNvPr id="307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3D37DA7-BFB0-4229-99EA-150BD7775BB0}" type="slidenum">
              <a:rPr lang="en-US" altLang="en-US" sz="900">
                <a:solidFill>
                  <a:srgbClr val="898989"/>
                </a:solidFill>
                <a:latin typeface="Times New Roman" panose="02020603050405020304" pitchFamily="18" charset="0"/>
                <a:cs typeface="Times New Roman" panose="02020603050405020304" pitchFamily="18" charset="0"/>
              </a:rPr>
              <a:pPr>
                <a:spcBef>
                  <a:spcPct val="0"/>
                </a:spcBef>
                <a:buFontTx/>
                <a:buNone/>
              </a:pPr>
              <a:t>1</a:t>
            </a:fld>
            <a:endParaRPr lang="en-US" altLang="en-US" sz="900">
              <a:solidFill>
                <a:srgbClr val="898989"/>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7105650" y="4492246"/>
            <a:ext cx="2038350" cy="638175"/>
          </a:xfrm>
          <a:prstGeom prst="rect">
            <a:avLst/>
          </a:prstGeom>
        </p:spPr>
      </p:pic>
    </p:spTree>
    <p:extLst>
      <p:ext uri="{BB962C8B-B14F-4D97-AF65-F5344CB8AC3E}">
        <p14:creationId xmlns:p14="http://schemas.microsoft.com/office/powerpoint/2010/main" val="183314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NODE: PRODUCT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7" name="Google Shape;193;p12">
            <a:extLst>
              <a:ext uri="{FF2B5EF4-FFF2-40B4-BE49-F238E27FC236}">
                <a16:creationId xmlns:a16="http://schemas.microsoft.com/office/drawing/2014/main" id="{B50CB59A-374C-4B1F-900B-F56D48D007DB}"/>
              </a:ext>
            </a:extLst>
          </p:cNvPr>
          <p:cNvSpPr txBox="1">
            <a:spLocks noGrp="1"/>
          </p:cNvSpPr>
          <p:nvPr>
            <p:ph type="body" idx="1"/>
          </p:nvPr>
        </p:nvSpPr>
        <p:spPr>
          <a:xfrm>
            <a:off x="338887" y="3906134"/>
            <a:ext cx="4854903" cy="880419"/>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200" b="1" dirty="0">
                <a:latin typeface="Roboto Condensed" panose="020B0604020202020204" charset="0"/>
                <a:ea typeface="Roboto Condensed" panose="020B0604020202020204" charset="0"/>
                <a:cs typeface="Times New Roman" panose="02020603050405020304" pitchFamily="18" charset="0"/>
              </a:rPr>
              <a:t>Style preference is according to one hot encoding where 1 denotes the type of product and 0 the other way.</a:t>
            </a:r>
          </a:p>
          <a:p>
            <a:pPr marL="0" indent="0" algn="just" eaLnBrk="1" hangingPunct="1">
              <a:buNone/>
              <a:defRPr/>
            </a:pPr>
            <a:endParaRPr lang="en-US" altLang="en-US" sz="1400" u="sng" dirty="0">
              <a:latin typeface="Roboto Condensed" panose="020B0604020202020204" charset="0"/>
              <a:ea typeface="Roboto Condensed" panose="020B0604020202020204" charset="0"/>
              <a:cs typeface="Times New Roman" panose="02020603050405020304" pitchFamily="18" charset="0"/>
            </a:endParaRPr>
          </a:p>
        </p:txBody>
      </p:sp>
      <p:pic>
        <p:nvPicPr>
          <p:cNvPr id="4" name="Picture 3">
            <a:extLst>
              <a:ext uri="{FF2B5EF4-FFF2-40B4-BE49-F238E27FC236}">
                <a16:creationId xmlns:a16="http://schemas.microsoft.com/office/drawing/2014/main" id="{D69A6B80-501F-4787-8E6B-04D663A589EB}"/>
              </a:ext>
            </a:extLst>
          </p:cNvPr>
          <p:cNvPicPr>
            <a:picLocks noChangeAspect="1"/>
          </p:cNvPicPr>
          <p:nvPr/>
        </p:nvPicPr>
        <p:blipFill>
          <a:blip r:embed="rId3"/>
          <a:stretch>
            <a:fillRect/>
          </a:stretch>
        </p:blipFill>
        <p:spPr>
          <a:xfrm>
            <a:off x="358733" y="1454866"/>
            <a:ext cx="4854903" cy="2451268"/>
          </a:xfrm>
          <a:prstGeom prst="rect">
            <a:avLst/>
          </a:prstGeom>
        </p:spPr>
      </p:pic>
      <p:pic>
        <p:nvPicPr>
          <p:cNvPr id="7" name="Picture 6">
            <a:extLst>
              <a:ext uri="{FF2B5EF4-FFF2-40B4-BE49-F238E27FC236}">
                <a16:creationId xmlns:a16="http://schemas.microsoft.com/office/drawing/2014/main" id="{926310F5-54DC-42A8-BC65-231A2680102C}"/>
              </a:ext>
            </a:extLst>
          </p:cNvPr>
          <p:cNvPicPr>
            <a:picLocks noChangeAspect="1"/>
          </p:cNvPicPr>
          <p:nvPr/>
        </p:nvPicPr>
        <p:blipFill rotWithShape="1">
          <a:blip r:embed="rId4"/>
          <a:srcRect l="-1" r="70268" b="41174"/>
          <a:stretch/>
        </p:blipFill>
        <p:spPr>
          <a:xfrm>
            <a:off x="5663185" y="1286792"/>
            <a:ext cx="3072384" cy="2970264"/>
          </a:xfrm>
          <a:prstGeom prst="rect">
            <a:avLst/>
          </a:prstGeom>
        </p:spPr>
      </p:pic>
    </p:spTree>
    <p:extLst>
      <p:ext uri="{BB962C8B-B14F-4D97-AF65-F5344CB8AC3E}">
        <p14:creationId xmlns:p14="http://schemas.microsoft.com/office/powerpoint/2010/main" val="256312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NODE: REVIEW</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7" name="Google Shape;193;p12">
            <a:extLst>
              <a:ext uri="{FF2B5EF4-FFF2-40B4-BE49-F238E27FC236}">
                <a16:creationId xmlns:a16="http://schemas.microsoft.com/office/drawing/2014/main" id="{B50CB59A-374C-4B1F-900B-F56D48D007DB}"/>
              </a:ext>
            </a:extLst>
          </p:cNvPr>
          <p:cNvSpPr txBox="1">
            <a:spLocks noGrp="1"/>
          </p:cNvSpPr>
          <p:nvPr>
            <p:ph type="body" idx="1"/>
          </p:nvPr>
        </p:nvSpPr>
        <p:spPr>
          <a:xfrm>
            <a:off x="338887" y="3906134"/>
            <a:ext cx="4854903" cy="880419"/>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200" b="1" dirty="0">
                <a:latin typeface="Roboto Condensed" panose="020B0604020202020204" charset="0"/>
                <a:ea typeface="Roboto Condensed" panose="020B0604020202020204" charset="0"/>
                <a:cs typeface="Times New Roman" panose="02020603050405020304" pitchFamily="18" charset="0"/>
              </a:rPr>
              <a:t>Review = Dot product of style preference vector of the person and the style vector of the product.</a:t>
            </a:r>
          </a:p>
          <a:p>
            <a:pPr marL="0" indent="0" algn="just" eaLnBrk="1" hangingPunct="1">
              <a:buNone/>
              <a:defRPr/>
            </a:pPr>
            <a:r>
              <a:rPr lang="en-US" altLang="en-US" sz="1200" b="1" dirty="0">
                <a:latin typeface="Roboto Condensed" panose="020B0604020202020204" charset="0"/>
                <a:ea typeface="Roboto Condensed" panose="020B0604020202020204" charset="0"/>
                <a:cs typeface="Times New Roman" panose="02020603050405020304" pitchFamily="18" charset="0"/>
              </a:rPr>
              <a:t>It can only take values 0 and 1.</a:t>
            </a:r>
          </a:p>
          <a:p>
            <a:pPr marL="0" indent="0" algn="just" eaLnBrk="1" hangingPunct="1">
              <a:buNone/>
              <a:defRPr/>
            </a:pPr>
            <a:endParaRPr lang="en-US" altLang="en-US" sz="1400" u="sng" dirty="0">
              <a:latin typeface="Roboto Condensed" panose="020B0604020202020204" charset="0"/>
              <a:ea typeface="Roboto Condensed" panose="020B0604020202020204" charset="0"/>
              <a:cs typeface="Times New Roman" panose="02020603050405020304" pitchFamily="18" charset="0"/>
            </a:endParaRPr>
          </a:p>
        </p:txBody>
      </p:sp>
      <p:pic>
        <p:nvPicPr>
          <p:cNvPr id="3" name="Picture 2">
            <a:extLst>
              <a:ext uri="{FF2B5EF4-FFF2-40B4-BE49-F238E27FC236}">
                <a16:creationId xmlns:a16="http://schemas.microsoft.com/office/drawing/2014/main" id="{3077E97B-3DC8-42E5-B0CA-3C8D8639C9FD}"/>
              </a:ext>
            </a:extLst>
          </p:cNvPr>
          <p:cNvPicPr>
            <a:picLocks noChangeAspect="1"/>
          </p:cNvPicPr>
          <p:nvPr/>
        </p:nvPicPr>
        <p:blipFill>
          <a:blip r:embed="rId3"/>
          <a:stretch>
            <a:fillRect/>
          </a:stretch>
        </p:blipFill>
        <p:spPr>
          <a:xfrm>
            <a:off x="404382" y="1578116"/>
            <a:ext cx="4806480" cy="2387616"/>
          </a:xfrm>
          <a:prstGeom prst="rect">
            <a:avLst/>
          </a:prstGeom>
        </p:spPr>
      </p:pic>
      <p:pic>
        <p:nvPicPr>
          <p:cNvPr id="6" name="Picture 5">
            <a:extLst>
              <a:ext uri="{FF2B5EF4-FFF2-40B4-BE49-F238E27FC236}">
                <a16:creationId xmlns:a16="http://schemas.microsoft.com/office/drawing/2014/main" id="{A89F77E8-1276-4088-8FBA-6267F9928674}"/>
              </a:ext>
            </a:extLst>
          </p:cNvPr>
          <p:cNvPicPr>
            <a:picLocks noChangeAspect="1"/>
          </p:cNvPicPr>
          <p:nvPr/>
        </p:nvPicPr>
        <p:blipFill rotWithShape="1">
          <a:blip r:embed="rId4"/>
          <a:srcRect r="68867" b="34578"/>
          <a:stretch/>
        </p:blipFill>
        <p:spPr>
          <a:xfrm>
            <a:off x="5766815" y="1362098"/>
            <a:ext cx="2830575" cy="2984245"/>
          </a:xfrm>
          <a:prstGeom prst="rect">
            <a:avLst/>
          </a:prstGeom>
        </p:spPr>
      </p:pic>
    </p:spTree>
    <p:extLst>
      <p:ext uri="{BB962C8B-B14F-4D97-AF65-F5344CB8AC3E}">
        <p14:creationId xmlns:p14="http://schemas.microsoft.com/office/powerpoint/2010/main" val="273161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RELATIONSHIP BETWEEN THE NODES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7" name="Google Shape;193;p12">
            <a:extLst>
              <a:ext uri="{FF2B5EF4-FFF2-40B4-BE49-F238E27FC236}">
                <a16:creationId xmlns:a16="http://schemas.microsoft.com/office/drawing/2014/main" id="{B50CB59A-374C-4B1F-900B-F56D48D007DB}"/>
              </a:ext>
            </a:extLst>
          </p:cNvPr>
          <p:cNvSpPr txBox="1">
            <a:spLocks noGrp="1"/>
          </p:cNvSpPr>
          <p:nvPr>
            <p:ph type="body" idx="1"/>
          </p:nvPr>
        </p:nvSpPr>
        <p:spPr>
          <a:xfrm>
            <a:off x="5881190" y="1552994"/>
            <a:ext cx="4854903" cy="2208238"/>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200" b="1" dirty="0">
                <a:latin typeface="Roboto Condensed" panose="020B0604020202020204" charset="0"/>
                <a:ea typeface="Roboto Condensed" panose="020B0604020202020204" charset="0"/>
                <a:cs typeface="Times New Roman" panose="02020603050405020304" pitchFamily="18" charset="0"/>
              </a:rPr>
              <a:t>Red: Person</a:t>
            </a:r>
          </a:p>
          <a:p>
            <a:pPr marL="0" indent="0" algn="just" eaLnBrk="1" hangingPunct="1">
              <a:buNone/>
              <a:defRPr/>
            </a:pPr>
            <a:r>
              <a:rPr lang="en-US" altLang="en-US" sz="1200" b="1" dirty="0">
                <a:latin typeface="Roboto Condensed" panose="020B0604020202020204" charset="0"/>
                <a:ea typeface="Roboto Condensed" panose="020B0604020202020204" charset="0"/>
                <a:cs typeface="Times New Roman" panose="02020603050405020304" pitchFamily="18" charset="0"/>
              </a:rPr>
              <a:t>Yellow: Review</a:t>
            </a:r>
          </a:p>
          <a:p>
            <a:pPr marL="0" indent="0" algn="just" eaLnBrk="1" hangingPunct="1">
              <a:buNone/>
              <a:defRPr/>
            </a:pPr>
            <a:r>
              <a:rPr lang="en-US" altLang="en-US" sz="1200" b="1" dirty="0">
                <a:latin typeface="Roboto Condensed" panose="020B0604020202020204" charset="0"/>
                <a:ea typeface="Roboto Condensed" panose="020B0604020202020204" charset="0"/>
                <a:cs typeface="Times New Roman" panose="02020603050405020304" pitchFamily="18" charset="0"/>
              </a:rPr>
              <a:t>Green: Product</a:t>
            </a:r>
          </a:p>
          <a:p>
            <a:pPr marL="0" indent="0" algn="just" eaLnBrk="1" hangingPunct="1">
              <a:buNone/>
              <a:defRPr/>
            </a:pPr>
            <a:endParaRPr lang="en-US" altLang="en-US" sz="1200" b="1" dirty="0">
              <a:latin typeface="Roboto Condensed" panose="020B0604020202020204" charset="0"/>
              <a:ea typeface="Roboto Condensed" panose="020B0604020202020204" charset="0"/>
              <a:cs typeface="Times New Roman" panose="02020603050405020304" pitchFamily="18" charset="0"/>
            </a:endParaRPr>
          </a:p>
          <a:p>
            <a:pPr marL="0" indent="0" algn="just" eaLnBrk="1" hangingPunct="1">
              <a:buNone/>
              <a:defRPr/>
            </a:pPr>
            <a:r>
              <a:rPr lang="en-US" altLang="en-US" sz="1200" b="1" u="sng" dirty="0">
                <a:latin typeface="Roboto Condensed" panose="020B0604020202020204" charset="0"/>
                <a:ea typeface="Roboto Condensed" panose="020B0604020202020204" charset="0"/>
                <a:cs typeface="Times New Roman" panose="02020603050405020304" pitchFamily="18" charset="0"/>
              </a:rPr>
              <a:t>RELATIONSHIP:</a:t>
            </a:r>
          </a:p>
          <a:p>
            <a:pPr marL="0" indent="0" algn="just" eaLnBrk="1" hangingPunct="1">
              <a:buNone/>
              <a:defRPr/>
            </a:pPr>
            <a:r>
              <a:rPr lang="en-US" altLang="en-US" sz="1200" b="1" dirty="0">
                <a:latin typeface="Roboto Condensed" panose="020B0604020202020204" charset="0"/>
                <a:ea typeface="Roboto Condensed" panose="020B0604020202020204" charset="0"/>
                <a:cs typeface="Times New Roman" panose="02020603050405020304" pitchFamily="18" charset="0"/>
              </a:rPr>
              <a:t>Person WROTE a review OF a product.</a:t>
            </a:r>
          </a:p>
          <a:p>
            <a:pPr marL="0" indent="0" algn="just" eaLnBrk="1" hangingPunct="1">
              <a:buNone/>
              <a:defRPr/>
            </a:pPr>
            <a:endParaRPr lang="en-US" altLang="en-US" sz="1200" b="1" dirty="0">
              <a:latin typeface="Roboto Condensed" panose="020B0604020202020204" charset="0"/>
              <a:ea typeface="Roboto Condensed" panose="020B0604020202020204" charset="0"/>
              <a:cs typeface="Times New Roman" panose="02020603050405020304" pitchFamily="18" charset="0"/>
            </a:endParaRPr>
          </a:p>
          <a:p>
            <a:pPr marL="0" indent="0" algn="just" eaLnBrk="1" hangingPunct="1">
              <a:buNone/>
              <a:defRPr/>
            </a:pPr>
            <a:endParaRPr lang="en-US" altLang="en-US" sz="1200" b="1" dirty="0">
              <a:latin typeface="Roboto Condensed" panose="020B0604020202020204" charset="0"/>
              <a:ea typeface="Roboto Condensed" panose="020B0604020202020204" charset="0"/>
              <a:cs typeface="Times New Roman" panose="02020603050405020304" pitchFamily="18" charset="0"/>
            </a:endParaRPr>
          </a:p>
          <a:p>
            <a:pPr marL="0" indent="0" algn="just" eaLnBrk="1" hangingPunct="1">
              <a:buNone/>
              <a:defRPr/>
            </a:pPr>
            <a:endParaRPr lang="en-US" altLang="en-US" sz="1400" u="sng" dirty="0">
              <a:latin typeface="Roboto Condensed" panose="020B0604020202020204" charset="0"/>
              <a:ea typeface="Roboto Condensed" panose="020B0604020202020204" charset="0"/>
              <a:cs typeface="Times New Roman" panose="02020603050405020304" pitchFamily="18" charset="0"/>
            </a:endParaRPr>
          </a:p>
        </p:txBody>
      </p:sp>
      <p:pic>
        <p:nvPicPr>
          <p:cNvPr id="4" name="Picture 3">
            <a:extLst>
              <a:ext uri="{FF2B5EF4-FFF2-40B4-BE49-F238E27FC236}">
                <a16:creationId xmlns:a16="http://schemas.microsoft.com/office/drawing/2014/main" id="{131AA7DF-686D-4EAA-8375-C4202567EE9A}"/>
              </a:ext>
            </a:extLst>
          </p:cNvPr>
          <p:cNvPicPr>
            <a:picLocks noChangeAspect="1"/>
          </p:cNvPicPr>
          <p:nvPr/>
        </p:nvPicPr>
        <p:blipFill>
          <a:blip r:embed="rId3"/>
          <a:stretch>
            <a:fillRect/>
          </a:stretch>
        </p:blipFill>
        <p:spPr>
          <a:xfrm>
            <a:off x="689054" y="1705394"/>
            <a:ext cx="4949745" cy="2560524"/>
          </a:xfrm>
          <a:prstGeom prst="rect">
            <a:avLst/>
          </a:prstGeom>
        </p:spPr>
      </p:pic>
    </p:spTree>
    <p:extLst>
      <p:ext uri="{BB962C8B-B14F-4D97-AF65-F5344CB8AC3E}">
        <p14:creationId xmlns:p14="http://schemas.microsoft.com/office/powerpoint/2010/main" val="36439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DEEP LEARNING </a:t>
            </a:r>
            <a:r>
              <a:rPr lang="en" dirty="0"/>
              <a:t>SYSTEM ARCHTECTURE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193" name="Google Shape;193;p12"/>
          <p:cNvSpPr txBox="1">
            <a:spLocks noGrp="1"/>
          </p:cNvSpPr>
          <p:nvPr>
            <p:ph type="body" idx="1"/>
          </p:nvPr>
        </p:nvSpPr>
        <p:spPr>
          <a:xfrm>
            <a:off x="0" y="1624677"/>
            <a:ext cx="8556403" cy="1575718"/>
          </a:xfrm>
          <a:prstGeom prst="rect">
            <a:avLst/>
          </a:prstGeom>
        </p:spPr>
        <p:txBody>
          <a:bodyPr spcFirstLastPara="1" wrap="square" lIns="91425" tIns="91425" rIns="91425" bIns="91425" anchor="t" anchorCtr="0">
            <a:noAutofit/>
          </a:bodyPr>
          <a:lstStyle/>
          <a:p>
            <a:pPr marL="101600" indent="0" algn="just" eaLnBrk="1" hangingPunct="1">
              <a:buNone/>
              <a:defRPr/>
            </a:pPr>
            <a:r>
              <a:rPr lang="en-US" altLang="en-US" sz="1700" dirty="0">
                <a:latin typeface="Roboto Condensed" panose="020B0604020202020204" charset="0"/>
                <a:ea typeface="Roboto Condensed" panose="020B0604020202020204" charset="0"/>
                <a:cs typeface="Times New Roman" panose="02020603050405020304" pitchFamily="18" charset="0"/>
              </a:rPr>
              <a:t>A </a:t>
            </a:r>
            <a:r>
              <a:rPr lang="en-US" altLang="en-US" sz="1700" b="1" dirty="0">
                <a:solidFill>
                  <a:srgbClr val="FF9800"/>
                </a:solidFill>
                <a:latin typeface="Roboto Condensed" panose="020B0604020202020204" charset="0"/>
                <a:ea typeface="Roboto Condensed" panose="020B0604020202020204" charset="0"/>
                <a:cs typeface="Times New Roman" panose="02020603050405020304" pitchFamily="18" charset="0"/>
              </a:rPr>
              <a:t>Deep Learning Neural Network </a:t>
            </a:r>
            <a:r>
              <a:rPr lang="en-US" altLang="en-US" sz="1700" dirty="0">
                <a:latin typeface="Roboto Condensed" panose="020B0604020202020204" charset="0"/>
                <a:ea typeface="Roboto Condensed" panose="020B0604020202020204" charset="0"/>
                <a:cs typeface="Times New Roman" panose="02020603050405020304" pitchFamily="18" charset="0"/>
              </a:rPr>
              <a:t>model is used for this project. The model has two dense layers, of width 6, with </a:t>
            </a:r>
            <a:r>
              <a:rPr lang="en-US" altLang="en-US" sz="1700" dirty="0" err="1">
                <a:latin typeface="Roboto Condensed" panose="020B0604020202020204" charset="0"/>
                <a:ea typeface="Roboto Condensed" panose="020B0604020202020204" charset="0"/>
                <a:cs typeface="Times New Roman" panose="02020603050405020304" pitchFamily="18" charset="0"/>
              </a:rPr>
              <a:t>tanh</a:t>
            </a:r>
            <a:r>
              <a:rPr lang="en-US" altLang="en-US" sz="1700" dirty="0">
                <a:latin typeface="Roboto Condensed" panose="020B0604020202020204" charset="0"/>
                <a:ea typeface="Roboto Condensed" panose="020B0604020202020204" charset="0"/>
                <a:cs typeface="Times New Roman" panose="02020603050405020304" pitchFamily="18" charset="0"/>
              </a:rPr>
              <a:t> activation layers. These give it room to separately combine the corresponding elements from the style preference of the persons and style of the movie vectors. Then an output layer of width one is applied, also with </a:t>
            </a:r>
            <a:r>
              <a:rPr lang="en-US" altLang="en-US" sz="1700" dirty="0" err="1">
                <a:latin typeface="Roboto Condensed" panose="020B0604020202020204" charset="0"/>
                <a:ea typeface="Roboto Condensed" panose="020B0604020202020204" charset="0"/>
                <a:cs typeface="Times New Roman" panose="02020603050405020304" pitchFamily="18" charset="0"/>
              </a:rPr>
              <a:t>tanh</a:t>
            </a:r>
            <a:r>
              <a:rPr lang="en-US" altLang="en-US" sz="1700" dirty="0">
                <a:latin typeface="Roboto Condensed" panose="020B0604020202020204" charset="0"/>
                <a:ea typeface="Roboto Condensed" panose="020B0604020202020204" charset="0"/>
                <a:cs typeface="Times New Roman" panose="02020603050405020304" pitchFamily="18" charset="0"/>
              </a:rPr>
              <a:t> activation. The network at this point has generated a single value, the prediction for the review score. With our model built, we compile it to use the popular Adam optimizer and mean squared error as the loss function.</a:t>
            </a: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27319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WORK PLANS FOR 3</a:t>
            </a:r>
            <a:r>
              <a:rPr lang="en" baseline="30000" dirty="0"/>
              <a:t>RD</a:t>
            </a:r>
            <a:r>
              <a:rPr lang="en" dirty="0"/>
              <a:t> REVIEW</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193" name="Google Shape;193;p12"/>
          <p:cNvSpPr txBox="1">
            <a:spLocks noGrp="1"/>
          </p:cNvSpPr>
          <p:nvPr>
            <p:ph type="body" idx="1"/>
          </p:nvPr>
        </p:nvSpPr>
        <p:spPr>
          <a:xfrm>
            <a:off x="293683" y="1613793"/>
            <a:ext cx="8556403" cy="1575718"/>
          </a:xfrm>
          <a:prstGeom prst="rect">
            <a:avLst/>
          </a:prstGeom>
        </p:spPr>
        <p:txBody>
          <a:bodyPr spcFirstLastPara="1" wrap="square" lIns="91425" tIns="91425" rIns="91425" bIns="91425" anchor="t" anchorCtr="0">
            <a:noAutofit/>
          </a:bodyPr>
          <a:lstStyle/>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Deep Learning Model Completion</a:t>
            </a:r>
          </a:p>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Training the Model</a:t>
            </a:r>
          </a:p>
          <a:p>
            <a:pPr eaLnBrk="1" hangingPunct="1">
              <a:buFont typeface="Courier New" panose="02070309020205020404" pitchFamily="49" charset="0"/>
              <a:buChar char="o"/>
            </a:pPr>
            <a:r>
              <a:rPr lang="en-US" altLang="en-US" sz="1700" dirty="0">
                <a:latin typeface="Roboto Condensed" panose="020B0604020202020204" charset="0"/>
                <a:ea typeface="Roboto Condensed" panose="020B0604020202020204" charset="0"/>
                <a:cs typeface="Times New Roman" panose="02020603050405020304" pitchFamily="18" charset="0"/>
              </a:rPr>
              <a:t>Getting the final predictions</a:t>
            </a:r>
          </a:p>
          <a:p>
            <a:pPr marL="101600" indent="0" eaLnBrk="1" hangingPunct="1">
              <a:buNone/>
            </a:pPr>
            <a:endParaRPr lang="en-US" altLang="en-US" sz="1700"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318817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REFERENCES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
        <p:nvSpPr>
          <p:cNvPr id="193" name="Google Shape;193;p12"/>
          <p:cNvSpPr txBox="1">
            <a:spLocks noGrp="1"/>
          </p:cNvSpPr>
          <p:nvPr>
            <p:ph type="body" idx="1"/>
          </p:nvPr>
        </p:nvSpPr>
        <p:spPr>
          <a:xfrm>
            <a:off x="293683" y="1613793"/>
            <a:ext cx="8556403" cy="1575718"/>
          </a:xfrm>
          <a:prstGeom prst="rect">
            <a:avLst/>
          </a:prstGeom>
        </p:spPr>
        <p:txBody>
          <a:bodyPr spcFirstLastPara="1" wrap="square" lIns="91425" tIns="91425" rIns="91425" bIns="91425" anchor="t" anchorCtr="0">
            <a:noAutofit/>
          </a:bodyPr>
          <a:lstStyle/>
          <a:p>
            <a:pPr eaLnBrk="1" hangingPunct="1">
              <a:buFont typeface="Courier New" panose="02070309020205020404" pitchFamily="49" charset="0"/>
              <a:buChar char="o"/>
            </a:pPr>
            <a:r>
              <a:rPr lang="en-US" altLang="en-US" sz="1800" dirty="0">
                <a:latin typeface="Times New Roman" panose="02020603050405020304" pitchFamily="18" charset="0"/>
                <a:cs typeface="Times New Roman" panose="02020603050405020304" pitchFamily="18" charset="0"/>
              </a:rPr>
              <a:t>https://neo4j.com/docs/developer-manual/3.4/</a:t>
            </a:r>
          </a:p>
          <a:p>
            <a:pPr eaLnBrk="1" hangingPunct="1">
              <a:buFont typeface="Courier New" panose="02070309020205020404" pitchFamily="49" charset="0"/>
              <a:buChar char="o"/>
            </a:pPr>
            <a:r>
              <a:rPr lang="en-US" altLang="en-US" sz="1800" dirty="0">
                <a:latin typeface="Times New Roman" panose="02020603050405020304" pitchFamily="18" charset="0"/>
                <a:cs typeface="Times New Roman" panose="02020603050405020304" pitchFamily="18" charset="0"/>
              </a:rPr>
              <a:t>https://keras.io/</a:t>
            </a:r>
          </a:p>
          <a:p>
            <a:pPr eaLnBrk="1" hangingPunct="1">
              <a:buFont typeface="Courier New" panose="02070309020205020404" pitchFamily="49" charset="0"/>
              <a:buChar char="o"/>
            </a:pPr>
            <a:r>
              <a:rPr lang="en-US" altLang="en-US" sz="1800" dirty="0">
                <a:latin typeface="Times New Roman" panose="02020603050405020304" pitchFamily="18" charset="0"/>
                <a:cs typeface="Times New Roman" panose="02020603050405020304" pitchFamily="18" charset="0"/>
              </a:rPr>
              <a:t>Python Machine Learning by Sebastian </a:t>
            </a:r>
            <a:r>
              <a:rPr lang="en-US" altLang="en-US" sz="1800" dirty="0" err="1">
                <a:latin typeface="Times New Roman" panose="02020603050405020304" pitchFamily="18" charset="0"/>
                <a:cs typeface="Times New Roman" panose="02020603050405020304" pitchFamily="18" charset="0"/>
              </a:rPr>
              <a:t>Raschka</a:t>
            </a:r>
            <a:endParaRPr lang="en-US" altLang="en-US" sz="1800" dirty="0">
              <a:latin typeface="Times New Roman" panose="02020603050405020304" pitchFamily="18" charset="0"/>
              <a:cs typeface="Times New Roman" panose="02020603050405020304" pitchFamily="18" charset="0"/>
            </a:endParaRPr>
          </a:p>
          <a:p>
            <a:pPr eaLnBrk="1" hangingPunct="1">
              <a:buFont typeface="Courier New" panose="02070309020205020404" pitchFamily="49" charset="0"/>
              <a:buChar char="o"/>
            </a:pPr>
            <a:r>
              <a:rPr lang="en-US" altLang="en-US" sz="1800" dirty="0">
                <a:latin typeface="Times New Roman" panose="02020603050405020304" pitchFamily="18" charset="0"/>
                <a:cs typeface="Times New Roman" panose="02020603050405020304" pitchFamily="18" charset="0"/>
              </a:rPr>
              <a:t>Neural Networks and Deep Learning by Coursera.com</a:t>
            </a: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140556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293683" y="1363422"/>
            <a:ext cx="8556403" cy="1575718"/>
          </a:xfrm>
          <a:prstGeom prst="rect">
            <a:avLst/>
          </a:prstGeom>
        </p:spPr>
        <p:txBody>
          <a:bodyPr spcFirstLastPara="1" wrap="square" lIns="91425" tIns="91425" rIns="91425" bIns="91425" anchor="t" anchorCtr="0">
            <a:noAutofit/>
          </a:bodyPr>
          <a:lstStyle/>
          <a:p>
            <a:pPr marL="0" indent="0" algn="just">
              <a:buNone/>
            </a:pPr>
            <a:r>
              <a:rPr lang="en-US" altLang="en-US" sz="1700" dirty="0"/>
              <a:t>Neo4j is a graph database management system developed by Neo4j, Inc. Described by its developers as an ACID -compliant transactional database with native graph storage and processing, Neo4j is the most popular graph database according to DB-Engines ranking, and the 22nd most popular database overall. </a:t>
            </a:r>
            <a:r>
              <a:rPr lang="en-US" altLang="en-US" sz="1700" dirty="0" err="1"/>
              <a:t>Keras</a:t>
            </a:r>
            <a:r>
              <a:rPr lang="en-US" altLang="en-US" sz="1700" dirty="0"/>
              <a:t> is an open source neural network library written in Python. It is capable of running on top of </a:t>
            </a:r>
            <a:r>
              <a:rPr lang="en-US" altLang="en-US" sz="1700" dirty="0" err="1"/>
              <a:t>TensorFlow</a:t>
            </a:r>
            <a:r>
              <a:rPr lang="en-US" altLang="en-US" sz="1700" dirty="0"/>
              <a:t>, Microsoft Cognitive Toolkit or </a:t>
            </a:r>
            <a:r>
              <a:rPr lang="en-US" altLang="en-US" sz="1700" dirty="0" err="1"/>
              <a:t>Theano</a:t>
            </a:r>
            <a:r>
              <a:rPr lang="en-US" altLang="en-US" sz="1700" dirty="0"/>
              <a:t>. Designed to enable fast experimentation with deep neural networks, it focuses on being user-friendly, modular, and extensible. The project is aimed to connect a Neo4j graph database to </a:t>
            </a:r>
            <a:r>
              <a:rPr lang="en-US" altLang="en-US" sz="1700" dirty="0" err="1"/>
              <a:t>Keras</a:t>
            </a:r>
            <a:r>
              <a:rPr lang="en-US" altLang="en-US" sz="1700" dirty="0"/>
              <a:t>. The main objective of the project is to create a neural network for a review prediction task. The model is trained on the set of review scores given by the persons for products. The database is created in Neo4j and it is injected into </a:t>
            </a:r>
            <a:r>
              <a:rPr lang="en-US" altLang="en-US" sz="1700" dirty="0" err="1"/>
              <a:t>Keras</a:t>
            </a:r>
            <a:r>
              <a:rPr lang="en-US" altLang="en-US" sz="1700" dirty="0"/>
              <a:t> learning model to make predictions regarding reviews of products.</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MOTIVATION</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193" name="Google Shape;193;p12"/>
          <p:cNvSpPr txBox="1">
            <a:spLocks noGrp="1"/>
          </p:cNvSpPr>
          <p:nvPr>
            <p:ph type="body" idx="1"/>
          </p:nvPr>
        </p:nvSpPr>
        <p:spPr>
          <a:xfrm>
            <a:off x="293683" y="1515822"/>
            <a:ext cx="8556403" cy="1575718"/>
          </a:xfrm>
          <a:prstGeom prst="rect">
            <a:avLst/>
          </a:prstGeom>
        </p:spPr>
        <p:txBody>
          <a:bodyPr spcFirstLastPara="1" wrap="square" lIns="91425" tIns="91425" rIns="91425" bIns="91425" anchor="t" anchorCtr="0">
            <a:noAutofit/>
          </a:bodyPr>
          <a:lstStyle/>
          <a:p>
            <a:pPr marL="0" indent="0" algn="just" eaLnBrk="1" hangingPunct="1">
              <a:buNone/>
            </a:pPr>
            <a:r>
              <a:rPr lang="en-US" altLang="en-US" sz="1700" dirty="0">
                <a:latin typeface="Roboto Condensed" panose="020B0604020202020204" charset="0"/>
                <a:ea typeface="Roboto Condensed" panose="020B0604020202020204" charset="0"/>
                <a:cs typeface="Times New Roman" panose="02020603050405020304" pitchFamily="18" charset="0"/>
              </a:rPr>
              <a:t>The main motivation behind the project was to study the Machine Learning and Deep Learning concepts and learn how to apply them to real life applications. The aim was to study how people give ratings to different products based on various factors and how Deep Learning using </a:t>
            </a:r>
            <a:r>
              <a:rPr lang="en-US" altLang="en-US" sz="1700" dirty="0" err="1">
                <a:latin typeface="Roboto Condensed" panose="020B0604020202020204" charset="0"/>
                <a:ea typeface="Roboto Condensed" panose="020B0604020202020204" charset="0"/>
                <a:cs typeface="Times New Roman" panose="02020603050405020304" pitchFamily="18" charset="0"/>
              </a:rPr>
              <a:t>Keras</a:t>
            </a:r>
            <a:r>
              <a:rPr lang="en-US" altLang="en-US" sz="1700" dirty="0">
                <a:latin typeface="Roboto Condensed" panose="020B0604020202020204" charset="0"/>
                <a:ea typeface="Roboto Condensed" panose="020B0604020202020204" charset="0"/>
                <a:cs typeface="Times New Roman" panose="02020603050405020304" pitchFamily="18" charset="0"/>
              </a:rPr>
              <a:t> could be used to perform the prediction of ratings. Neo4j software would be used to represent the data in the form of a graph with people and products as nodes and study the relationship between them.</a:t>
            </a: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83353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EXISTING SYSTEM</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293683" y="1363422"/>
            <a:ext cx="8556403" cy="1575718"/>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800" dirty="0">
                <a:latin typeface="Roboto Condensed" panose="020B0604020202020204" charset="0"/>
                <a:ea typeface="Roboto Condensed" panose="020B0604020202020204" charset="0"/>
                <a:cs typeface="Times New Roman" panose="02020603050405020304" pitchFamily="18" charset="0"/>
              </a:rPr>
              <a:t>Various regression models using machine learning algorithms like Random Forest, Decision Tree and Support Vector Regression have been used for movie rating prediction tasks.</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 name="Google Shape;481;p31"/>
          <p:cNvSpPr txBox="1">
            <a:spLocks noGrp="1"/>
          </p:cNvSpPr>
          <p:nvPr>
            <p:ph type="body" idx="4294967295"/>
          </p:nvPr>
        </p:nvSpPr>
        <p:spPr>
          <a:xfrm>
            <a:off x="814275" y="2598308"/>
            <a:ext cx="826811" cy="545479"/>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IN" b="1" dirty="0">
                <a:solidFill>
                  <a:srgbClr val="FF9800"/>
                </a:solidFill>
              </a:rPr>
              <a:t>Pros</a:t>
            </a:r>
            <a:endParaRPr b="1" dirty="0">
              <a:solidFill>
                <a:srgbClr val="FF9800"/>
              </a:solidFill>
            </a:endParaRPr>
          </a:p>
        </p:txBody>
      </p:sp>
      <p:sp>
        <p:nvSpPr>
          <p:cNvPr id="21" name="Google Shape;481;p31"/>
          <p:cNvSpPr txBox="1">
            <a:spLocks noGrp="1"/>
          </p:cNvSpPr>
          <p:nvPr>
            <p:ph type="body" idx="4294967295"/>
          </p:nvPr>
        </p:nvSpPr>
        <p:spPr>
          <a:xfrm>
            <a:off x="4571884" y="2598308"/>
            <a:ext cx="826811" cy="545479"/>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IN" b="1" dirty="0">
                <a:solidFill>
                  <a:srgbClr val="FF9800"/>
                </a:solidFill>
              </a:rPr>
              <a:t>Cons</a:t>
            </a:r>
            <a:endParaRPr b="1" dirty="0">
              <a:solidFill>
                <a:srgbClr val="FF9800"/>
              </a:solidFill>
            </a:endParaRPr>
          </a:p>
        </p:txBody>
      </p:sp>
      <p:sp>
        <p:nvSpPr>
          <p:cNvPr id="23" name="Google Shape;193;p12"/>
          <p:cNvSpPr txBox="1">
            <a:spLocks noGrp="1"/>
          </p:cNvSpPr>
          <p:nvPr>
            <p:ph type="body" idx="1"/>
          </p:nvPr>
        </p:nvSpPr>
        <p:spPr>
          <a:xfrm>
            <a:off x="814275" y="3113479"/>
            <a:ext cx="2770635" cy="855894"/>
          </a:xfrm>
          <a:prstGeom prst="rect">
            <a:avLst/>
          </a:prstGeom>
        </p:spPr>
        <p:txBody>
          <a:bodyPr spcFirstLastPara="1" wrap="square" lIns="91425" tIns="91425" rIns="91425" bIns="91425" anchor="t" anchorCtr="0">
            <a:noAutofit/>
          </a:bodyPr>
          <a:lstStyle/>
          <a:p>
            <a:pPr marL="285750" indent="-285750" algn="just">
              <a:buFont typeface="Courier New" panose="02070309020205020404" pitchFamily="49" charset="0"/>
              <a:buChar char="o"/>
              <a:defRPr/>
            </a:pPr>
            <a:r>
              <a:rPr lang="en-US" altLang="en-US" sz="1300" dirty="0">
                <a:latin typeface="Roboto Condensed" panose="020B0604020202020204" charset="0"/>
                <a:ea typeface="Roboto Condensed" panose="020B0604020202020204" charset="0"/>
                <a:cs typeface="Times New Roman" panose="02020603050405020304" pitchFamily="18" charset="0"/>
              </a:rPr>
              <a:t>Simple to train the model on the dataset.</a:t>
            </a:r>
          </a:p>
          <a:p>
            <a:pPr marL="285750" indent="-285750" algn="just">
              <a:buFont typeface="Courier New" panose="02070309020205020404" pitchFamily="49" charset="0"/>
              <a:buChar char="o"/>
              <a:defRPr/>
            </a:pPr>
            <a:r>
              <a:rPr lang="en-US" altLang="en-US" sz="1300" dirty="0">
                <a:latin typeface="Roboto Condensed" panose="020B0604020202020204" charset="0"/>
                <a:ea typeface="Roboto Condensed" panose="020B0604020202020204" charset="0"/>
                <a:cs typeface="Times New Roman" panose="02020603050405020304" pitchFamily="18" charset="0"/>
              </a:rPr>
              <a:t>Ability to handle huge amounts of data.</a:t>
            </a:r>
          </a:p>
        </p:txBody>
      </p:sp>
      <p:sp>
        <p:nvSpPr>
          <p:cNvPr id="24" name="Google Shape;193;p12"/>
          <p:cNvSpPr txBox="1">
            <a:spLocks noGrp="1"/>
          </p:cNvSpPr>
          <p:nvPr>
            <p:ph type="body" idx="1"/>
          </p:nvPr>
        </p:nvSpPr>
        <p:spPr>
          <a:xfrm>
            <a:off x="4571884" y="3113479"/>
            <a:ext cx="2770635" cy="855894"/>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400" dirty="0">
                <a:latin typeface="Roboto Condensed" panose="020B0604020202020204" charset="0"/>
                <a:ea typeface="Roboto Condensed" panose="020B0604020202020204" charset="0"/>
                <a:cs typeface="Times New Roman" panose="02020603050405020304" pitchFamily="18" charset="0"/>
              </a:rPr>
              <a:t>Acts as a black box to the user due to the lack of proper visual understanding provided by the models.</a:t>
            </a:r>
          </a:p>
        </p:txBody>
      </p:sp>
    </p:spTree>
    <p:extLst>
      <p:ext uri="{BB962C8B-B14F-4D97-AF65-F5344CB8AC3E}">
        <p14:creationId xmlns:p14="http://schemas.microsoft.com/office/powerpoint/2010/main" val="207846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PROPOSED SYSTEM</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293683" y="1319879"/>
            <a:ext cx="8556403" cy="1575718"/>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700" b="1" dirty="0">
                <a:latin typeface="Roboto Condensed" panose="020B0604020202020204" charset="0"/>
                <a:ea typeface="Roboto Condensed" panose="020B0604020202020204" charset="0"/>
                <a:cs typeface="Times New Roman" panose="02020603050405020304" pitchFamily="18" charset="0"/>
              </a:rPr>
              <a:t>A Deep Learning Neural Network </a:t>
            </a:r>
            <a:r>
              <a:rPr lang="en-US" altLang="en-US" sz="1700" dirty="0">
                <a:latin typeface="Roboto Condensed" panose="020B0604020202020204" charset="0"/>
                <a:ea typeface="Roboto Condensed" panose="020B0604020202020204" charset="0"/>
                <a:cs typeface="Times New Roman" panose="02020603050405020304" pitchFamily="18" charset="0"/>
              </a:rPr>
              <a:t>model is used for this project. The model has two dense layers, of width 6, with </a:t>
            </a:r>
            <a:r>
              <a:rPr lang="en-US" altLang="en-US" sz="1700" dirty="0" err="1">
                <a:latin typeface="Roboto Condensed" panose="020B0604020202020204" charset="0"/>
                <a:ea typeface="Roboto Condensed" panose="020B0604020202020204" charset="0"/>
                <a:cs typeface="Times New Roman" panose="02020603050405020304" pitchFamily="18" charset="0"/>
              </a:rPr>
              <a:t>tanh</a:t>
            </a:r>
            <a:r>
              <a:rPr lang="en-US" altLang="en-US" sz="1700" dirty="0">
                <a:latin typeface="Roboto Condensed" panose="020B0604020202020204" charset="0"/>
                <a:ea typeface="Roboto Condensed" panose="020B0604020202020204" charset="0"/>
                <a:cs typeface="Times New Roman" panose="02020603050405020304" pitchFamily="18" charset="0"/>
              </a:rPr>
              <a:t> activation layers. These give it room to separately combine the corresponding elements from the style preference of the persons and style of the movie vectors. Then an output layer of width one is applied, also with </a:t>
            </a:r>
            <a:r>
              <a:rPr lang="en-US" altLang="en-US" sz="1700" dirty="0" err="1">
                <a:latin typeface="Roboto Condensed" panose="020B0604020202020204" charset="0"/>
                <a:ea typeface="Roboto Condensed" panose="020B0604020202020204" charset="0"/>
                <a:cs typeface="Times New Roman" panose="02020603050405020304" pitchFamily="18" charset="0"/>
              </a:rPr>
              <a:t>tanh</a:t>
            </a:r>
            <a:r>
              <a:rPr lang="en-US" altLang="en-US" sz="1700" dirty="0">
                <a:latin typeface="Roboto Condensed" panose="020B0604020202020204" charset="0"/>
                <a:ea typeface="Roboto Condensed" panose="020B0604020202020204" charset="0"/>
                <a:cs typeface="Times New Roman" panose="02020603050405020304" pitchFamily="18" charset="0"/>
              </a:rPr>
              <a:t> activation. The network at this point has generated a single value, the prediction for the review score. With our model built, we compile it to use the popular Adam optimizer and mean squared error as the loss function.</a:t>
            </a: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0" name="Google Shape;481;p31"/>
          <p:cNvSpPr txBox="1">
            <a:spLocks noGrp="1"/>
          </p:cNvSpPr>
          <p:nvPr>
            <p:ph type="body" idx="4294967295"/>
          </p:nvPr>
        </p:nvSpPr>
        <p:spPr>
          <a:xfrm>
            <a:off x="546915" y="3271434"/>
            <a:ext cx="826811" cy="545479"/>
          </a:xfrm>
          <a:prstGeom prst="rect">
            <a:avLst/>
          </a:prstGeom>
        </p:spPr>
        <p:txBody>
          <a:bodyPr spcFirstLastPara="1" wrap="square" lIns="91425" tIns="91425" rIns="91425" bIns="91425" anchor="ctr" anchorCtr="0">
            <a:noAutofit/>
          </a:bodyPr>
          <a:lstStyle/>
          <a:p>
            <a:pPr marL="0" lvl="0" indent="0" rtl="0">
              <a:spcBef>
                <a:spcPts val="600"/>
              </a:spcBef>
              <a:spcAft>
                <a:spcPts val="0"/>
              </a:spcAft>
              <a:buNone/>
            </a:pPr>
            <a:r>
              <a:rPr lang="en-IN" b="1" dirty="0">
                <a:solidFill>
                  <a:srgbClr val="FF9800"/>
                </a:solidFill>
              </a:rPr>
              <a:t>Pros</a:t>
            </a:r>
            <a:endParaRPr b="1" dirty="0">
              <a:solidFill>
                <a:srgbClr val="FF9800"/>
              </a:solidFill>
            </a:endParaRPr>
          </a:p>
        </p:txBody>
      </p:sp>
      <p:sp>
        <p:nvSpPr>
          <p:cNvPr id="21" name="Google Shape;193;p12"/>
          <p:cNvSpPr txBox="1">
            <a:spLocks noGrp="1"/>
          </p:cNvSpPr>
          <p:nvPr>
            <p:ph type="body" idx="1"/>
          </p:nvPr>
        </p:nvSpPr>
        <p:spPr>
          <a:xfrm>
            <a:off x="484194" y="3764803"/>
            <a:ext cx="6152582" cy="855894"/>
          </a:xfrm>
          <a:prstGeom prst="rect">
            <a:avLst/>
          </a:prstGeom>
        </p:spPr>
        <p:txBody>
          <a:bodyPr spcFirstLastPara="1" wrap="square" lIns="91425" tIns="91425" rIns="91425" bIns="91425" anchor="t" anchorCtr="0">
            <a:noAutofit/>
          </a:bodyPr>
          <a:lstStyle/>
          <a:p>
            <a:pPr marL="285750" indent="-285750" algn="just">
              <a:buFont typeface="Courier New" panose="02070309020205020404" pitchFamily="49" charset="0"/>
              <a:buChar char="o"/>
              <a:defRPr/>
            </a:pPr>
            <a:r>
              <a:rPr lang="en-US" altLang="en-US" sz="1300" dirty="0">
                <a:latin typeface="Roboto Condensed" panose="020B0604020202020204" charset="0"/>
                <a:ea typeface="Roboto Condensed" panose="020B0604020202020204" charset="0"/>
                <a:cs typeface="Times New Roman" panose="02020603050405020304" pitchFamily="18" charset="0"/>
              </a:rPr>
              <a:t>The model used along with Neo4j graph database allows the learning system to explore more of your data.</a:t>
            </a:r>
          </a:p>
          <a:p>
            <a:pPr marL="285750" indent="-285750" algn="just">
              <a:buFont typeface="Courier New" panose="02070309020205020404" pitchFamily="49" charset="0"/>
              <a:buChar char="o"/>
              <a:defRPr/>
            </a:pPr>
            <a:r>
              <a:rPr lang="en-US" altLang="en-US" sz="1300" dirty="0">
                <a:latin typeface="Roboto Condensed" panose="020B0604020202020204" charset="0"/>
                <a:ea typeface="Roboto Condensed" panose="020B0604020202020204" charset="0"/>
                <a:cs typeface="Times New Roman" panose="02020603050405020304" pitchFamily="18" charset="0"/>
              </a:rPr>
              <a:t>The neural networks are well known for being good at memorizing huge amounts of data which in our case would lead to high accuracy of prediction.</a:t>
            </a:r>
          </a:p>
        </p:txBody>
      </p:sp>
    </p:spTree>
    <p:extLst>
      <p:ext uri="{BB962C8B-B14F-4D97-AF65-F5344CB8AC3E}">
        <p14:creationId xmlns:p14="http://schemas.microsoft.com/office/powerpoint/2010/main" val="3042053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SOFTWARE &amp; HARDWARE REQUIREMENTS</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293683" y="1515822"/>
            <a:ext cx="8556403" cy="1575718"/>
          </a:xfrm>
          <a:prstGeom prst="rect">
            <a:avLst/>
          </a:prstGeom>
        </p:spPr>
        <p:txBody>
          <a:bodyPr spcFirstLastPara="1" wrap="square" lIns="91425" tIns="91425" rIns="91425" bIns="91425" anchor="t" anchorCtr="0">
            <a:noAutofit/>
          </a:bodyPr>
          <a:lstStyle/>
          <a:p>
            <a:pPr eaLnBrk="1" hangingPunct="1">
              <a:buFont typeface="Courier New" panose="02070309020205020404" pitchFamily="49" charset="0"/>
              <a:buChar char="o"/>
              <a:defRPr/>
            </a:pPr>
            <a:r>
              <a:rPr lang="en-US" altLang="en-US" sz="1700" b="1" dirty="0">
                <a:latin typeface="Roboto Condensed" panose="020B0604020202020204" charset="0"/>
                <a:ea typeface="Roboto Condensed" panose="020B0604020202020204" charset="0"/>
                <a:cs typeface="Times New Roman" panose="02020603050405020304" pitchFamily="18" charset="0"/>
              </a:rPr>
              <a:t>SOFTWARE AND LANGUAGES</a:t>
            </a:r>
          </a:p>
          <a:p>
            <a:pPr lvl="1">
              <a:buFont typeface="Courier New" panose="02070309020205020404" pitchFamily="49" charset="0"/>
              <a:buChar char="o"/>
              <a:defRPr/>
            </a:pPr>
            <a:r>
              <a:rPr lang="en-US" altLang="en-US" sz="1700" dirty="0">
                <a:latin typeface="Roboto Condensed" panose="020B0604020202020204" charset="0"/>
                <a:ea typeface="Roboto Condensed" panose="020B0604020202020204" charset="0"/>
                <a:cs typeface="Times New Roman" panose="02020603050405020304" pitchFamily="18" charset="0"/>
              </a:rPr>
              <a:t>Neo4j, Python, Cypher, </a:t>
            </a:r>
            <a:r>
              <a:rPr lang="en-US" altLang="en-US" sz="1700" dirty="0" err="1">
                <a:latin typeface="Roboto Condensed" panose="020B0604020202020204" charset="0"/>
                <a:ea typeface="Roboto Condensed" panose="020B0604020202020204" charset="0"/>
                <a:cs typeface="Times New Roman" panose="02020603050405020304" pitchFamily="18" charset="0"/>
              </a:rPr>
              <a:t>Keras</a:t>
            </a:r>
            <a:endParaRPr lang="en-US" altLang="en-US" sz="1700" b="1" dirty="0">
              <a:latin typeface="Roboto Condensed" panose="020B0604020202020204" charset="0"/>
              <a:ea typeface="Roboto Condensed" panose="020B0604020202020204" charset="0"/>
              <a:cs typeface="Times New Roman" panose="02020603050405020304" pitchFamily="18" charset="0"/>
            </a:endParaRPr>
          </a:p>
          <a:p>
            <a:pPr marL="285750" indent="-285750" eaLnBrk="1" hangingPunct="1">
              <a:buFont typeface="Courier New" panose="02070309020205020404" pitchFamily="49" charset="0"/>
              <a:buChar char="o"/>
              <a:defRPr/>
            </a:pPr>
            <a:endParaRPr lang="en-US" altLang="en-US" sz="1700" b="1" dirty="0">
              <a:latin typeface="Roboto Condensed" panose="020B0604020202020204" charset="0"/>
              <a:ea typeface="Roboto Condensed" panose="020B0604020202020204" charset="0"/>
              <a:cs typeface="Times New Roman" panose="02020603050405020304" pitchFamily="18" charset="0"/>
            </a:endParaRPr>
          </a:p>
          <a:p>
            <a:pPr eaLnBrk="1" hangingPunct="1">
              <a:buFont typeface="Courier New" panose="02070309020205020404" pitchFamily="49" charset="0"/>
              <a:buChar char="o"/>
              <a:defRPr/>
            </a:pPr>
            <a:r>
              <a:rPr lang="en-US" altLang="en-US" sz="1700" b="1" dirty="0">
                <a:latin typeface="Roboto Condensed" panose="020B0604020202020204" charset="0"/>
                <a:ea typeface="Roboto Condensed" panose="020B0604020202020204" charset="0"/>
                <a:cs typeface="Times New Roman" panose="02020603050405020304" pitchFamily="18" charset="0"/>
              </a:rPr>
              <a:t>HARDWARE USED</a:t>
            </a:r>
          </a:p>
          <a:p>
            <a:pPr lvl="1">
              <a:buFont typeface="Courier New" panose="02070309020205020404" pitchFamily="49" charset="0"/>
              <a:buChar char="o"/>
              <a:defRPr/>
            </a:pPr>
            <a:r>
              <a:rPr lang="en-US" altLang="en-US" sz="1700" dirty="0">
                <a:latin typeface="Roboto Condensed" panose="020B0604020202020204" charset="0"/>
                <a:ea typeface="Roboto Condensed" panose="020B0604020202020204" charset="0"/>
                <a:cs typeface="Times New Roman" panose="02020603050405020304" pitchFamily="18" charset="0"/>
              </a:rPr>
              <a:t>ASUS GL552VW ROG, NVIDIA GeForce GTX 960M with Compute capability 6 running Windows Operating System</a:t>
            </a:r>
            <a:endParaRPr lang="en-US" altLang="en-US" sz="1700" b="1" dirty="0">
              <a:latin typeface="Roboto Condensed" panose="020B0604020202020204" charset="0"/>
              <a:ea typeface="Roboto Condensed" panose="020B0604020202020204" charset="0"/>
              <a:cs typeface="Times New Roman" panose="02020603050405020304" pitchFamily="18" charset="0"/>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9529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DATABASE CREATION IN NEO4J</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5" name="Picture 4">
            <a:extLst>
              <a:ext uri="{FF2B5EF4-FFF2-40B4-BE49-F238E27FC236}">
                <a16:creationId xmlns:a16="http://schemas.microsoft.com/office/drawing/2014/main" id="{B6A96F77-64E0-4F9E-B6DF-0FDDA5EE3719}"/>
              </a:ext>
            </a:extLst>
          </p:cNvPr>
          <p:cNvPicPr>
            <a:picLocks noChangeAspect="1"/>
          </p:cNvPicPr>
          <p:nvPr/>
        </p:nvPicPr>
        <p:blipFill rotWithShape="1">
          <a:blip r:embed="rId3"/>
          <a:srcRect l="4871" t="6100" r="2008" b="4330"/>
          <a:stretch/>
        </p:blipFill>
        <p:spPr>
          <a:xfrm>
            <a:off x="170331" y="1557460"/>
            <a:ext cx="5469533" cy="2959334"/>
          </a:xfrm>
          <a:prstGeom prst="rect">
            <a:avLst/>
          </a:prstGeom>
        </p:spPr>
      </p:pic>
      <p:sp>
        <p:nvSpPr>
          <p:cNvPr id="24" name="Google Shape;193;p12">
            <a:extLst>
              <a:ext uri="{FF2B5EF4-FFF2-40B4-BE49-F238E27FC236}">
                <a16:creationId xmlns:a16="http://schemas.microsoft.com/office/drawing/2014/main" id="{63575670-0F9F-4B39-881F-A2DD4C470810}"/>
              </a:ext>
            </a:extLst>
          </p:cNvPr>
          <p:cNvSpPr txBox="1">
            <a:spLocks noGrp="1"/>
          </p:cNvSpPr>
          <p:nvPr>
            <p:ph type="body" idx="1"/>
          </p:nvPr>
        </p:nvSpPr>
        <p:spPr>
          <a:xfrm>
            <a:off x="5780104" y="1397367"/>
            <a:ext cx="3193565" cy="3131619"/>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400" b="1" u="sng" dirty="0">
                <a:latin typeface="Roboto Condensed" panose="020B0604020202020204" charset="0"/>
                <a:ea typeface="Roboto Condensed" panose="020B0604020202020204" charset="0"/>
                <a:cs typeface="Times New Roman" panose="02020603050405020304" pitchFamily="18" charset="0"/>
              </a:rPr>
              <a:t>Total Number of Nodes</a:t>
            </a:r>
            <a:r>
              <a:rPr lang="en-US" altLang="en-US" sz="1400" b="1" dirty="0">
                <a:latin typeface="Roboto Condensed" panose="020B0604020202020204" charset="0"/>
                <a:ea typeface="Roboto Condensed" panose="020B0604020202020204" charset="0"/>
                <a:cs typeface="Times New Roman" panose="02020603050405020304" pitchFamily="18" charset="0"/>
              </a:rPr>
              <a:t>: 30166</a:t>
            </a:r>
          </a:p>
          <a:p>
            <a:pPr marL="0" indent="0" algn="just" eaLnBrk="1" hangingPunct="1">
              <a:buNone/>
              <a:defRPr/>
            </a:pPr>
            <a:r>
              <a:rPr lang="en-US" altLang="en-US" sz="1400" b="1" u="sng" dirty="0">
                <a:latin typeface="Roboto Condensed" panose="020B0604020202020204" charset="0"/>
                <a:ea typeface="Roboto Condensed" panose="020B0604020202020204" charset="0"/>
                <a:cs typeface="Times New Roman" panose="02020603050405020304" pitchFamily="18" charset="0"/>
              </a:rPr>
              <a:t>Types of Nodes</a:t>
            </a:r>
            <a:r>
              <a:rPr lang="en-US" altLang="en-US" sz="1400" b="1" dirty="0">
                <a:latin typeface="Roboto Condensed" panose="020B0604020202020204" charset="0"/>
                <a:ea typeface="Roboto Condensed" panose="020B0604020202020204" charset="0"/>
                <a:cs typeface="Times New Roman" panose="02020603050405020304" pitchFamily="18" charset="0"/>
              </a:rPr>
              <a:t>: Person, Review, Product</a:t>
            </a:r>
          </a:p>
          <a:p>
            <a:pPr marL="0" indent="0" algn="just" eaLnBrk="1" hangingPunct="1">
              <a:buNone/>
              <a:defRPr/>
            </a:pPr>
            <a:r>
              <a:rPr lang="en-US" altLang="en-US" sz="1400" b="1" u="sng" dirty="0">
                <a:latin typeface="Roboto Condensed" panose="020B0604020202020204" charset="0"/>
                <a:ea typeface="Roboto Condensed" panose="020B0604020202020204" charset="0"/>
                <a:cs typeface="Times New Roman" panose="02020603050405020304" pitchFamily="18" charset="0"/>
              </a:rPr>
              <a:t>Types of Relationship: </a:t>
            </a:r>
            <a:r>
              <a:rPr lang="en-US" altLang="en-US" sz="1400" b="1" dirty="0">
                <a:latin typeface="Roboto Condensed" panose="020B0604020202020204" charset="0"/>
                <a:ea typeface="Roboto Condensed" panose="020B0604020202020204" charset="0"/>
                <a:cs typeface="Times New Roman" panose="02020603050405020304" pitchFamily="18" charset="0"/>
              </a:rPr>
              <a:t>Wrote, Of</a:t>
            </a:r>
          </a:p>
          <a:p>
            <a:pPr marL="0" indent="0" algn="just" eaLnBrk="1" hangingPunct="1">
              <a:buNone/>
              <a:defRPr/>
            </a:pPr>
            <a:endParaRPr lang="en-US" altLang="en-US" sz="1400" u="sng" dirty="0">
              <a:latin typeface="Roboto Condensed" panose="020B0604020202020204" charset="0"/>
              <a:ea typeface="Roboto Condensed" panose="020B0604020202020204" charset="0"/>
              <a:cs typeface="Times New Roman" panose="02020603050405020304" pitchFamily="18" charset="0"/>
            </a:endParaRPr>
          </a:p>
        </p:txBody>
      </p:sp>
    </p:spTree>
    <p:extLst>
      <p:ext uri="{BB962C8B-B14F-4D97-AF65-F5344CB8AC3E}">
        <p14:creationId xmlns:p14="http://schemas.microsoft.com/office/powerpoint/2010/main" val="70238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VISUAL REPRESENTATION OF DATABASE</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6" name="Picture 5">
            <a:extLst>
              <a:ext uri="{FF2B5EF4-FFF2-40B4-BE49-F238E27FC236}">
                <a16:creationId xmlns:a16="http://schemas.microsoft.com/office/drawing/2014/main" id="{D0CF2ADE-9D7D-4834-B935-8139E82F0E13}"/>
              </a:ext>
            </a:extLst>
          </p:cNvPr>
          <p:cNvPicPr>
            <a:picLocks noChangeAspect="1"/>
          </p:cNvPicPr>
          <p:nvPr/>
        </p:nvPicPr>
        <p:blipFill>
          <a:blip r:embed="rId3"/>
          <a:stretch>
            <a:fillRect/>
          </a:stretch>
        </p:blipFill>
        <p:spPr>
          <a:xfrm>
            <a:off x="143954" y="1716444"/>
            <a:ext cx="4358256" cy="2451519"/>
          </a:xfrm>
          <a:prstGeom prst="rect">
            <a:avLst/>
          </a:prstGeom>
        </p:spPr>
      </p:pic>
      <p:pic>
        <p:nvPicPr>
          <p:cNvPr id="8" name="Picture 7">
            <a:extLst>
              <a:ext uri="{FF2B5EF4-FFF2-40B4-BE49-F238E27FC236}">
                <a16:creationId xmlns:a16="http://schemas.microsoft.com/office/drawing/2014/main" id="{A0B5344C-974D-4C5D-ABEC-DB5172126FB8}"/>
              </a:ext>
            </a:extLst>
          </p:cNvPr>
          <p:cNvPicPr>
            <a:picLocks noChangeAspect="1"/>
          </p:cNvPicPr>
          <p:nvPr/>
        </p:nvPicPr>
        <p:blipFill>
          <a:blip r:embed="rId4"/>
          <a:stretch>
            <a:fillRect/>
          </a:stretch>
        </p:blipFill>
        <p:spPr>
          <a:xfrm>
            <a:off x="4641791" y="1716444"/>
            <a:ext cx="4358255" cy="2451518"/>
          </a:xfrm>
          <a:prstGeom prst="rect">
            <a:avLst/>
          </a:prstGeom>
        </p:spPr>
      </p:pic>
    </p:spTree>
    <p:extLst>
      <p:ext uri="{BB962C8B-B14F-4D97-AF65-F5344CB8AC3E}">
        <p14:creationId xmlns:p14="http://schemas.microsoft.com/office/powerpoint/2010/main" val="161125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NODE: PERSON</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grpSp>
        <p:nvGrpSpPr>
          <p:cNvPr id="194" name="Google Shape;194;p12"/>
          <p:cNvGrpSpPr/>
          <p:nvPr/>
        </p:nvGrpSpPr>
        <p:grpSpPr>
          <a:xfrm>
            <a:off x="293683" y="574116"/>
            <a:ext cx="309041" cy="403124"/>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 name="Picture 2">
            <a:extLst>
              <a:ext uri="{FF2B5EF4-FFF2-40B4-BE49-F238E27FC236}">
                <a16:creationId xmlns:a16="http://schemas.microsoft.com/office/drawing/2014/main" id="{FF8A9360-3A4C-4C0D-A98B-6799CA98F78D}"/>
              </a:ext>
            </a:extLst>
          </p:cNvPr>
          <p:cNvPicPr>
            <a:picLocks noChangeAspect="1"/>
          </p:cNvPicPr>
          <p:nvPr/>
        </p:nvPicPr>
        <p:blipFill>
          <a:blip r:embed="rId3"/>
          <a:stretch>
            <a:fillRect/>
          </a:stretch>
        </p:blipFill>
        <p:spPr>
          <a:xfrm>
            <a:off x="405300" y="1452804"/>
            <a:ext cx="4788491" cy="2453330"/>
          </a:xfrm>
          <a:prstGeom prst="rect">
            <a:avLst/>
          </a:prstGeom>
        </p:spPr>
      </p:pic>
      <p:pic>
        <p:nvPicPr>
          <p:cNvPr id="5" name="Picture 4">
            <a:extLst>
              <a:ext uri="{FF2B5EF4-FFF2-40B4-BE49-F238E27FC236}">
                <a16:creationId xmlns:a16="http://schemas.microsoft.com/office/drawing/2014/main" id="{B2E4A77B-83E3-4E43-A4E7-796C39C305C8}"/>
              </a:ext>
            </a:extLst>
          </p:cNvPr>
          <p:cNvPicPr>
            <a:picLocks noChangeAspect="1"/>
          </p:cNvPicPr>
          <p:nvPr/>
        </p:nvPicPr>
        <p:blipFill rotWithShape="1">
          <a:blip r:embed="rId4"/>
          <a:srcRect t="5650" r="70823" b="42537"/>
          <a:stretch/>
        </p:blipFill>
        <p:spPr>
          <a:xfrm>
            <a:off x="5692718" y="1357844"/>
            <a:ext cx="2956694" cy="2953447"/>
          </a:xfrm>
          <a:prstGeom prst="rect">
            <a:avLst/>
          </a:prstGeom>
        </p:spPr>
      </p:pic>
      <p:sp>
        <p:nvSpPr>
          <p:cNvPr id="27" name="Google Shape;193;p12">
            <a:extLst>
              <a:ext uri="{FF2B5EF4-FFF2-40B4-BE49-F238E27FC236}">
                <a16:creationId xmlns:a16="http://schemas.microsoft.com/office/drawing/2014/main" id="{B50CB59A-374C-4B1F-900B-F56D48D007DB}"/>
              </a:ext>
            </a:extLst>
          </p:cNvPr>
          <p:cNvSpPr txBox="1">
            <a:spLocks noGrp="1"/>
          </p:cNvSpPr>
          <p:nvPr>
            <p:ph type="body" idx="1"/>
          </p:nvPr>
        </p:nvSpPr>
        <p:spPr>
          <a:xfrm>
            <a:off x="338887" y="3906134"/>
            <a:ext cx="4854903" cy="880419"/>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200" b="1" dirty="0">
                <a:latin typeface="Roboto Condensed" panose="020B0604020202020204" charset="0"/>
                <a:ea typeface="Roboto Condensed" panose="020B0604020202020204" charset="0"/>
                <a:cs typeface="Times New Roman" panose="02020603050405020304" pitchFamily="18" charset="0"/>
              </a:rPr>
              <a:t>Style preference is according to one hot encoding where 1 denotes preferred product type for a person and 0 denotes unlikely product type.</a:t>
            </a:r>
          </a:p>
          <a:p>
            <a:pPr marL="0" indent="0" algn="just" eaLnBrk="1" hangingPunct="1">
              <a:buNone/>
              <a:defRPr/>
            </a:pPr>
            <a:endParaRPr lang="en-US" altLang="en-US" sz="1400" u="sng" dirty="0">
              <a:latin typeface="Roboto Condensed" panose="020B0604020202020204" charset="0"/>
              <a:ea typeface="Roboto Condensed" panose="020B0604020202020204" charset="0"/>
              <a:cs typeface="Times New Roman" panose="02020603050405020304" pitchFamily="18" charset="0"/>
            </a:endParaRPr>
          </a:p>
        </p:txBody>
      </p:sp>
    </p:spTree>
    <p:extLst>
      <p:ext uri="{BB962C8B-B14F-4D97-AF65-F5344CB8AC3E}">
        <p14:creationId xmlns:p14="http://schemas.microsoft.com/office/powerpoint/2010/main" val="2615876232"/>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705</Words>
  <Application>Microsoft Office PowerPoint</Application>
  <PresentationFormat>On-screen Show (16:9)</PresentationFormat>
  <Paragraphs>82</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Courier New</vt:lpstr>
      <vt:lpstr>Arvo</vt:lpstr>
      <vt:lpstr>Roboto Condensed Light</vt:lpstr>
      <vt:lpstr>Calibri</vt:lpstr>
      <vt:lpstr>Montserrat</vt:lpstr>
      <vt:lpstr>Roboto Condensed</vt:lpstr>
      <vt:lpstr>Times New Roman</vt:lpstr>
      <vt:lpstr>Arial</vt:lpstr>
      <vt:lpstr>Salerio template</vt:lpstr>
      <vt:lpstr>CSE 3021 – Social And Information Network  Deep Learning on Graph Database using Neo4j (Review-2)</vt:lpstr>
      <vt:lpstr>ABSTRACT</vt:lpstr>
      <vt:lpstr>MOTIVATION</vt:lpstr>
      <vt:lpstr>EXISTING SYSTEM</vt:lpstr>
      <vt:lpstr>PROPOSED SYSTEM</vt:lpstr>
      <vt:lpstr>SOFTWARE &amp; HARDWARE REQUIREMENTS</vt:lpstr>
      <vt:lpstr>DATABASE CREATION IN NEO4J</vt:lpstr>
      <vt:lpstr>VISUAL REPRESENTATION OF DATABASE</vt:lpstr>
      <vt:lpstr>NODE: PERSON</vt:lpstr>
      <vt:lpstr>NODE: PRODUCT</vt:lpstr>
      <vt:lpstr>NODE: REVIEW</vt:lpstr>
      <vt:lpstr>RELATIONSHIP BETWEEN THE NODES</vt:lpstr>
      <vt:lpstr>DEEP LEARNING SYSTEM ARCHTECTURE</vt:lpstr>
      <vt:lpstr>WORK PLANS FOR 3RD REVIEW</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On Graph Database Using Neo4J</dc:title>
  <cp:lastModifiedBy>tushar pahuja</cp:lastModifiedBy>
  <cp:revision>64</cp:revision>
  <dcterms:modified xsi:type="dcterms:W3CDTF">2018-10-16T18:00:04Z</dcterms:modified>
</cp:coreProperties>
</file>