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633307" y="1210310"/>
            <a:ext cx="10943167" cy="1082675"/>
          </a:xfrm>
        </p:spPr>
        <p:txBody>
          <a:bodyPr/>
          <a:p>
            <a:r>
              <a:rPr lang="en-US" sz="6000" b="1">
                <a:ln/>
                <a:solidFill>
                  <a:schemeClr val="tx1"/>
                </a:solidFill>
                <a:effectLst>
                  <a:outerShdw blurRad="38100" dist="19050" dir="2700000" algn="tl" rotWithShape="0">
                    <a:schemeClr val="dk1">
                      <a:alpha val="40000"/>
                    </a:schemeClr>
                  </a:outerShdw>
                </a:effectLst>
                <a:latin typeface="Candara" panose="020E0502030303020204" charset="0"/>
                <a:ea typeface="PMingLiU-ExtB" panose="02020500000000000000" charset="-120"/>
              </a:rPr>
              <a:t>OBJECT DETECTION USING SURF ALGORITHM</a:t>
            </a:r>
            <a:endParaRPr lang="en-US" sz="6000" b="1">
              <a:ln/>
              <a:solidFill>
                <a:schemeClr val="tx1"/>
              </a:solidFill>
              <a:effectLst>
                <a:outerShdw blurRad="38100" dist="19050" dir="2700000" algn="tl" rotWithShape="0">
                  <a:schemeClr val="dk1">
                    <a:alpha val="40000"/>
                  </a:schemeClr>
                </a:outerShdw>
              </a:effectLst>
              <a:latin typeface="Candara" panose="020E0502030303020204" charset="0"/>
              <a:ea typeface="PMingLiU-ExtB" panose="02020500000000000000" charset="-120"/>
            </a:endParaRPr>
          </a:p>
        </p:txBody>
      </p:sp>
      <p:sp>
        <p:nvSpPr>
          <p:cNvPr id="5" name="Subtitle 4"/>
          <p:cNvSpPr>
            <a:spLocks noGrp="1" noChangeArrowheads="1"/>
          </p:cNvSpPr>
          <p:nvPr>
            <p:ph type="subTitle" idx="1"/>
          </p:nvPr>
        </p:nvSpPr>
        <p:spPr>
          <a:xfrm>
            <a:off x="633095" y="2834005"/>
            <a:ext cx="10949305" cy="3423285"/>
          </a:xfrm>
        </p:spPr>
        <p:txBody>
          <a:bodyPr/>
          <a:p>
            <a:pPr algn="r"/>
            <a:r>
              <a:rPr lang="en-US">
                <a:solidFill>
                  <a:schemeClr val="tx1"/>
                </a:solidFill>
                <a:latin typeface="Candara" panose="020E0502030303020204" charset="0"/>
              </a:rPr>
              <a:t>FACULTY : Prof. ASNATH VICTY PHAMILA Y</a:t>
            </a:r>
            <a:endParaRPr lang="en-US">
              <a:solidFill>
                <a:schemeClr val="tx1"/>
              </a:solidFill>
              <a:latin typeface="Candara" panose="020E0502030303020204" charset="0"/>
            </a:endParaRPr>
          </a:p>
          <a:p>
            <a:pPr algn="r"/>
            <a:r>
              <a:rPr lang="en-US">
                <a:solidFill>
                  <a:schemeClr val="tx1"/>
                </a:solidFill>
                <a:latin typeface="Candara" panose="020E0502030303020204" charset="0"/>
              </a:rPr>
              <a:t>MEMBERS : </a:t>
            </a:r>
            <a:r>
              <a:rPr lang="en-US">
                <a:solidFill>
                  <a:schemeClr val="tx1"/>
                </a:solidFill>
                <a:latin typeface="Candara" panose="020E0502030303020204" charset="0"/>
                <a:sym typeface="+mn-ea"/>
              </a:rPr>
              <a:t>Aman Saha		[ 15BCE1273 ]</a:t>
            </a:r>
            <a:endParaRPr lang="en-US">
              <a:solidFill>
                <a:schemeClr val="tx1"/>
              </a:solidFill>
              <a:latin typeface="Candara" panose="020E0502030303020204" charset="0"/>
              <a:sym typeface="+mn-ea"/>
            </a:endParaRPr>
          </a:p>
          <a:p>
            <a:pPr algn="r"/>
            <a:r>
              <a:rPr lang="en-US">
                <a:solidFill>
                  <a:schemeClr val="tx1"/>
                </a:solidFill>
                <a:latin typeface="Candara" panose="020E0502030303020204" charset="0"/>
                <a:sym typeface="+mn-ea"/>
              </a:rPr>
              <a:t>   Osho Agyeya		[ 15BCE1326 ]</a:t>
            </a:r>
            <a:endParaRPr lang="en-US">
              <a:solidFill>
                <a:schemeClr val="tx1"/>
              </a:solidFill>
              <a:latin typeface="Candara" panose="020E0502030303020204" charset="0"/>
              <a:sym typeface="+mn-ea"/>
            </a:endParaRPr>
          </a:p>
          <a:p>
            <a:pPr algn="r"/>
            <a:r>
              <a:rPr lang="en-US">
                <a:solidFill>
                  <a:schemeClr val="tx1"/>
                </a:solidFill>
                <a:latin typeface="Candara" panose="020E0502030303020204" charset="0"/>
              </a:rPr>
              <a:t>Manisha Chaudhary[ 15BCE1358 ]</a:t>
            </a:r>
            <a:endParaRPr lang="en-US">
              <a:solidFill>
                <a:schemeClr val="tx1"/>
              </a:solidFill>
              <a:latin typeface="Candara" panose="020E0502030303020204" charset="0"/>
            </a:endParaRPr>
          </a:p>
          <a:p>
            <a:pPr algn="r"/>
            <a:r>
              <a:rPr lang="en-US">
                <a:solidFill>
                  <a:schemeClr val="tx1"/>
                </a:solidFill>
                <a:latin typeface="Candara" panose="020E0502030303020204" charset="0"/>
              </a:rPr>
              <a:t>   Bismita Sahoo		[ 15BCE1019 ]</a:t>
            </a:r>
            <a:endParaRPr lang="en-US">
              <a:solidFill>
                <a:schemeClr val="tx1"/>
              </a:solidFill>
              <a:latin typeface="Candara" panose="020E0502030303020204" charset="0"/>
            </a:endParaRPr>
          </a:p>
          <a:p>
            <a:pPr algn="r"/>
            <a:r>
              <a:rPr lang="en-US">
                <a:solidFill>
                  <a:schemeClr val="tx1"/>
                </a:solidFill>
                <a:latin typeface="Candara" panose="020E0502030303020204" charset="0"/>
              </a:rPr>
              <a:t>   </a:t>
            </a:r>
            <a:endParaRPr lang="en-US">
              <a:solidFill>
                <a:schemeClr val="tx1"/>
              </a:solidFill>
              <a:latin typeface="Candara" panose="020E0502030303020204" charset="0"/>
            </a:endParaRPr>
          </a:p>
          <a:p>
            <a:pPr algn="r"/>
            <a:r>
              <a:rPr lang="en-US">
                <a:solidFill>
                  <a:schemeClr val="tx1"/>
                </a:solidFill>
                <a:latin typeface="Candara" panose="020E0502030303020204" charset="0"/>
              </a:rPr>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400" b="1">
                <a:ln/>
                <a:solidFill>
                  <a:schemeClr val="tx1"/>
                </a:solidFill>
                <a:effectLst>
                  <a:outerShdw blurRad="38100" dist="19050" dir="2700000" algn="tl" rotWithShape="0">
                    <a:schemeClr val="dk1">
                      <a:alpha val="40000"/>
                    </a:schemeClr>
                  </a:outerShdw>
                </a:effectLst>
                <a:latin typeface="Candara" panose="020E0502030303020204" charset="0"/>
                <a:sym typeface="+mn-ea"/>
              </a:rPr>
              <a:t>Abstract</a:t>
            </a:r>
            <a:endParaRPr lang="en-US" sz="4400" b="1">
              <a:ln/>
              <a:solidFill>
                <a:schemeClr val="tx1"/>
              </a:solidFill>
              <a:effectLst>
                <a:outerShdw blurRad="38100" dist="19050" dir="2700000" algn="tl" rotWithShape="0">
                  <a:schemeClr val="dk1">
                    <a:alpha val="40000"/>
                  </a:schemeClr>
                </a:outerShdw>
              </a:effectLst>
              <a:latin typeface="Candara" panose="020E0502030303020204" charset="0"/>
              <a:sym typeface="+mn-ea"/>
            </a:endParaRPr>
          </a:p>
        </p:txBody>
      </p:sp>
      <p:sp>
        <p:nvSpPr>
          <p:cNvPr id="3" name="Content Placeholder 2"/>
          <p:cNvSpPr>
            <a:spLocks noGrp="1"/>
          </p:cNvSpPr>
          <p:nvPr>
            <p:ph idx="1"/>
          </p:nvPr>
        </p:nvSpPr>
        <p:spPr>
          <a:xfrm>
            <a:off x="609600" y="1174750"/>
            <a:ext cx="10972800" cy="5380355"/>
          </a:xfrm>
        </p:spPr>
        <p:txBody>
          <a:bodyPr/>
          <a:p>
            <a:pPr marL="0" indent="0">
              <a:lnSpc>
                <a:spcPct val="120000"/>
              </a:lnSpc>
              <a:buNone/>
            </a:pPr>
            <a:r>
              <a:rPr lang="en-US" sz="2400">
                <a:latin typeface="Candara" panose="020E0502030303020204" charset="0"/>
              </a:rPr>
              <a:t>Object detection is a computer technology related to computer vision and image processing that deals with detecting instances of semantic objects of a certain class (such as humans, buildings, or cars) in digital images and videos. Well-researched domains of object detection include face detection and pedestrian detection. Object detection has applications in many areas of computer vision, including image retrieval and video surveillance. In this project we are focusing on identifying object based on Speeded Up Robust Features (SURF) algorithm. </a:t>
            </a:r>
            <a:r>
              <a:rPr lang="en-US" sz="2400" b="1">
                <a:latin typeface="Candara" panose="020E0502030303020204" charset="0"/>
              </a:rPr>
              <a:t>The features are extracted from the image which is converted into grey image and matched with exciting image features and finally detecting the object.</a:t>
            </a:r>
            <a:r>
              <a:rPr lang="en-US" sz="2400">
                <a:latin typeface="Candara" panose="020E0502030303020204" charset="0"/>
              </a:rPr>
              <a:t> This algorithm is also used to find the object in different orientations and angles in the given image.</a:t>
            </a:r>
            <a:endParaRPr lang="en-US" sz="2400">
              <a:latin typeface="Candara" panose="020E0502030303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400" b="1">
                <a:ln/>
                <a:solidFill>
                  <a:schemeClr val="tx1"/>
                </a:solidFill>
                <a:effectLst>
                  <a:outerShdw blurRad="38100" dist="19050" dir="2700000" algn="tl" rotWithShape="0">
                    <a:schemeClr val="dk1">
                      <a:alpha val="40000"/>
                    </a:schemeClr>
                  </a:outerShdw>
                </a:effectLst>
                <a:latin typeface="Candara" panose="020E0502030303020204" charset="0"/>
              </a:rPr>
              <a:t>Introduction</a:t>
            </a:r>
            <a:endParaRPr lang="en-US" sz="4400" b="1">
              <a:ln/>
              <a:solidFill>
                <a:schemeClr val="tx1"/>
              </a:solidFill>
              <a:effectLst>
                <a:outerShdw blurRad="38100" dist="19050" dir="2700000" algn="tl" rotWithShape="0">
                  <a:schemeClr val="dk1">
                    <a:alpha val="40000"/>
                  </a:schemeClr>
                </a:outerShdw>
              </a:effectLst>
              <a:latin typeface="Candara" panose="020E0502030303020204" charset="0"/>
            </a:endParaRPr>
          </a:p>
        </p:txBody>
      </p:sp>
      <p:sp>
        <p:nvSpPr>
          <p:cNvPr id="3" name="Content Placeholder 2"/>
          <p:cNvSpPr>
            <a:spLocks noGrp="1"/>
          </p:cNvSpPr>
          <p:nvPr>
            <p:ph idx="1"/>
          </p:nvPr>
        </p:nvSpPr>
        <p:spPr/>
        <p:txBody>
          <a:bodyPr/>
          <a:p>
            <a:pPr marL="0" indent="0">
              <a:buNone/>
            </a:pPr>
            <a:r>
              <a:rPr lang="en-US" sz="2400">
                <a:latin typeface="Candara" panose="020E0502030303020204" charset="0"/>
              </a:rPr>
              <a:t>In computer vision, </a:t>
            </a:r>
            <a:r>
              <a:rPr lang="en-US" sz="2400" b="1">
                <a:latin typeface="Candara" panose="020E0502030303020204" charset="0"/>
              </a:rPr>
              <a:t>Speeded Up Robust Features (SURF)</a:t>
            </a:r>
            <a:r>
              <a:rPr lang="en-US" sz="2400">
                <a:latin typeface="Candara" panose="020E0502030303020204" charset="0"/>
              </a:rPr>
              <a:t> is a local feature detector and descriptor that can be used for tasks such as object recognition or registration or classification or 3D reconstruction. It is partly inspired by the scale-invariant feature transform (SIFT) descriptor. The standard version of SURF is several times faster than SIFT and claimed by its authors to be more robust against different image transformations than SIFT. </a:t>
            </a:r>
            <a:r>
              <a:rPr lang="en-US" sz="2400" b="1">
                <a:latin typeface="Candara" panose="020E0502030303020204" charset="0"/>
              </a:rPr>
              <a:t>SURF is a detector and a descriptor for points of interest in images where the image is transformed into coordinates, using the multi-resolution pyramid technique, to make a copy of the original image with Pyramidal Gaussian or Laplacian Pyramid shape to obtain an image with the same size but with reduced bandwidth.</a:t>
            </a:r>
            <a:r>
              <a:rPr lang="en-US" sz="2400">
                <a:latin typeface="Candara" panose="020E0502030303020204" charset="0"/>
              </a:rPr>
              <a:t> </a:t>
            </a:r>
            <a:r>
              <a:rPr lang="en-US" sz="2400" b="1">
                <a:latin typeface="Candara" panose="020E0502030303020204" charset="0"/>
              </a:rPr>
              <a:t>Thus a special blurring effect on the original image, called Scale-Space, is achieved. </a:t>
            </a:r>
            <a:r>
              <a:rPr lang="en-US" sz="2400">
                <a:latin typeface="Candara" panose="020E0502030303020204" charset="0"/>
              </a:rPr>
              <a:t>This technique ensures that the points of interest are scale invariant.</a:t>
            </a:r>
            <a:endParaRPr lang="en-US" sz="2400">
              <a:latin typeface="Candara" panose="020E0502030303020204" charset="0"/>
            </a:endParaRPr>
          </a:p>
          <a:p>
            <a:pPr marL="0" indent="0">
              <a:buNone/>
            </a:pPr>
            <a:endParaRPr lang="en-US" sz="2800">
              <a:latin typeface="Candara" panose="020E0502030303020204" charset="0"/>
            </a:endParaRPr>
          </a:p>
          <a:p>
            <a:pPr marL="0" indent="0">
              <a:buNone/>
            </a:pPr>
            <a:endParaRPr lang="en-US">
              <a:latin typeface="Candara" panose="020E0502030303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n/>
                <a:solidFill>
                  <a:schemeClr val="tx1"/>
                </a:solidFill>
                <a:effectLst>
                  <a:outerShdw blurRad="38100" dist="19050" dir="2700000" algn="tl" rotWithShape="0">
                    <a:schemeClr val="dk1">
                      <a:alpha val="40000"/>
                    </a:schemeClr>
                  </a:outerShdw>
                </a:effectLst>
                <a:latin typeface="Candara" panose="020E0502030303020204" charset="0"/>
                <a:ea typeface="PMingLiU-ExtB" panose="02020500000000000000" charset="-120"/>
              </a:rPr>
              <a:t>About the Algorithm</a:t>
            </a:r>
            <a:endParaRPr lang="en-US" b="1">
              <a:ln/>
              <a:solidFill>
                <a:schemeClr val="tx1"/>
              </a:solidFill>
              <a:effectLst>
                <a:outerShdw blurRad="38100" dist="19050" dir="2700000" algn="tl" rotWithShape="0">
                  <a:schemeClr val="dk1">
                    <a:alpha val="40000"/>
                  </a:schemeClr>
                </a:outerShdw>
              </a:effectLst>
              <a:latin typeface="Candara" panose="020E0502030303020204" charset="0"/>
              <a:ea typeface="PMingLiU-ExtB" panose="02020500000000000000" charset="-120"/>
            </a:endParaRPr>
          </a:p>
        </p:txBody>
      </p:sp>
      <p:sp>
        <p:nvSpPr>
          <p:cNvPr id="3" name="Content Placeholder 2"/>
          <p:cNvSpPr>
            <a:spLocks noGrp="1"/>
          </p:cNvSpPr>
          <p:nvPr>
            <p:ph idx="1"/>
          </p:nvPr>
        </p:nvSpPr>
        <p:spPr/>
        <p:txBody>
          <a:bodyPr/>
          <a:p>
            <a:pPr marL="0" indent="0">
              <a:lnSpc>
                <a:spcPct val="110000"/>
              </a:lnSpc>
              <a:buNone/>
            </a:pPr>
            <a:r>
              <a:rPr lang="en-US" sz="2400">
                <a:latin typeface="Candara" panose="020E0502030303020204" charset="0"/>
                <a:sym typeface="+mn-ea"/>
              </a:rPr>
              <a:t>The SURF algorithm is based on the same principles and steps as SIFT; however, details in each step are different. The algorithm has three main parts: </a:t>
            </a:r>
            <a:endParaRPr lang="en-US" sz="2400">
              <a:latin typeface="Candara" panose="020E0502030303020204" charset="0"/>
              <a:sym typeface="+mn-ea"/>
            </a:endParaRPr>
          </a:p>
          <a:p>
            <a:pPr marL="514350" indent="-514350">
              <a:lnSpc>
                <a:spcPct val="110000"/>
              </a:lnSpc>
              <a:buFont typeface="+mj-lt"/>
              <a:buAutoNum type="romanUcPeriod"/>
            </a:pPr>
            <a:r>
              <a:rPr lang="en-US" sz="2400">
                <a:latin typeface="Candara" panose="020E0502030303020204" charset="0"/>
                <a:sym typeface="+mn-ea"/>
              </a:rPr>
              <a:t>Interest point detection: SURF uses square-shaped filters as an approximation of Gaussian smoothing and uses a blob detector based on the Hessian matrix to find points of interest.</a:t>
            </a:r>
            <a:endParaRPr lang="en-US" sz="2400">
              <a:latin typeface="Candara" panose="020E0502030303020204" charset="0"/>
              <a:sym typeface="+mn-ea"/>
            </a:endParaRPr>
          </a:p>
          <a:p>
            <a:pPr marL="514350" indent="-514350">
              <a:lnSpc>
                <a:spcPct val="110000"/>
              </a:lnSpc>
              <a:buFont typeface="+mj-lt"/>
              <a:buAutoNum type="romanUcPeriod"/>
            </a:pPr>
            <a:r>
              <a:rPr lang="en-US" sz="2400">
                <a:latin typeface="Candara" panose="020E0502030303020204" charset="0"/>
                <a:sym typeface="+mn-ea"/>
              </a:rPr>
              <a:t>Local neighbourhood description: The goal of a descriptor is to provide a unique and robust description of an image feature, e.g., by describing the intensity distribution of the pixels within the neighbourhood of the point of interest. </a:t>
            </a:r>
            <a:endParaRPr lang="en-US" sz="2400">
              <a:latin typeface="Candara" panose="020E0502030303020204" charset="0"/>
              <a:sym typeface="+mn-ea"/>
            </a:endParaRPr>
          </a:p>
          <a:p>
            <a:pPr marL="514350" indent="-514350">
              <a:lnSpc>
                <a:spcPct val="110000"/>
              </a:lnSpc>
              <a:buFont typeface="+mj-lt"/>
              <a:buAutoNum type="romanUcPeriod"/>
            </a:pPr>
            <a:r>
              <a:rPr lang="en-US" sz="2400">
                <a:latin typeface="Candara" panose="020E0502030303020204" charset="0"/>
                <a:sym typeface="+mn-ea"/>
              </a:rPr>
              <a:t>Matching: By comparing the descriptors obtained from different images, matching pairs can be found.</a:t>
            </a:r>
            <a:endParaRPr lang="en-US" sz="2400">
              <a:latin typeface="Candara" panose="020E0502030303020204" charset="0"/>
              <a:sym typeface="+mn-ea"/>
            </a:endParaRPr>
          </a:p>
          <a:p>
            <a:pPr marL="0" indent="0">
              <a:lnSpc>
                <a:spcPct val="110000"/>
              </a:lnSpc>
              <a:buFont typeface="+mj-lt"/>
              <a:buNone/>
            </a:pPr>
            <a:endParaRPr lang="en-US" sz="2400">
              <a:latin typeface="Candara" panose="020E0502030303020204" charset="0"/>
              <a:sym typeface="+mn-ea"/>
            </a:endParaRPr>
          </a:p>
          <a:p>
            <a:pPr marL="514350" indent="-514350">
              <a:lnSpc>
                <a:spcPct val="110000"/>
              </a:lnSpc>
              <a:buFont typeface="+mj-lt"/>
              <a:buAutoNum type="romanUcPeriod"/>
            </a:pPr>
            <a:endParaRPr lang="en-US" sz="2400">
              <a:latin typeface="Candara" panose="020E0502030303020204" charset="0"/>
              <a:sym typeface="+mn-ea"/>
            </a:endParaRPr>
          </a:p>
          <a:p>
            <a:pPr marL="0" indent="0">
              <a:lnSpc>
                <a:spcPct val="110000"/>
              </a:lnSpc>
              <a:buFont typeface="+mj-lt"/>
              <a:buNone/>
            </a:pPr>
            <a:endParaRPr lang="en-US" sz="2400">
              <a:latin typeface="Candara" panose="020E0502030303020204" charset="0"/>
              <a:sym typeface="+mn-ea"/>
            </a:endParaRPr>
          </a:p>
          <a:p>
            <a:pPr marL="514350" indent="-514350">
              <a:lnSpc>
                <a:spcPct val="110000"/>
              </a:lnSpc>
              <a:buFont typeface="+mj-lt"/>
              <a:buAutoNum type="romanUcPeriod"/>
            </a:pPr>
            <a:endParaRPr lang="en-US" sz="2400">
              <a:latin typeface="Candara" panose="020E0502030303020204" charset="0"/>
              <a:sym typeface="+mn-ea"/>
            </a:endParaRPr>
          </a:p>
          <a:p>
            <a:pPr marL="0" indent="0">
              <a:lnSpc>
                <a:spcPct val="110000"/>
              </a:lnSpc>
              <a:buNone/>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75385"/>
            <a:ext cx="10972800" cy="4203065"/>
          </a:xfrm>
        </p:spPr>
        <p:txBody>
          <a:bodyPr/>
          <a:p>
            <a:r>
              <a:rPr lang="en-US" sz="8000" b="1">
                <a:ln/>
                <a:solidFill>
                  <a:schemeClr val="tx1"/>
                </a:solidFill>
                <a:effectLst>
                  <a:outerShdw blurRad="38100" dist="19050" dir="2700000" algn="tl" rotWithShape="0">
                    <a:schemeClr val="dk1">
                      <a:alpha val="40000"/>
                    </a:schemeClr>
                  </a:outerShdw>
                </a:effectLst>
              </a:rPr>
              <a:t>THANK YOU !</a:t>
            </a:r>
            <a:endParaRPr lang="en-US" sz="8000"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2652</Words>
  <Application>WPS Presentation</Application>
  <PresentationFormat>Widescreen</PresentationFormat>
  <Paragraphs>34</Paragraphs>
  <Slides>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vt:i4>
      </vt:variant>
    </vt:vector>
  </HeadingPairs>
  <TitlesOfParts>
    <vt:vector size="24" baseType="lpstr">
      <vt:lpstr>Arial</vt:lpstr>
      <vt:lpstr>SimSun</vt:lpstr>
      <vt:lpstr>Wingdings</vt:lpstr>
      <vt:lpstr/>
      <vt:lpstr>Arial Unicode MS</vt:lpstr>
      <vt:lpstr>Calibri Light</vt:lpstr>
      <vt:lpstr>Calibri</vt:lpstr>
      <vt:lpstr>Microsoft YaHei</vt:lpstr>
      <vt:lpstr>Microsoft JhengHei</vt:lpstr>
      <vt:lpstr>MS UI Gothic</vt:lpstr>
      <vt:lpstr>PMingLiU-ExtB</vt:lpstr>
      <vt:lpstr>Segoe Print</vt:lpstr>
      <vt:lpstr>Microsoft YaHei UI Light</vt:lpstr>
      <vt:lpstr>MS PGothic</vt:lpstr>
      <vt:lpstr>NSimSun</vt:lpstr>
      <vt:lpstr>Microsoft JhengHei UI Light</vt:lpstr>
      <vt:lpstr>Candara</vt:lpstr>
      <vt:lpstr>Wingdings</vt:lpstr>
      <vt:lpstr>Blue Waves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Bismita</dc:creator>
  <cp:lastModifiedBy>Bismita</cp:lastModifiedBy>
  <cp:revision>15</cp:revision>
  <dcterms:created xsi:type="dcterms:W3CDTF">2017-08-15T17:34:49Z</dcterms:created>
  <dcterms:modified xsi:type="dcterms:W3CDTF">2017-08-15T18:06:14Z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1033-10.2.0.5908</vt:lpwstr>
  </property>
</Properties>
</file>