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0AFB275-8363-493B-BAE6-2E4A96E9A291}" type="datetimeFigureOut">
              <a:rPr lang="en-IN" smtClean="0"/>
              <a:t>04-08-2016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0CFD7-4026-4D2D-B454-6D76091C045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5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AFB275-8363-493B-BAE6-2E4A96E9A291}" type="datetimeFigureOut">
              <a:rPr lang="en-IN" smtClean="0"/>
              <a:t>04-08-2016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0CFD7-4026-4D2D-B454-6D76091C0456}" type="slidenum">
              <a:rPr lang="en-IN" smtClean="0"/>
              <a:t>‹#›</a:t>
            </a:fld>
            <a:endParaRPr lang="en-IN"/>
          </a:p>
        </p:txBody>
      </p:sp>
    </p:spTree>
    <p:extLst>
      <p:ext uri="{BB962C8B-B14F-4D97-AF65-F5344CB8AC3E}">
        <p14:creationId xmlns:p14="http://schemas.microsoft.com/office/powerpoint/2010/main" val="257880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AFB275-8363-493B-BAE6-2E4A96E9A291}" type="datetimeFigureOut">
              <a:rPr lang="en-IN" smtClean="0"/>
              <a:t>04-08-2016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0CFD7-4026-4D2D-B454-6D76091C045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56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AFB275-8363-493B-BAE6-2E4A96E9A291}" type="datetimeFigureOut">
              <a:rPr lang="en-IN" smtClean="0"/>
              <a:t>04-08-2016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0CFD7-4026-4D2D-B454-6D76091C0456}" type="slidenum">
              <a:rPr lang="en-IN" smtClean="0"/>
              <a:t>‹#›</a:t>
            </a:fld>
            <a:endParaRPr lang="en-IN"/>
          </a:p>
        </p:txBody>
      </p:sp>
    </p:spTree>
    <p:extLst>
      <p:ext uri="{BB962C8B-B14F-4D97-AF65-F5344CB8AC3E}">
        <p14:creationId xmlns:p14="http://schemas.microsoft.com/office/powerpoint/2010/main" val="360307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FB275-8363-493B-BAE6-2E4A96E9A291}" type="datetimeFigureOut">
              <a:rPr lang="en-IN" smtClean="0"/>
              <a:t>04-08-2016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0CFD7-4026-4D2D-B454-6D76091C045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43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AFB275-8363-493B-BAE6-2E4A96E9A291}" type="datetimeFigureOut">
              <a:rPr lang="en-IN" smtClean="0"/>
              <a:t>04-08-2016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C0CFD7-4026-4D2D-B454-6D76091C0456}" type="slidenum">
              <a:rPr lang="en-IN" smtClean="0"/>
              <a:t>‹#›</a:t>
            </a:fld>
            <a:endParaRPr lang="en-IN"/>
          </a:p>
        </p:txBody>
      </p:sp>
    </p:spTree>
    <p:extLst>
      <p:ext uri="{BB962C8B-B14F-4D97-AF65-F5344CB8AC3E}">
        <p14:creationId xmlns:p14="http://schemas.microsoft.com/office/powerpoint/2010/main" val="406334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AFB275-8363-493B-BAE6-2E4A96E9A291}" type="datetimeFigureOut">
              <a:rPr lang="en-IN" smtClean="0"/>
              <a:t>04-08-2016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C0CFD7-4026-4D2D-B454-6D76091C0456}" type="slidenum">
              <a:rPr lang="en-IN" smtClean="0"/>
              <a:t>‹#›</a:t>
            </a:fld>
            <a:endParaRPr lang="en-IN"/>
          </a:p>
        </p:txBody>
      </p:sp>
    </p:spTree>
    <p:extLst>
      <p:ext uri="{BB962C8B-B14F-4D97-AF65-F5344CB8AC3E}">
        <p14:creationId xmlns:p14="http://schemas.microsoft.com/office/powerpoint/2010/main" val="352083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AFB275-8363-493B-BAE6-2E4A96E9A291}" type="datetimeFigureOut">
              <a:rPr lang="en-IN" smtClean="0"/>
              <a:t>04-08-2016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C0CFD7-4026-4D2D-B454-6D76091C0456}" type="slidenum">
              <a:rPr lang="en-IN" smtClean="0"/>
              <a:t>‹#›</a:t>
            </a:fld>
            <a:endParaRPr lang="en-IN"/>
          </a:p>
        </p:txBody>
      </p:sp>
    </p:spTree>
    <p:extLst>
      <p:ext uri="{BB962C8B-B14F-4D97-AF65-F5344CB8AC3E}">
        <p14:creationId xmlns:p14="http://schemas.microsoft.com/office/powerpoint/2010/main" val="129538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FB275-8363-493B-BAE6-2E4A96E9A291}" type="datetimeFigureOut">
              <a:rPr lang="en-IN" smtClean="0"/>
              <a:t>04-08-2016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C0CFD7-4026-4D2D-B454-6D76091C0456}" type="slidenum">
              <a:rPr lang="en-IN" smtClean="0"/>
              <a:t>‹#›</a:t>
            </a:fld>
            <a:endParaRPr lang="en-IN"/>
          </a:p>
        </p:txBody>
      </p:sp>
    </p:spTree>
    <p:extLst>
      <p:ext uri="{BB962C8B-B14F-4D97-AF65-F5344CB8AC3E}">
        <p14:creationId xmlns:p14="http://schemas.microsoft.com/office/powerpoint/2010/main" val="286554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FB275-8363-493B-BAE6-2E4A96E9A291}" type="datetimeFigureOut">
              <a:rPr lang="en-IN" smtClean="0"/>
              <a:t>04-08-2016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C0CFD7-4026-4D2D-B454-6D76091C0456}" type="slidenum">
              <a:rPr lang="en-IN" smtClean="0"/>
              <a:t>‹#›</a:t>
            </a:fld>
            <a:endParaRPr lang="en-IN"/>
          </a:p>
        </p:txBody>
      </p:sp>
    </p:spTree>
    <p:extLst>
      <p:ext uri="{BB962C8B-B14F-4D97-AF65-F5344CB8AC3E}">
        <p14:creationId xmlns:p14="http://schemas.microsoft.com/office/powerpoint/2010/main" val="381963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FB275-8363-493B-BAE6-2E4A96E9A291}" type="datetimeFigureOut">
              <a:rPr lang="en-IN" smtClean="0"/>
              <a:t>04-08-2016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C0CFD7-4026-4D2D-B454-6D76091C045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03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0AFB275-8363-493B-BAE6-2E4A96E9A291}" type="datetimeFigureOut">
              <a:rPr lang="en-IN" smtClean="0"/>
              <a:t>04-08-2016</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8C0CFD7-4026-4D2D-B454-6D76091C045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15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3600" u="sng" dirty="0">
                <a:effectLst>
                  <a:outerShdw blurRad="38100" dist="25400" dir="5400000" algn="ctr">
                    <a:srgbClr val="6E747A">
                      <a:alpha val="43000"/>
                    </a:srgbClr>
                  </a:outerShdw>
                </a:effectLst>
              </a:rPr>
              <a:t>PRODUCT DESIGN, MANAGEMENT TECHNIQUES AND ENTREPRENEURSHIP </a:t>
            </a:r>
            <a:r>
              <a:rPr lang="en-IN" sz="3600" u="sng" dirty="0" smtClean="0">
                <a:effectLst>
                  <a:outerShdw blurRad="38100" dist="25400" dir="5400000" algn="ctr">
                    <a:srgbClr val="6E747A">
                      <a:alpha val="43000"/>
                    </a:srgbClr>
                  </a:outerShdw>
                </a:effectLst>
              </a:rPr>
              <a:t>PROJECT</a:t>
            </a:r>
            <a:endParaRPr lang="en-IN" sz="3600" dirty="0"/>
          </a:p>
        </p:txBody>
      </p:sp>
      <p:sp>
        <p:nvSpPr>
          <p:cNvPr id="3" name="Subtitle 2"/>
          <p:cNvSpPr>
            <a:spLocks noGrp="1"/>
          </p:cNvSpPr>
          <p:nvPr>
            <p:ph type="subTitle" idx="1"/>
          </p:nvPr>
        </p:nvSpPr>
        <p:spPr/>
        <p:txBody>
          <a:bodyPr/>
          <a:lstStyle/>
          <a:p>
            <a:r>
              <a:rPr lang="en-IN" u="sng" dirty="0">
                <a:effectLst>
                  <a:outerShdw blurRad="38100" dist="25400" dir="5400000" algn="ctr">
                    <a:srgbClr val="6E747A">
                      <a:alpha val="43000"/>
                    </a:srgbClr>
                  </a:outerShdw>
                </a:effectLst>
              </a:rPr>
              <a:t>FALL SEMESTER 2016-2017</a:t>
            </a:r>
            <a:endParaRPr lang="en-IN" dirty="0"/>
          </a:p>
          <a:p>
            <a:r>
              <a:rPr lang="en-IN" dirty="0">
                <a:effectLst>
                  <a:outerShdw blurRad="38100" dist="25400" dir="5400000" algn="ctr">
                    <a:srgbClr val="6E747A">
                      <a:alpha val="43000"/>
                    </a:srgbClr>
                  </a:outerShdw>
                </a:effectLst>
              </a:rPr>
              <a:t> </a:t>
            </a:r>
            <a:endParaRPr lang="en-IN" dirty="0"/>
          </a:p>
        </p:txBody>
      </p:sp>
    </p:spTree>
    <p:extLst>
      <p:ext uri="{BB962C8B-B14F-4D97-AF65-F5344CB8AC3E}">
        <p14:creationId xmlns:p14="http://schemas.microsoft.com/office/powerpoint/2010/main" val="3881285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lnSpc>
                <a:spcPct val="107000"/>
              </a:lnSpc>
              <a:spcAft>
                <a:spcPts val="800"/>
              </a:spcAft>
            </a:pPr>
            <a:r>
              <a:rPr lang="en-IN" sz="4400" u="sng" dirty="0">
                <a:solidFill>
                  <a:srgbClr val="FF0000"/>
                </a:solidFill>
                <a:effectLst>
                  <a:outerShdw blurRad="38100" dist="25400" dir="5400000" algn="ctr">
                    <a:srgbClr val="6E747A">
                      <a:alpha val="43000"/>
                    </a:srgbClr>
                  </a:outerShdw>
                </a:effectLst>
                <a:latin typeface="Jokerman" panose="04090605060D06020702" pitchFamily="82" charset="0"/>
                <a:ea typeface="Calibri" panose="020F0502020204030204" pitchFamily="34" charset="0"/>
                <a:cs typeface="Times New Roman" panose="02020603050405020304" pitchFamily="18" charset="0"/>
              </a:rPr>
              <a:t>SNAGGER</a:t>
            </a:r>
            <a:r>
              <a:rPr lang="en-IN" sz="1800" dirty="0">
                <a:latin typeface="Calibri" panose="020F0502020204030204" pitchFamily="34" charset="0"/>
                <a:ea typeface="Calibri" panose="020F0502020204030204" pitchFamily="34" charset="0"/>
                <a:cs typeface="Times New Roman" panose="02020603050405020304" pitchFamily="18" charset="0"/>
              </a:rPr>
              <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4400" u="sng" dirty="0">
                <a:solidFill>
                  <a:srgbClr val="FFC000"/>
                </a:solidFill>
                <a:effectLst>
                  <a:outerShdw blurRad="38100" dist="25400" dir="5400000" algn="ctr">
                    <a:srgbClr val="6E747A">
                      <a:alpha val="43000"/>
                    </a:srgbClr>
                  </a:outerShdw>
                </a:effectLst>
                <a:latin typeface="Jokerman" panose="04090605060D06020702" pitchFamily="82" charset="0"/>
                <a:ea typeface="Calibri" panose="020F0502020204030204" pitchFamily="34" charset="0"/>
                <a:cs typeface="Times New Roman" panose="02020603050405020304" pitchFamily="18" charset="0"/>
              </a:rPr>
              <a:t>SNACK WITH SWAGGER!</a:t>
            </a:r>
            <a:endParaRPr lang="en-IN" sz="40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19927" y="2337080"/>
            <a:ext cx="3557384" cy="3838904"/>
          </a:xfrm>
        </p:spPr>
      </p:pic>
      <p:sp>
        <p:nvSpPr>
          <p:cNvPr id="5" name="TextBox 4"/>
          <p:cNvSpPr txBox="1"/>
          <p:nvPr/>
        </p:nvSpPr>
        <p:spPr>
          <a:xfrm>
            <a:off x="5391808" y="2696104"/>
            <a:ext cx="6164317" cy="3859839"/>
          </a:xfrm>
          <a:prstGeom prst="rect">
            <a:avLst/>
          </a:prstGeom>
          <a:noFill/>
        </p:spPr>
        <p:txBody>
          <a:bodyPr wrap="square" rtlCol="0">
            <a:spAutoFit/>
          </a:bodyPr>
          <a:lstStyle/>
          <a:p>
            <a:pPr algn="ctr">
              <a:lnSpc>
                <a:spcPct val="107000"/>
              </a:lnSpc>
              <a:spcAft>
                <a:spcPts val="800"/>
              </a:spcAft>
            </a:pPr>
            <a:r>
              <a:rPr lang="en-IN" sz="3200" dirty="0" err="1"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Shubham</a:t>
            </a:r>
            <a:r>
              <a:rPr lang="en-IN" sz="3200" dirty="0"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IN" sz="3200" dirty="0" err="1"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Parashar</a:t>
            </a:r>
            <a:r>
              <a:rPr lang="en-IN" sz="3200" dirty="0"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(15BCE1318)</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3200" dirty="0" err="1"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Shriansh</a:t>
            </a:r>
            <a:r>
              <a:rPr lang="en-IN" sz="3200" dirty="0"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Srivastava(15BCE1314)</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3200" dirty="0"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Osho </a:t>
            </a:r>
            <a:r>
              <a:rPr lang="en-IN" sz="3200" dirty="0" err="1"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Agyeya</a:t>
            </a:r>
            <a:r>
              <a:rPr lang="en-IN" sz="3200" dirty="0"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(15BCE1326)</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3200" dirty="0" err="1"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Animesh</a:t>
            </a:r>
            <a:r>
              <a:rPr lang="en-IN" sz="3200" dirty="0"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IN" sz="3200" dirty="0" err="1"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Sen</a:t>
            </a:r>
            <a:r>
              <a:rPr lang="en-IN" sz="3200" dirty="0"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Gupta(15BCE1198)</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3200" dirty="0" err="1"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Har</a:t>
            </a:r>
            <a:r>
              <a:rPr lang="en-IN" sz="3200" dirty="0"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IN" sz="3200" dirty="0" err="1"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Shobhit</a:t>
            </a:r>
            <a:r>
              <a:rPr lang="en-IN" sz="3200" dirty="0"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IN" sz="3200" dirty="0" err="1"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Dayal</a:t>
            </a:r>
            <a:r>
              <a:rPr lang="en-IN" sz="3200" dirty="0" smtClean="0">
                <a:ln>
                  <a:noFill/>
                </a:ln>
                <a:solidFill>
                  <a:srgbClr val="92D05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(15BCE1192)</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sz="3200" dirty="0"/>
          </a:p>
        </p:txBody>
      </p:sp>
    </p:spTree>
    <p:extLst>
      <p:ext uri="{BB962C8B-B14F-4D97-AF65-F5344CB8AC3E}">
        <p14:creationId xmlns:p14="http://schemas.microsoft.com/office/powerpoint/2010/main" val="2069066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IN" sz="5400" u="sng" dirty="0">
                <a:solidFill>
                  <a:srgbClr val="FFC000"/>
                </a:solidFill>
                <a:latin typeface="Bauhaus 93" panose="04030905020B02020C02" pitchFamily="82" charset="0"/>
                <a:ea typeface="Calibri" panose="020F0502020204030204" pitchFamily="34" charset="0"/>
                <a:cs typeface="Arial" panose="020B0604020202020204" pitchFamily="34" charset="0"/>
              </a:rPr>
              <a:t>PROJECT SUMMARY: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24128" y="2135999"/>
            <a:ext cx="4808000" cy="3606000"/>
          </a:xfrm>
        </p:spPr>
      </p:pic>
      <p:sp>
        <p:nvSpPr>
          <p:cNvPr id="6" name="Content Placeholder 5"/>
          <p:cNvSpPr>
            <a:spLocks noGrp="1"/>
          </p:cNvSpPr>
          <p:nvPr>
            <p:ph sz="quarter" idx="4"/>
          </p:nvPr>
        </p:nvSpPr>
        <p:spPr>
          <a:xfrm>
            <a:off x="6306198" y="2268213"/>
            <a:ext cx="4754880" cy="3341572"/>
          </a:xfrm>
        </p:spPr>
        <p:txBody>
          <a:bodyPr/>
          <a:lstStyle/>
          <a:p>
            <a:pPr lvl="0">
              <a:lnSpc>
                <a:spcPct val="107000"/>
              </a:lnSpc>
              <a:spcAft>
                <a:spcPts val="800"/>
              </a:spcAft>
              <a:buClr>
                <a:srgbClr val="1CADE4"/>
              </a:buClr>
            </a:pPr>
            <a:r>
              <a:rPr lang="en-IN" sz="2000" dirty="0">
                <a:solidFill>
                  <a:prstClr val="black"/>
                </a:solidFill>
                <a:latin typeface="Calibri" panose="020F0502020204030204" pitchFamily="34" charset="0"/>
                <a:ea typeface="Calibri" panose="020F0502020204030204" pitchFamily="34" charset="0"/>
                <a:cs typeface="Arial" panose="020B0604020202020204" pitchFamily="34" charset="0"/>
              </a:rPr>
              <a:t>The project is aimed at the design and construction of product “</a:t>
            </a:r>
            <a:r>
              <a:rPr lang="en-IN" sz="2000" dirty="0" err="1">
                <a:solidFill>
                  <a:prstClr val="black"/>
                </a:solidFill>
                <a:latin typeface="Calibri" panose="020F0502020204030204" pitchFamily="34" charset="0"/>
                <a:ea typeface="Calibri" panose="020F0502020204030204" pitchFamily="34" charset="0"/>
                <a:cs typeface="Arial" panose="020B0604020202020204" pitchFamily="34" charset="0"/>
              </a:rPr>
              <a:t>Snagger</a:t>
            </a:r>
            <a:r>
              <a:rPr lang="en-IN" sz="2000" dirty="0">
                <a:solidFill>
                  <a:prstClr val="black"/>
                </a:solidFill>
                <a:latin typeface="Calibri" panose="020F0502020204030204" pitchFamily="34" charset="0"/>
                <a:ea typeface="Calibri" panose="020F0502020204030204" pitchFamily="34" charset="0"/>
                <a:cs typeface="Arial" panose="020B0604020202020204" pitchFamily="34" charset="0"/>
              </a:rPr>
              <a:t>”. This shall be used at cinema halls and movie theatres for ergonomic placement and accessibility of food items to maximize movie enjoyment while catering to the food needs of the audience by helping them to keep all their food stuff in a single tumbler.</a:t>
            </a:r>
            <a:endParaRPr lang="en-IN" sz="105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6464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7000"/>
              </a:lnSpc>
              <a:spcAft>
                <a:spcPts val="800"/>
              </a:spcAft>
            </a:pPr>
            <a:r>
              <a:rPr lang="en-IN" sz="4900" u="sng" dirty="0">
                <a:solidFill>
                  <a:srgbClr val="00B050"/>
                </a:solidFill>
                <a:latin typeface="Bauhaus 93" panose="04030905020B02020C02" pitchFamily="82" charset="0"/>
                <a:ea typeface="Calibri" panose="020F0502020204030204" pitchFamily="34" charset="0"/>
                <a:cs typeface="Arial" panose="020B0604020202020204" pitchFamily="34" charset="0"/>
              </a:rPr>
              <a:t/>
            </a:r>
            <a:br>
              <a:rPr lang="en-IN" sz="4900" u="sng" dirty="0">
                <a:solidFill>
                  <a:srgbClr val="00B050"/>
                </a:solidFill>
                <a:latin typeface="Bauhaus 93" panose="04030905020B02020C02" pitchFamily="82" charset="0"/>
                <a:ea typeface="Calibri" panose="020F0502020204030204" pitchFamily="34" charset="0"/>
                <a:cs typeface="Arial" panose="020B0604020202020204" pitchFamily="34" charset="0"/>
              </a:rPr>
            </a:br>
            <a:r>
              <a:rPr lang="en-IN" sz="4900" u="sng" dirty="0" smtClean="0">
                <a:solidFill>
                  <a:srgbClr val="00B050"/>
                </a:solidFill>
                <a:latin typeface="Bauhaus 93" panose="04030905020B02020C02" pitchFamily="82" charset="0"/>
                <a:ea typeface="Calibri" panose="020F0502020204030204" pitchFamily="34" charset="0"/>
                <a:cs typeface="Arial" panose="020B0604020202020204" pitchFamily="34" charset="0"/>
              </a:rPr>
              <a:t>PROJECT </a:t>
            </a:r>
            <a:r>
              <a:rPr lang="en-IN" sz="4900" u="sng" dirty="0">
                <a:solidFill>
                  <a:srgbClr val="00B050"/>
                </a:solidFill>
                <a:latin typeface="Bauhaus 93" panose="04030905020B02020C02" pitchFamily="82" charset="0"/>
                <a:ea typeface="Calibri" panose="020F0502020204030204" pitchFamily="34" charset="0"/>
                <a:cs typeface="Arial" panose="020B0604020202020204" pitchFamily="34" charset="0"/>
              </a:rPr>
              <a:t>DESIGN SPECIFICATION:</a:t>
            </a:r>
            <a:r>
              <a:rPr lang="en-IN" sz="2800" dirty="0">
                <a:latin typeface="Calibri" panose="020F0502020204030204" pitchFamily="34" charset="0"/>
                <a:ea typeface="Calibri" panose="020F0502020204030204" pitchFamily="34" charset="0"/>
                <a:cs typeface="Times New Roman" panose="02020603050405020304" pitchFamily="18" charset="0"/>
              </a:rPr>
              <a:t/>
            </a:r>
            <a:br>
              <a:rPr lang="en-IN" sz="2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5944" y="2534231"/>
            <a:ext cx="3928926" cy="3526897"/>
          </a:xfrm>
        </p:spPr>
      </p:pic>
      <p:sp>
        <p:nvSpPr>
          <p:cNvPr id="4" name="Content Placeholder 3"/>
          <p:cNvSpPr>
            <a:spLocks noGrp="1"/>
          </p:cNvSpPr>
          <p:nvPr>
            <p:ph sz="half" idx="2"/>
          </p:nvPr>
        </p:nvSpPr>
        <p:spPr/>
        <p:txBody>
          <a:bodyPr/>
          <a:lstStyle/>
          <a:p>
            <a:pPr>
              <a:lnSpc>
                <a:spcPct val="107000"/>
              </a:lnSpc>
              <a:spcAft>
                <a:spcPts val="800"/>
              </a:spcAft>
            </a:pPr>
            <a:r>
              <a:rPr lang="en-IN" sz="3200" u="sng" dirty="0">
                <a:solidFill>
                  <a:srgbClr val="833C0B"/>
                </a:solidFill>
                <a:latin typeface="Baskerville Old Face" panose="02020602080505020303" pitchFamily="18" charset="0"/>
                <a:ea typeface="Calibri" panose="020F0502020204030204" pitchFamily="34" charset="0"/>
                <a:cs typeface="Arial" panose="020B0604020202020204" pitchFamily="34" charset="0"/>
              </a:rPr>
              <a:t>BASIC STRUCTURE: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latin typeface="Arial" panose="020B0604020202020204" pitchFamily="34" charset="0"/>
                <a:ea typeface="Calibri" panose="020F0502020204030204" pitchFamily="34" charset="0"/>
                <a:cs typeface="Times New Roman" panose="02020603050405020304" pitchFamily="18" charset="0"/>
              </a:rPr>
              <a:t>The basic structure of the bucket</a:t>
            </a:r>
            <a:r>
              <a:rPr lang="en-IN" sz="2400" dirty="0">
                <a:solidFill>
                  <a:srgbClr val="44546A"/>
                </a:solidFill>
                <a:latin typeface="Arial" panose="020B0604020202020204" pitchFamily="34" charset="0"/>
                <a:ea typeface="Calibri" panose="020F0502020204030204" pitchFamily="34" charset="0"/>
                <a:cs typeface="Times New Roman" panose="02020603050405020304" pitchFamily="18" charset="0"/>
              </a:rPr>
              <a:t> is inverted </a:t>
            </a:r>
            <a:r>
              <a:rPr lang="en-IN" sz="2400" dirty="0" err="1">
                <a:solidFill>
                  <a:srgbClr val="44546A"/>
                </a:solidFill>
                <a:latin typeface="Arial" panose="020B0604020202020204" pitchFamily="34" charset="0"/>
                <a:ea typeface="Calibri" panose="020F0502020204030204" pitchFamily="34" charset="0"/>
                <a:cs typeface="Times New Roman" panose="02020603050405020304" pitchFamily="18" charset="0"/>
              </a:rPr>
              <a:t>frustrum</a:t>
            </a:r>
            <a:r>
              <a:rPr lang="en-IN" sz="2400" dirty="0">
                <a:solidFill>
                  <a:srgbClr val="44546A"/>
                </a:solidFill>
                <a:latin typeface="Arial" panose="020B0604020202020204" pitchFamily="34" charset="0"/>
                <a:ea typeface="Calibri" panose="020F0502020204030204" pitchFamily="34" charset="0"/>
                <a:cs typeface="Times New Roman" panose="02020603050405020304" pitchFamily="18" charset="0"/>
              </a:rPr>
              <a:t> (actual dimensions of the product are different from those mentioned in the diagram). </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8226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917" y="709448"/>
            <a:ext cx="10862442" cy="4870692"/>
          </a:xfrm>
          <a:prstGeom prst="rect">
            <a:avLst/>
          </a:prstGeom>
          <a:noFill/>
        </p:spPr>
        <p:txBody>
          <a:bodyPr wrap="square" rtlCol="0">
            <a:spAutoFit/>
          </a:bodyPr>
          <a:lstStyle/>
          <a:p>
            <a:pPr>
              <a:lnSpc>
                <a:spcPct val="107000"/>
              </a:lnSpc>
              <a:spcAft>
                <a:spcPts val="800"/>
              </a:spcAft>
            </a:pPr>
            <a:r>
              <a:rPr lang="en-IN" sz="2400" u="sng" dirty="0" smtClean="0">
                <a:solidFill>
                  <a:srgbClr val="833C0B"/>
                </a:solidFill>
                <a:effectLst/>
                <a:latin typeface="Baskerville Old Face" panose="02020602080505020303" pitchFamily="18" charset="0"/>
                <a:ea typeface="Calibri" panose="020F0502020204030204" pitchFamily="34" charset="0"/>
                <a:cs typeface="Arial" panose="020B0604020202020204" pitchFamily="34" charset="0"/>
              </a:rPr>
              <a:t>MATERIAL:</a:t>
            </a:r>
            <a:br>
              <a:rPr lang="en-IN" sz="2400" u="sng" dirty="0" smtClean="0">
                <a:solidFill>
                  <a:srgbClr val="833C0B"/>
                </a:solidFill>
                <a:effectLst/>
                <a:latin typeface="Baskerville Old Face" panose="02020602080505020303" pitchFamily="18" charset="0"/>
                <a:ea typeface="Calibri" panose="020F0502020204030204" pitchFamily="34" charset="0"/>
                <a:cs typeface="Arial" panose="020B0604020202020204" pitchFamily="34" charset="0"/>
              </a:rPr>
            </a:b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smtClean="0">
                <a:effectLst/>
                <a:latin typeface="Arial" panose="020B0604020202020204" pitchFamily="34" charset="0"/>
                <a:ea typeface="Calibri" panose="020F0502020204030204" pitchFamily="34" charset="0"/>
                <a:cs typeface="Times New Roman" panose="02020603050405020304" pitchFamily="18" charset="0"/>
              </a:rPr>
              <a:t>Plastic is an appropriate material since it is easily washable.</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u="none" strike="noStrike" dirty="0" smtClean="0">
                <a:solidFill>
                  <a:srgbClr val="833C0B"/>
                </a:solidFill>
                <a:effectLst/>
                <a:latin typeface="Baskerville Old Face" panose="02020602080505020303" pitchFamily="18" charset="0"/>
                <a:ea typeface="Calibri" panose="020F0502020204030204" pitchFamily="34" charset="0"/>
                <a:cs typeface="Arial" panose="020B0604020202020204" pitchFamily="34" charset="0"/>
              </a:rPr>
              <a:t> </a:t>
            </a:r>
            <a:r>
              <a:rPr lang="en-IN" sz="2400" u="sng" dirty="0" smtClean="0">
                <a:solidFill>
                  <a:srgbClr val="833C0B"/>
                </a:solidFill>
                <a:effectLst/>
                <a:latin typeface="Baskerville Old Face" panose="02020602080505020303" pitchFamily="18" charset="0"/>
                <a:ea typeface="Calibri" panose="020F0502020204030204" pitchFamily="34" charset="0"/>
                <a:cs typeface="Arial" panose="020B0604020202020204" pitchFamily="34" charset="0"/>
              </a:rPr>
              <a:t/>
            </a:r>
            <a:br>
              <a:rPr lang="en-IN" sz="2400" u="sng" dirty="0" smtClean="0">
                <a:solidFill>
                  <a:srgbClr val="833C0B"/>
                </a:solidFill>
                <a:effectLst/>
                <a:latin typeface="Baskerville Old Face" panose="02020602080505020303" pitchFamily="18" charset="0"/>
                <a:ea typeface="Calibri" panose="020F0502020204030204" pitchFamily="34" charset="0"/>
                <a:cs typeface="Arial" panose="020B0604020202020204" pitchFamily="34" charset="0"/>
              </a:rPr>
            </a:br>
            <a:r>
              <a:rPr lang="en-IN" sz="2400" u="sng" dirty="0" smtClean="0">
                <a:solidFill>
                  <a:srgbClr val="833C0B"/>
                </a:solidFill>
                <a:effectLst/>
                <a:latin typeface="Baskerville Old Face" panose="02020602080505020303" pitchFamily="18" charset="0"/>
                <a:ea typeface="Calibri" panose="020F0502020204030204" pitchFamily="34" charset="0"/>
                <a:cs typeface="Arial" panose="020B0604020202020204" pitchFamily="34" charset="0"/>
              </a:rPr>
              <a:t>HEIGHT:</a:t>
            </a:r>
            <a:br>
              <a:rPr lang="en-IN" sz="2400" u="sng" dirty="0" smtClean="0">
                <a:solidFill>
                  <a:srgbClr val="833C0B"/>
                </a:solidFill>
                <a:effectLst/>
                <a:latin typeface="Baskerville Old Face" panose="02020602080505020303" pitchFamily="18" charset="0"/>
                <a:ea typeface="Calibri" panose="020F0502020204030204" pitchFamily="34" charset="0"/>
                <a:cs typeface="Arial" panose="020B0604020202020204" pitchFamily="34" charset="0"/>
              </a:rPr>
            </a:b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smtClean="0">
                <a:effectLst/>
                <a:latin typeface="Arial" panose="020B0604020202020204" pitchFamily="34" charset="0"/>
                <a:ea typeface="Calibri" panose="020F0502020204030204" pitchFamily="34" charset="0"/>
                <a:cs typeface="Times New Roman" panose="02020603050405020304" pitchFamily="18" charset="0"/>
              </a:rPr>
              <a:t>The proposed height of the structure is </a:t>
            </a:r>
            <a:r>
              <a:rPr lang="en-IN" sz="2400" dirty="0" smtClean="0">
                <a:effectLst/>
                <a:latin typeface="Arial" panose="020B0604020202020204" pitchFamily="34" charset="0"/>
                <a:ea typeface="Calibri" panose="020F0502020204030204" pitchFamily="34" charset="0"/>
                <a:cs typeface="Times New Roman" panose="02020603050405020304" pitchFamily="18" charset="0"/>
              </a:rPr>
              <a:t>26</a:t>
            </a:r>
            <a:r>
              <a:rPr lang="en-IN" dirty="0" smtClean="0">
                <a:effectLst/>
                <a:latin typeface="Arial" panose="020B0604020202020204" pitchFamily="34" charset="0"/>
                <a:ea typeface="Calibri" panose="020F0502020204030204" pitchFamily="34" charset="0"/>
                <a:cs typeface="Times New Roman" panose="02020603050405020304" pitchFamily="18" charset="0"/>
              </a:rPr>
              <a:t> cm.</a:t>
            </a:r>
            <a:br>
              <a:rPr lang="en-IN" dirty="0" smtClean="0">
                <a:effectLst/>
                <a:latin typeface="Arial" panose="020B0604020202020204" pitchFamily="34" charset="0"/>
                <a:ea typeface="Calibri" panose="020F0502020204030204" pitchFamily="34" charset="0"/>
                <a:cs typeface="Times New Roman" panose="02020603050405020304" pitchFamily="18" charset="0"/>
              </a:rPr>
            </a:b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u="sng" dirty="0" smtClean="0">
                <a:solidFill>
                  <a:srgbClr val="833C0B"/>
                </a:solidFill>
                <a:effectLst/>
                <a:latin typeface="Baskerville Old Face" panose="02020602080505020303" pitchFamily="18" charset="0"/>
                <a:ea typeface="Calibri" panose="020F0502020204030204" pitchFamily="34" charset="0"/>
                <a:cs typeface="Arial" panose="020B0604020202020204" pitchFamily="34" charset="0"/>
              </a:rPr>
              <a:t>BASE:</a:t>
            </a:r>
            <a:br>
              <a:rPr lang="en-IN" sz="2400" u="sng" dirty="0" smtClean="0">
                <a:solidFill>
                  <a:srgbClr val="833C0B"/>
                </a:solidFill>
                <a:effectLst/>
                <a:latin typeface="Baskerville Old Face" panose="02020602080505020303" pitchFamily="18" charset="0"/>
                <a:ea typeface="Calibri" panose="020F0502020204030204" pitchFamily="34" charset="0"/>
                <a:cs typeface="Arial" panose="020B0604020202020204" pitchFamily="34" charset="0"/>
              </a:rPr>
            </a:b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dirty="0" smtClean="0">
                <a:effectLst/>
                <a:latin typeface="Arial" panose="020B0604020202020204" pitchFamily="34" charset="0"/>
                <a:ea typeface="Calibri" panose="020F0502020204030204" pitchFamily="34" charset="0"/>
                <a:cs typeface="Times New Roman" panose="02020603050405020304" pitchFamily="18" charset="0"/>
              </a:rPr>
              <a:t>The base of the frustum has a radius of </a:t>
            </a:r>
            <a:r>
              <a:rPr lang="en-IN" sz="2400" dirty="0" smtClean="0">
                <a:effectLst/>
                <a:latin typeface="Arial" panose="020B0604020202020204" pitchFamily="34" charset="0"/>
                <a:ea typeface="Calibri" panose="020F0502020204030204" pitchFamily="34" charset="0"/>
                <a:cs typeface="Times New Roman" panose="02020603050405020304" pitchFamily="18" charset="0"/>
              </a:rPr>
              <a:t>7.5</a:t>
            </a:r>
            <a:r>
              <a:rPr lang="en-IN" dirty="0" smtClean="0">
                <a:effectLst/>
                <a:latin typeface="Arial" panose="020B0604020202020204" pitchFamily="34" charset="0"/>
                <a:ea typeface="Calibri" panose="020F0502020204030204" pitchFamily="34" charset="0"/>
                <a:cs typeface="Times New Roman" panose="02020603050405020304" pitchFamily="18" charset="0"/>
              </a:rPr>
              <a:t> cm.</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smtClean="0">
                <a:effectLst/>
                <a:latin typeface="Arial" panose="020B0604020202020204" pitchFamily="34" charset="0"/>
                <a:ea typeface="Calibri" panose="020F0502020204030204" pitchFamily="34" charset="0"/>
                <a:cs typeface="Times New Roman" panose="02020603050405020304" pitchFamily="18" charset="0"/>
              </a:rPr>
              <a:t>The base is circular.</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9598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7200" u="sng" dirty="0" smtClean="0"/>
              <a:t>LAYERS:</a:t>
            </a:r>
            <a:endParaRPr lang="en-IN" u="sng"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89856" y="2286000"/>
            <a:ext cx="4022725" cy="4022725"/>
          </a:xfrm>
        </p:spPr>
      </p:pic>
      <p:sp>
        <p:nvSpPr>
          <p:cNvPr id="4" name="Content Placeholder 3"/>
          <p:cNvSpPr>
            <a:spLocks noGrp="1"/>
          </p:cNvSpPr>
          <p:nvPr>
            <p:ph sz="half" idx="2"/>
          </p:nvPr>
        </p:nvSpPr>
        <p:spPr>
          <a:xfrm>
            <a:off x="5989320" y="2286000"/>
            <a:ext cx="5440680" cy="4023360"/>
          </a:xfrm>
        </p:spPr>
        <p:txBody>
          <a:bodyPr/>
          <a:lstStyle/>
          <a:p>
            <a:pPr marL="342900" lvl="0" indent="-342900">
              <a:lnSpc>
                <a:spcPct val="107000"/>
              </a:lnSpc>
              <a:spcAft>
                <a:spcPts val="0"/>
              </a:spcAft>
              <a:buFont typeface="Symbol" panose="05050102010706020507" pitchFamily="18" charset="2"/>
              <a:buChar char=""/>
            </a:pPr>
            <a:r>
              <a:rPr lang="en-IN" sz="2400" dirty="0">
                <a:latin typeface="Arial" panose="020B0604020202020204" pitchFamily="34" charset="0"/>
                <a:ea typeface="Calibri" panose="020F0502020204030204" pitchFamily="34" charset="0"/>
                <a:cs typeface="Times New Roman" panose="02020603050405020304" pitchFamily="18" charset="0"/>
              </a:rPr>
              <a:t>The estimated no. of layers are 3.</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2400" dirty="0">
                <a:latin typeface="Arial" panose="020B0604020202020204" pitchFamily="34" charset="0"/>
                <a:ea typeface="Calibri" panose="020F0502020204030204" pitchFamily="34" charset="0"/>
                <a:cs typeface="Times New Roman" panose="02020603050405020304" pitchFamily="18" charset="0"/>
              </a:rPr>
              <a:t>Layer 1 is for storing soft drinks.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latin typeface="Arial" panose="020B0604020202020204" pitchFamily="34" charset="0"/>
                <a:ea typeface="Calibri" panose="020F0502020204030204" pitchFamily="34" charset="0"/>
                <a:cs typeface="Times New Roman" panose="02020603050405020304" pitchFamily="18" charset="0"/>
              </a:rPr>
              <a:t>Layer 2 is for storing </a:t>
            </a:r>
            <a:r>
              <a:rPr lang="en-IN" sz="2400" dirty="0" smtClean="0">
                <a:latin typeface="Arial" panose="020B0604020202020204" pitchFamily="34" charset="0"/>
                <a:ea typeface="Calibri" panose="020F0502020204030204" pitchFamily="34" charset="0"/>
                <a:cs typeface="Times New Roman" panose="02020603050405020304" pitchFamily="18" charset="0"/>
              </a:rPr>
              <a:t>popcorns.</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smtClean="0">
                <a:latin typeface="Arial" panose="020B0604020202020204" pitchFamily="34" charset="0"/>
                <a:ea typeface="Calibri" panose="020F0502020204030204" pitchFamily="34" charset="0"/>
              </a:rPr>
              <a:t>Layer </a:t>
            </a:r>
            <a:r>
              <a:rPr lang="en-IN" sz="2400" dirty="0">
                <a:latin typeface="Arial" panose="020B0604020202020204" pitchFamily="34" charset="0"/>
                <a:ea typeface="Calibri" panose="020F0502020204030204" pitchFamily="34" charset="0"/>
              </a:rPr>
              <a:t>3 shall be used to storing nachos, dips, samosas, burgers and sandwiches.</a:t>
            </a:r>
            <a:endParaRPr lang="en-IN" dirty="0"/>
          </a:p>
        </p:txBody>
      </p:sp>
    </p:spTree>
    <p:extLst>
      <p:ext uri="{BB962C8B-B14F-4D97-AF65-F5344CB8AC3E}">
        <p14:creationId xmlns:p14="http://schemas.microsoft.com/office/powerpoint/2010/main" val="1678494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u="sng" dirty="0">
                <a:solidFill>
                  <a:srgbClr val="833C0B"/>
                </a:solidFill>
                <a:latin typeface="Baskerville Old Face" panose="02020602080505020303" pitchFamily="18" charset="0"/>
                <a:ea typeface="Calibri" panose="020F0502020204030204" pitchFamily="34" charset="0"/>
                <a:cs typeface="Arial" panose="020B0604020202020204" pitchFamily="34" charset="0"/>
              </a:rPr>
              <a:t>BOTTOM COMPARTMENT: </a:t>
            </a:r>
            <a:endParaRPr lang="en-IN" dirty="0"/>
          </a:p>
        </p:txBody>
      </p:sp>
      <p:sp>
        <p:nvSpPr>
          <p:cNvPr id="3" name="TextBox 2"/>
          <p:cNvSpPr txBox="1"/>
          <p:nvPr/>
        </p:nvSpPr>
        <p:spPr>
          <a:xfrm>
            <a:off x="898634" y="2254469"/>
            <a:ext cx="10594428" cy="3735895"/>
          </a:xfrm>
          <a:prstGeom prst="rect">
            <a:avLst/>
          </a:prstGeom>
          <a:noFill/>
        </p:spPr>
        <p:txBody>
          <a:bodyPr wrap="square" rtlCol="0">
            <a:spAutoFit/>
          </a:bodyPr>
          <a:lstStyle/>
          <a:p>
            <a:pPr>
              <a:lnSpc>
                <a:spcPct val="107000"/>
              </a:lnSpc>
              <a:spcAft>
                <a:spcPts val="800"/>
              </a:spcAft>
            </a:pPr>
            <a:r>
              <a:rPr lang="en-IN" sz="2400" u="none" strike="noStrike" dirty="0" smtClean="0">
                <a:solidFill>
                  <a:srgbClr val="833C0B"/>
                </a:solidFill>
                <a:effectLst/>
                <a:latin typeface="Baskerville Old Face" panose="02020602080505020303" pitchFamily="18" charset="0"/>
                <a:ea typeface="Calibri" panose="020F0502020204030204" pitchFamily="34" charset="0"/>
                <a:cs typeface="Arial" panose="020B0604020202020204" pitchFamily="34" charset="0"/>
              </a:rPr>
              <a:t> </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2400" dirty="0" smtClean="0">
                <a:effectLst/>
                <a:latin typeface="Arial" panose="020B0604020202020204" pitchFamily="34" charset="0"/>
                <a:ea typeface="Calibri" panose="020F0502020204030204" pitchFamily="34" charset="0"/>
                <a:cs typeface="Times New Roman" panose="02020603050405020304" pitchFamily="18" charset="0"/>
              </a:rPr>
              <a:t>The bottom most compartment is meant for storing soft drinks.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2400" dirty="0" smtClean="0">
                <a:effectLst/>
                <a:latin typeface="Arial" panose="020B0604020202020204" pitchFamily="34" charset="0"/>
                <a:ea typeface="Calibri" panose="020F0502020204030204" pitchFamily="34" charset="0"/>
                <a:cs typeface="Times New Roman" panose="02020603050405020304" pitchFamily="18" charset="0"/>
              </a:rPr>
              <a:t>The bottom surface is inclined at an angle of (5-10) degrees. This is done so that the soft drink slides down the incline to eventually collect at one point.</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2400" dirty="0" smtClean="0">
                <a:effectLst/>
                <a:latin typeface="Arial" panose="020B0604020202020204" pitchFamily="34" charset="0"/>
                <a:ea typeface="Calibri" panose="020F0502020204030204" pitchFamily="34" charset="0"/>
                <a:cs typeface="Times New Roman" panose="02020603050405020304" pitchFamily="18" charset="0"/>
              </a:rPr>
              <a:t>The height of the bottom-most compartment is 7 cm.</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smtClean="0">
                <a:effectLst/>
                <a:latin typeface="Arial" panose="020B0604020202020204" pitchFamily="34" charset="0"/>
                <a:ea typeface="Calibri" panose="020F0502020204030204" pitchFamily="34" charset="0"/>
                <a:cs typeface="Times New Roman" panose="02020603050405020304" pitchFamily="18" charset="0"/>
              </a:rPr>
              <a:t>The outer surface will have a radium sticker to denote the level of soft drink that has been consumed.</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2754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4128" y="783651"/>
            <a:ext cx="5282079" cy="1194185"/>
          </a:xfrm>
        </p:spPr>
        <p:txBody>
          <a:bodyPr>
            <a:noAutofit/>
          </a:bodyPr>
          <a:lstStyle/>
          <a:p>
            <a:r>
              <a:rPr lang="en-IN" sz="3600" b="1" u="sng" dirty="0"/>
              <a:t>MIDDLE COMPARTMENT:</a:t>
            </a:r>
            <a:endParaRPr lang="en-IN" sz="3600" b="1" dirty="0"/>
          </a:p>
        </p:txBody>
      </p:sp>
      <p:sp>
        <p:nvSpPr>
          <p:cNvPr id="4" name="Content Placeholder 3"/>
          <p:cNvSpPr>
            <a:spLocks noGrp="1"/>
          </p:cNvSpPr>
          <p:nvPr>
            <p:ph sz="half" idx="2"/>
          </p:nvPr>
        </p:nvSpPr>
        <p:spPr/>
        <p:txBody>
          <a:bodyPr/>
          <a:lstStyle/>
          <a:p>
            <a:pPr marL="342900" lvl="0" indent="-342900">
              <a:lnSpc>
                <a:spcPct val="107000"/>
              </a:lnSpc>
              <a:spcAft>
                <a:spcPts val="800"/>
              </a:spcAft>
              <a:buFont typeface="Symbol" panose="05050102010706020507" pitchFamily="18" charset="2"/>
              <a:buChar char=""/>
            </a:pPr>
            <a:r>
              <a:rPr lang="en-IN" sz="2400" dirty="0">
                <a:latin typeface="Arial" panose="020B0604020202020204" pitchFamily="34" charset="0"/>
                <a:ea typeface="Calibri" panose="020F0502020204030204" pitchFamily="34" charset="0"/>
                <a:cs typeface="Times New Roman" panose="02020603050405020304" pitchFamily="18" charset="0"/>
              </a:rPr>
              <a:t>This layer shall be used for storing popcorns. </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smtClean="0">
                <a:latin typeface="Arial" panose="020B0604020202020204" pitchFamily="34" charset="0"/>
                <a:ea typeface="Calibri" panose="020F0502020204030204" pitchFamily="34" charset="0"/>
              </a:rPr>
              <a:t>This </a:t>
            </a:r>
            <a:r>
              <a:rPr lang="en-IN" sz="2400" dirty="0">
                <a:latin typeface="Arial" panose="020B0604020202020204" pitchFamily="34" charset="0"/>
                <a:ea typeface="Calibri" panose="020F0502020204030204" pitchFamily="34" charset="0"/>
              </a:rPr>
              <a:t>layer shall have the maximum volume.</a:t>
            </a:r>
            <a:endParaRPr lang="en-IN" dirty="0"/>
          </a:p>
        </p:txBody>
      </p:sp>
      <p:sp>
        <p:nvSpPr>
          <p:cNvPr id="5" name="Text Placeholder 4"/>
          <p:cNvSpPr>
            <a:spLocks noGrp="1"/>
          </p:cNvSpPr>
          <p:nvPr>
            <p:ph type="body" sz="quarter" idx="3"/>
          </p:nvPr>
        </p:nvSpPr>
        <p:spPr>
          <a:xfrm>
            <a:off x="6520601" y="969263"/>
            <a:ext cx="4225167" cy="822960"/>
          </a:xfrm>
        </p:spPr>
        <p:txBody>
          <a:bodyPr>
            <a:noAutofit/>
          </a:bodyPr>
          <a:lstStyle/>
          <a:p>
            <a:r>
              <a:rPr lang="en-IN" sz="5400" u="sng" dirty="0" smtClean="0"/>
              <a:t>SIDE </a:t>
            </a:r>
            <a:r>
              <a:rPr lang="en-IN" sz="5400" u="sng" dirty="0"/>
              <a:t>WALLS:</a:t>
            </a:r>
            <a:endParaRPr lang="en-IN" sz="5400" dirty="0"/>
          </a:p>
        </p:txBody>
      </p:sp>
      <p:sp>
        <p:nvSpPr>
          <p:cNvPr id="6" name="Content Placeholder 5"/>
          <p:cNvSpPr>
            <a:spLocks noGrp="1"/>
          </p:cNvSpPr>
          <p:nvPr>
            <p:ph sz="quarter" idx="4"/>
          </p:nvPr>
        </p:nvSpPr>
        <p:spPr/>
        <p:txBody>
          <a:bodyPr/>
          <a:lstStyle/>
          <a:p>
            <a:pPr marL="342900" lvl="0" indent="-342900">
              <a:lnSpc>
                <a:spcPct val="107000"/>
              </a:lnSpc>
              <a:spcAft>
                <a:spcPts val="800"/>
              </a:spcAft>
              <a:buFont typeface="Symbol" panose="05050102010706020507" pitchFamily="18" charset="2"/>
              <a:buChar char=""/>
            </a:pPr>
            <a:r>
              <a:rPr lang="en-IN" sz="2400" dirty="0">
                <a:latin typeface="Arial" panose="020B0604020202020204" pitchFamily="34" charset="0"/>
                <a:ea typeface="Calibri" panose="020F0502020204030204" pitchFamily="34" charset="0"/>
                <a:cs typeface="Times New Roman" panose="02020603050405020304" pitchFamily="18" charset="0"/>
              </a:rPr>
              <a:t>The side wall is cylindrical. The side wall will have a joined straw which shall open at the 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225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INTENDED FUTURE WORK </a:t>
            </a:r>
            <a:r>
              <a:rPr lang="en-IN" u="sng" dirty="0" smtClean="0"/>
              <a:t>:</a:t>
            </a:r>
            <a:endParaRPr lang="en-IN" dirty="0"/>
          </a:p>
        </p:txBody>
      </p:sp>
      <p:sp>
        <p:nvSpPr>
          <p:cNvPr id="4" name="TextBox 3"/>
          <p:cNvSpPr txBox="1"/>
          <p:nvPr/>
        </p:nvSpPr>
        <p:spPr>
          <a:xfrm>
            <a:off x="1024128" y="2538248"/>
            <a:ext cx="10390106" cy="3033523"/>
          </a:xfrm>
          <a:prstGeom prst="rect">
            <a:avLst/>
          </a:prstGeom>
          <a:noFill/>
        </p:spPr>
        <p:txBody>
          <a:bodyPr wrap="square" rtlCol="0">
            <a:spAutoFit/>
          </a:bodyPr>
          <a:lstStyle/>
          <a:p>
            <a:pPr>
              <a:lnSpc>
                <a:spcPct val="107000"/>
              </a:lnSpc>
              <a:spcAft>
                <a:spcPts val="800"/>
              </a:spcAft>
            </a:pPr>
            <a:r>
              <a:rPr lang="en-IN" sz="2800" dirty="0" smtClean="0">
                <a:effectLst/>
                <a:latin typeface="Arial" panose="020B0604020202020204" pitchFamily="34" charset="0"/>
                <a:ea typeface="Calibri" panose="020F0502020204030204" pitchFamily="34" charset="0"/>
                <a:cs typeface="Times New Roman" panose="02020603050405020304" pitchFamily="18" charset="0"/>
              </a:rPr>
              <a:t>The fundamental designing shall be done on software </a:t>
            </a:r>
            <a:r>
              <a:rPr lang="en-IN" sz="2800" dirty="0" err="1" smtClean="0">
                <a:effectLst/>
                <a:latin typeface="Arial" panose="020B0604020202020204" pitchFamily="34" charset="0"/>
                <a:ea typeface="Calibri" panose="020F0502020204030204" pitchFamily="34" charset="0"/>
                <a:cs typeface="Times New Roman" panose="02020603050405020304" pitchFamily="18" charset="0"/>
              </a:rPr>
              <a:t>Sketchup</a:t>
            </a:r>
            <a:r>
              <a:rPr lang="en-IN" sz="28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smtClean="0">
                <a:effectLst/>
                <a:latin typeface="Arial" panose="020B0604020202020204" pitchFamily="34" charset="0"/>
                <a:ea typeface="Calibri" panose="020F0502020204030204" pitchFamily="34" charset="0"/>
                <a:cs typeface="Times New Roman" panose="02020603050405020304" pitchFamily="18" charset="0"/>
              </a:rPr>
              <a:t>The top layer for storing </a:t>
            </a:r>
            <a:r>
              <a:rPr lang="en-IN" sz="2800" dirty="0" err="1" smtClean="0">
                <a:effectLst/>
                <a:latin typeface="Arial" panose="020B0604020202020204" pitchFamily="34" charset="0"/>
                <a:ea typeface="Calibri" panose="020F0502020204030204" pitchFamily="34" charset="0"/>
                <a:cs typeface="Times New Roman" panose="02020603050405020304" pitchFamily="18" charset="0"/>
              </a:rPr>
              <a:t>nachos,dips,samosas</a:t>
            </a:r>
            <a:r>
              <a:rPr lang="en-IN" sz="2800" dirty="0" smtClean="0">
                <a:effectLst/>
                <a:latin typeface="Arial" panose="020B0604020202020204" pitchFamily="34" charset="0"/>
                <a:ea typeface="Calibri" panose="020F0502020204030204" pitchFamily="34" charset="0"/>
                <a:cs typeface="Times New Roman" panose="02020603050405020304" pitchFamily="18" charset="0"/>
              </a:rPr>
              <a:t> and sandwiches shall be further modified. The middle compartment to be used for storing pop-corn shall be designed to increase volume. Further specifications shall be posted after this.</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8109493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Ion Boardroom</Template>
  <TotalTime>44</TotalTime>
  <Words>261</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Baskerville Old Face</vt:lpstr>
      <vt:lpstr>Bauhaus 93</vt:lpstr>
      <vt:lpstr>Calibri</vt:lpstr>
      <vt:lpstr>Jokerman</vt:lpstr>
      <vt:lpstr>Symbol</vt:lpstr>
      <vt:lpstr>Times New Roman</vt:lpstr>
      <vt:lpstr>Tw Cen MT</vt:lpstr>
      <vt:lpstr>Tw Cen MT Condensed</vt:lpstr>
      <vt:lpstr>Wingdings 3</vt:lpstr>
      <vt:lpstr>Integral</vt:lpstr>
      <vt:lpstr>PRODUCT DESIGN, MANAGEMENT TECHNIQUES AND ENTREPRENEURSHIP PROJECT</vt:lpstr>
      <vt:lpstr>SNAGGER SNACK WITH SWAGGER!</vt:lpstr>
      <vt:lpstr>PROJECT SUMMARY:</vt:lpstr>
      <vt:lpstr> PROJECT DESIGN SPECIFICATION: </vt:lpstr>
      <vt:lpstr>PowerPoint Presentation</vt:lpstr>
      <vt:lpstr>LAYERS:</vt:lpstr>
      <vt:lpstr>BOTTOM COMPARTMENT: </vt:lpstr>
      <vt:lpstr>PowerPoint Presentation</vt:lpstr>
      <vt:lpstr>INTENDED FUTURE WORK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DESIGN, MANAGEMENT TECHNIQUES AND ENTREPRENEURSHIP PROJECT</dc:title>
  <dc:creator>Osho</dc:creator>
  <cp:lastModifiedBy>Osho</cp:lastModifiedBy>
  <cp:revision>17</cp:revision>
  <dcterms:created xsi:type="dcterms:W3CDTF">2016-08-04T16:53:42Z</dcterms:created>
  <dcterms:modified xsi:type="dcterms:W3CDTF">2016-08-04T17:38:38Z</dcterms:modified>
</cp:coreProperties>
</file>