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1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6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8/28/12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8/28/12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8/28/12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8/28/12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8/28/12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t>8/28/12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oogle.co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TCP/IP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T</a:t>
            </a:r>
            <a:r>
              <a:rPr lang="en-US" dirty="0" smtClean="0"/>
              <a:t>ransmission </a:t>
            </a:r>
            <a:r>
              <a:rPr lang="en-US" b="1" dirty="0" smtClean="0"/>
              <a:t>C</a:t>
            </a:r>
            <a:r>
              <a:rPr lang="en-US" dirty="0" smtClean="0"/>
              <a:t>ontrol </a:t>
            </a:r>
            <a:r>
              <a:rPr lang="en-US" b="1" dirty="0" smtClean="0"/>
              <a:t>P</a:t>
            </a:r>
            <a:r>
              <a:rPr lang="en-US" dirty="0" smtClean="0"/>
              <a:t>rotocol / </a:t>
            </a:r>
            <a:r>
              <a:rPr lang="en-US" b="1" dirty="0" smtClean="0"/>
              <a:t>I</a:t>
            </a:r>
            <a:r>
              <a:rPr lang="en-US" dirty="0" smtClean="0"/>
              <a:t>nternet </a:t>
            </a:r>
            <a:r>
              <a:rPr lang="en-US" b="1" dirty="0" smtClean="0"/>
              <a:t>P</a:t>
            </a:r>
            <a:r>
              <a:rPr lang="en-US" dirty="0" smtClean="0"/>
              <a:t>rotocol</a:t>
            </a:r>
          </a:p>
          <a:p>
            <a:r>
              <a:rPr lang="en-US" dirty="0" smtClean="0"/>
              <a:t>It is a standard method for computers to communicate with each other, regulated by the Internet Engineering Task Force (IETF)</a:t>
            </a:r>
          </a:p>
          <a:p>
            <a:r>
              <a:rPr lang="en-US" dirty="0" smtClean="0"/>
              <a:t>It consists of 4 layers:</a:t>
            </a:r>
          </a:p>
          <a:p>
            <a:pPr marL="693738" lvl="1" indent="-457200">
              <a:buFont typeface="+mj-lt"/>
              <a:buAutoNum type="arabicPeriod"/>
            </a:pPr>
            <a:r>
              <a:rPr lang="en-US" dirty="0" smtClean="0"/>
              <a:t>Link layer</a:t>
            </a:r>
          </a:p>
          <a:p>
            <a:pPr marL="693738" lvl="1" indent="-457200">
              <a:buFont typeface="+mj-lt"/>
              <a:buAutoNum type="arabicPeriod"/>
            </a:pPr>
            <a:r>
              <a:rPr lang="en-US" dirty="0" smtClean="0"/>
              <a:t>Internet layer</a:t>
            </a:r>
          </a:p>
          <a:p>
            <a:pPr marL="693738" lvl="1" indent="-457200">
              <a:buFont typeface="+mj-lt"/>
              <a:buAutoNum type="arabicPeriod"/>
            </a:pPr>
            <a:r>
              <a:rPr lang="en-US" dirty="0" smtClean="0"/>
              <a:t>Transport layer </a:t>
            </a:r>
          </a:p>
          <a:p>
            <a:pPr marL="693738" lvl="1" indent="-457200">
              <a:buFont typeface="+mj-lt"/>
              <a:buAutoNum type="arabicPeriod"/>
            </a:pPr>
            <a:r>
              <a:rPr lang="en-US" dirty="0" smtClean="0"/>
              <a:t>Application layer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221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eXtensible</a:t>
            </a:r>
            <a:r>
              <a:rPr lang="en-US" dirty="0" smtClean="0"/>
              <a:t> Markup Language</a:t>
            </a:r>
          </a:p>
          <a:p>
            <a:r>
              <a:rPr lang="en-US" dirty="0" smtClean="0"/>
              <a:t>It describes a schema that is intended to be both human-readable and machine-readable</a:t>
            </a:r>
          </a:p>
          <a:p>
            <a:r>
              <a:rPr lang="en-US" dirty="0" smtClean="0"/>
              <a:t>Every XML document is plain (Unicode) text</a:t>
            </a:r>
          </a:p>
          <a:p>
            <a:r>
              <a:rPr lang="en-US" dirty="0" smtClean="0"/>
              <a:t>XML documents are divided into two parts:</a:t>
            </a:r>
          </a:p>
          <a:p>
            <a:pPr lvl="1"/>
            <a:r>
              <a:rPr lang="en-US" dirty="0" smtClean="0"/>
              <a:t>Markup</a:t>
            </a:r>
          </a:p>
          <a:p>
            <a:pPr lvl="1"/>
            <a:r>
              <a:rPr lang="en-US" dirty="0" smtClean="0"/>
              <a:t>Content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24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Markup in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Tags begin with &lt; and end with &gt;</a:t>
            </a:r>
          </a:p>
          <a:p>
            <a:pPr lvl="1"/>
            <a:r>
              <a:rPr lang="en-US" dirty="0" smtClean="0"/>
              <a:t>Start tag: &lt;section&gt;</a:t>
            </a:r>
          </a:p>
          <a:p>
            <a:pPr lvl="1"/>
            <a:r>
              <a:rPr lang="en-US" dirty="0" smtClean="0"/>
              <a:t>End tag: &lt;/section&gt;</a:t>
            </a:r>
          </a:p>
          <a:p>
            <a:pPr lvl="1"/>
            <a:r>
              <a:rPr lang="en-US" dirty="0" smtClean="0"/>
              <a:t>Empty-element tag: &lt;line-break /&gt;</a:t>
            </a:r>
          </a:p>
          <a:p>
            <a:r>
              <a:rPr lang="en-US" dirty="0" smtClean="0"/>
              <a:t>Elements are </a:t>
            </a:r>
            <a:r>
              <a:rPr lang="en-US" dirty="0" err="1" smtClean="0"/>
              <a:t>bookcased</a:t>
            </a:r>
            <a:r>
              <a:rPr lang="en-US" dirty="0" smtClean="0"/>
              <a:t> by start-tags and end-tags:</a:t>
            </a:r>
          </a:p>
          <a:p>
            <a:pPr lvl="1"/>
            <a:r>
              <a:rPr lang="en-US" dirty="0" smtClean="0"/>
              <a:t>&lt;section&gt;Content&lt;/section&gt;</a:t>
            </a:r>
          </a:p>
        </p:txBody>
      </p:sp>
    </p:spTree>
    <p:extLst>
      <p:ext uri="{BB962C8B-B14F-4D97-AF65-F5344CB8AC3E}">
        <p14:creationId xmlns:p14="http://schemas.microsoft.com/office/powerpoint/2010/main" val="3616375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Markup in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Elements can be nested:</a:t>
            </a:r>
          </a:p>
          <a:p>
            <a:pPr lvl="1"/>
            <a:r>
              <a:rPr lang="en-US" dirty="0" smtClean="0"/>
              <a:t>&lt;section&gt;</a:t>
            </a:r>
          </a:p>
          <a:p>
            <a:pPr lvl="2"/>
            <a:r>
              <a:rPr lang="en-US" dirty="0" smtClean="0"/>
              <a:t>&lt;subsection&gt; Content 1 &lt;/subsection&gt;</a:t>
            </a:r>
          </a:p>
          <a:p>
            <a:pPr lvl="2"/>
            <a:r>
              <a:rPr lang="en-US" dirty="0" smtClean="0"/>
              <a:t>&lt;subsection&gt; Content 2 &lt;/subsection&gt;</a:t>
            </a:r>
          </a:p>
          <a:p>
            <a:pPr lvl="1"/>
            <a:r>
              <a:rPr lang="en-US" dirty="0" smtClean="0"/>
              <a:t>&lt;/section&gt;</a:t>
            </a:r>
          </a:p>
          <a:p>
            <a:r>
              <a:rPr lang="en-US" dirty="0" smtClean="0"/>
              <a:t>Elements can have attributes:</a:t>
            </a:r>
          </a:p>
          <a:p>
            <a:pPr lvl="1"/>
            <a:r>
              <a:rPr lang="en-US" dirty="0" smtClean="0"/>
              <a:t>&lt;step number=“3”&gt;Magic happens&lt;/step&gt;</a:t>
            </a:r>
          </a:p>
        </p:txBody>
      </p:sp>
    </p:spTree>
    <p:extLst>
      <p:ext uri="{BB962C8B-B14F-4D97-AF65-F5344CB8AC3E}">
        <p14:creationId xmlns:p14="http://schemas.microsoft.com/office/powerpoint/2010/main" val="1404306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Escapes and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allow </a:t>
            </a:r>
            <a:r>
              <a:rPr lang="en-US" i="1" dirty="0" smtClean="0"/>
              <a:t>tag</a:t>
            </a:r>
            <a:r>
              <a:rPr lang="en-US" dirty="0" smtClean="0"/>
              <a:t> characters to be parsed correctly, there must be a way to create them.  This is done by escaping a character with &amp; and ;</a:t>
            </a:r>
          </a:p>
          <a:p>
            <a:pPr lvl="1"/>
            <a:r>
              <a:rPr lang="en-US" dirty="0" smtClean="0"/>
              <a:t>&amp;</a:t>
            </a:r>
            <a:r>
              <a:rPr lang="en-US" dirty="0" err="1" smtClean="0"/>
              <a:t>lt</a:t>
            </a:r>
            <a:r>
              <a:rPr lang="en-US" dirty="0" smtClean="0"/>
              <a:t>; is parsed as &lt;</a:t>
            </a:r>
          </a:p>
          <a:p>
            <a:pPr lvl="1"/>
            <a:r>
              <a:rPr lang="en-US" dirty="0" smtClean="0"/>
              <a:t>&amp;</a:t>
            </a:r>
            <a:r>
              <a:rPr lang="en-US" dirty="0" err="1" smtClean="0"/>
              <a:t>gt</a:t>
            </a:r>
            <a:r>
              <a:rPr lang="en-US" dirty="0" smtClean="0"/>
              <a:t>; is parsed as &gt;</a:t>
            </a:r>
          </a:p>
          <a:p>
            <a:pPr lvl="1"/>
            <a:r>
              <a:rPr lang="en-US" dirty="0" smtClean="0"/>
              <a:t>&amp;amp; is parsed as &amp;</a:t>
            </a:r>
          </a:p>
          <a:p>
            <a:r>
              <a:rPr lang="en-US" dirty="0" smtClean="0"/>
              <a:t>To add a comment (that will not be parsed):</a:t>
            </a:r>
          </a:p>
          <a:p>
            <a:r>
              <a:rPr lang="en-US" dirty="0" smtClean="0"/>
              <a:t>&lt;!--  This is a comment &amp; won’t be parsed --&gt;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451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and Browsers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Hypertext Markup Language (HTML) is a subset of XML, with certain tags with predefined meanings</a:t>
            </a:r>
          </a:p>
          <a:p>
            <a:r>
              <a:rPr lang="en-US" dirty="0" smtClean="0"/>
              <a:t>Every browser is just an HTML parser!</a:t>
            </a:r>
          </a:p>
          <a:p>
            <a:r>
              <a:rPr lang="en-US" dirty="0" smtClean="0"/>
              <a:t>(Ok, not </a:t>
            </a:r>
            <a:r>
              <a:rPr lang="en-US" b="1" dirty="0" smtClean="0"/>
              <a:t>just</a:t>
            </a:r>
            <a:r>
              <a:rPr lang="en-US" dirty="0" smtClean="0"/>
              <a:t> an HTML parser.  Also a parser of  CSS, </a:t>
            </a:r>
            <a:r>
              <a:rPr lang="en-US" dirty="0" err="1" smtClean="0"/>
              <a:t>Javascript</a:t>
            </a:r>
            <a:r>
              <a:rPr lang="en-US" dirty="0" smtClean="0"/>
              <a:t>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777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Cascading Style Sheets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Provides a standard form for describing the style of elements in an HTML document</a:t>
            </a:r>
          </a:p>
          <a:p>
            <a:r>
              <a:rPr lang="en-US" dirty="0" smtClean="0"/>
              <a:t>Selectors</a:t>
            </a:r>
          </a:p>
          <a:p>
            <a:pPr lvl="1"/>
            <a:r>
              <a:rPr lang="en-US" dirty="0" smtClean="0"/>
              <a:t>identifies single elements or groups of elements</a:t>
            </a:r>
          </a:p>
          <a:p>
            <a:r>
              <a:rPr lang="en-US" dirty="0"/>
              <a:t>P</a:t>
            </a:r>
            <a:r>
              <a:rPr lang="en-US" dirty="0" smtClean="0"/>
              <a:t>roperties </a:t>
            </a:r>
          </a:p>
          <a:p>
            <a:pPr lvl="1"/>
            <a:r>
              <a:rPr lang="en-US" dirty="0" smtClean="0"/>
              <a:t>Which aspects of the element(s) should be formatted</a:t>
            </a:r>
          </a:p>
          <a:p>
            <a:r>
              <a:rPr lang="en-US" dirty="0" smtClean="0"/>
              <a:t>Values</a:t>
            </a:r>
          </a:p>
          <a:p>
            <a:pPr lvl="1"/>
            <a:r>
              <a:rPr lang="en-US" dirty="0" smtClean="0"/>
              <a:t>How the property of the element(s) should be formatted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13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the lowest layer of the internet. </a:t>
            </a:r>
          </a:p>
          <a:p>
            <a:r>
              <a:rPr lang="en-US" dirty="0" smtClean="0"/>
              <a:t>It handles:</a:t>
            </a:r>
          </a:p>
          <a:p>
            <a:pPr lvl="1"/>
            <a:r>
              <a:rPr lang="en-US" dirty="0" smtClean="0"/>
              <a:t>Bitwise error detection</a:t>
            </a:r>
          </a:p>
          <a:p>
            <a:pPr lvl="1"/>
            <a:r>
              <a:rPr lang="en-US" dirty="0" smtClean="0"/>
              <a:t>Packet switching: grouping data into “packets” to be sent as a bunch</a:t>
            </a:r>
          </a:p>
          <a:p>
            <a:pPr lvl="1"/>
            <a:r>
              <a:rPr lang="en-US" dirty="0" smtClean="0"/>
              <a:t>Physical addresses (typically “media access control”, or MAC address)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73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the Internet Protocol (IP) to transmit data from source to destination</a:t>
            </a:r>
          </a:p>
          <a:p>
            <a:r>
              <a:rPr lang="en-US" dirty="0" smtClean="0"/>
              <a:t>This requires 2 parts:</a:t>
            </a:r>
          </a:p>
          <a:p>
            <a:pPr lvl="1"/>
            <a:r>
              <a:rPr lang="en-US" dirty="0" smtClean="0"/>
              <a:t>Host identification and addressing (this is what an IP address is)</a:t>
            </a:r>
          </a:p>
          <a:p>
            <a:pPr lvl="1"/>
            <a:r>
              <a:rPr lang="en-US" dirty="0" smtClean="0"/>
              <a:t>Packet routing – finding the best path for packets to take to get from source to destination</a:t>
            </a:r>
          </a:p>
          <a:p>
            <a:r>
              <a:rPr lang="en-US" dirty="0" smtClean="0"/>
              <a:t>This is a “connectionless” protocol; it does not require a direct connection between 2 computers</a:t>
            </a:r>
          </a:p>
        </p:txBody>
      </p:sp>
    </p:spTree>
    <p:extLst>
      <p:ext uri="{BB962C8B-B14F-4D97-AF65-F5344CB8AC3E}">
        <p14:creationId xmlns:p14="http://schemas.microsoft.com/office/powerpoint/2010/main" val="1845661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the Transmission Control Protocol for connection-oriented communication</a:t>
            </a:r>
          </a:p>
          <a:p>
            <a:r>
              <a:rPr lang="en-US" dirty="0" smtClean="0"/>
              <a:t>This protocol directs the outgoing traffic through an </a:t>
            </a:r>
            <a:r>
              <a:rPr lang="en-US" b="1" dirty="0" smtClean="0"/>
              <a:t>Internet socket </a:t>
            </a:r>
            <a:r>
              <a:rPr lang="en-US" dirty="0" smtClean="0"/>
              <a:t>or </a:t>
            </a:r>
            <a:r>
              <a:rPr lang="en-US" b="1" dirty="0" smtClean="0"/>
              <a:t>port number</a:t>
            </a:r>
            <a:r>
              <a:rPr lang="en-US" dirty="0" smtClean="0"/>
              <a:t>, and aggregates incoming traffic through another socket.</a:t>
            </a:r>
          </a:p>
          <a:p>
            <a:r>
              <a:rPr lang="en-US" dirty="0" smtClean="0"/>
              <a:t>These port numbers are associate with applications, and have standard values: FTP (20 &amp; 21), SSH(22), SSL (443), HTTP (80),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481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2133602"/>
            <a:ext cx="7345363" cy="581024"/>
          </a:xfrm>
        </p:spPr>
        <p:txBody>
          <a:bodyPr>
            <a:normAutofit/>
          </a:bodyPr>
          <a:lstStyle/>
          <a:p>
            <a:r>
              <a:rPr lang="en-US" dirty="0" smtClean="0"/>
              <a:t>There are many applications that use TCPIP: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0113" y="2857501"/>
            <a:ext cx="7345362" cy="286232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Remote </a:t>
            </a:r>
            <a:r>
              <a:rPr lang="en-US" dirty="0" smtClean="0"/>
              <a:t>connections: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Telnet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File transfer: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File Transfer Protocol (</a:t>
            </a:r>
            <a:r>
              <a:rPr lang="en-US" b="1" dirty="0"/>
              <a:t>FTP</a:t>
            </a:r>
            <a:r>
              <a:rPr lang="en-US" dirty="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Email: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Simple Mail Transfer Protocol (</a:t>
            </a:r>
            <a:r>
              <a:rPr lang="en-US" b="1" dirty="0"/>
              <a:t>SMTP</a:t>
            </a:r>
            <a:r>
              <a:rPr lang="en-US" dirty="0"/>
              <a:t>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Internet Message Access Protocol (</a:t>
            </a:r>
            <a:r>
              <a:rPr lang="en-US" b="1" dirty="0"/>
              <a:t>IMAP</a:t>
            </a:r>
            <a:r>
              <a:rPr lang="en-US" dirty="0"/>
              <a:t>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Post Office Protocol (</a:t>
            </a:r>
            <a:r>
              <a:rPr lang="en-US" b="1" dirty="0"/>
              <a:t>POP</a:t>
            </a:r>
            <a:r>
              <a:rPr lang="en-US" dirty="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Support Services: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Domain Name System (</a:t>
            </a:r>
            <a:r>
              <a:rPr lang="en-US" b="1" dirty="0" smtClean="0"/>
              <a:t>DNS</a:t>
            </a:r>
            <a:r>
              <a:rPr lang="en-US" dirty="0" smtClean="0"/>
              <a:t>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Simple Network Management Protocol (</a:t>
            </a:r>
            <a:r>
              <a:rPr lang="en-US" b="1" dirty="0" smtClean="0"/>
              <a:t>SNMP</a:t>
            </a:r>
            <a:r>
              <a:rPr lang="en-US" dirty="0" smtClean="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Web: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Hypertext Transfer Protocol (</a:t>
            </a:r>
            <a:r>
              <a:rPr lang="en-US" b="1" dirty="0" smtClean="0"/>
              <a:t>HTTP</a:t>
            </a:r>
            <a:r>
              <a:rPr lang="en-US" dirty="0" smtClean="0"/>
              <a:t>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Secure Shell (</a:t>
            </a:r>
            <a:r>
              <a:rPr lang="en-US" b="1" dirty="0" smtClean="0"/>
              <a:t>SSH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47958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computer connected to the internet has a unique IP address, made up of 4 numbers</a:t>
            </a:r>
          </a:p>
          <a:p>
            <a:r>
              <a:rPr lang="en-US" dirty="0" smtClean="0"/>
              <a:t>Each number is from 0-255 = </a:t>
            </a:r>
            <a:r>
              <a:rPr lang="en-US" b="1" dirty="0" smtClean="0"/>
              <a:t>1 byte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Domain Name Service </a:t>
            </a:r>
            <a:r>
              <a:rPr lang="en-US" dirty="0" smtClean="0"/>
              <a:t>(</a:t>
            </a:r>
            <a:r>
              <a:rPr lang="en-US" b="1" dirty="0" smtClean="0"/>
              <a:t>DNS</a:t>
            </a:r>
            <a:r>
              <a:rPr lang="en-US" dirty="0" smtClean="0"/>
              <a:t>) translates a hostname, formatted as a </a:t>
            </a:r>
            <a:r>
              <a:rPr lang="en-US" b="1" dirty="0" smtClean="0"/>
              <a:t>Uniform Resource Locator </a:t>
            </a:r>
            <a:r>
              <a:rPr lang="en-US" dirty="0" smtClean="0"/>
              <a:t>(</a:t>
            </a:r>
            <a:r>
              <a:rPr lang="en-US" b="1" dirty="0" smtClean="0"/>
              <a:t>URL</a:t>
            </a:r>
            <a:r>
              <a:rPr lang="en-US" dirty="0" smtClean="0"/>
              <a:t>; e.g., </a:t>
            </a:r>
            <a:r>
              <a:rPr lang="en-US" dirty="0" smtClean="0">
                <a:hlinkClick r:id="rId2"/>
              </a:rPr>
              <a:t>www.google.com</a:t>
            </a:r>
            <a:r>
              <a:rPr lang="en-US" dirty="0" smtClean="0"/>
              <a:t>) into its IP address so it can be located by an IP router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012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/ Server model</a:t>
            </a:r>
            <a:endParaRPr lang="en-US" dirty="0"/>
          </a:p>
        </p:txBody>
      </p:sp>
      <p:pic>
        <p:nvPicPr>
          <p:cNvPr id="4" name="Content Placeholder 3" descr="1000px-Client-server-model.svg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670" b="-1167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52397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/ Server model</a:t>
            </a:r>
            <a:endParaRPr lang="en-US" dirty="0"/>
          </a:p>
        </p:txBody>
      </p:sp>
      <p:pic>
        <p:nvPicPr>
          <p:cNvPr id="4" name="Content Placeholder 3" descr="1000px-Client-server-model.svg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670" b="-11670"/>
          <a:stretch>
            <a:fillRect/>
          </a:stretch>
        </p:blipFill>
        <p:spPr/>
      </p:pic>
      <p:sp>
        <p:nvSpPr>
          <p:cNvPr id="3" name="Cloud 2"/>
          <p:cNvSpPr/>
          <p:nvPr/>
        </p:nvSpPr>
        <p:spPr>
          <a:xfrm>
            <a:off x="730249" y="2133601"/>
            <a:ext cx="3540125" cy="1128711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</a:t>
            </a:r>
          </a:p>
          <a:p>
            <a:pPr algn="ctr"/>
            <a:r>
              <a:rPr lang="en-US" dirty="0" smtClean="0"/>
              <a:t>From: IP </a:t>
            </a:r>
            <a:r>
              <a:rPr lang="en-US" dirty="0" err="1" smtClean="0"/>
              <a:t>x.x.x.x</a:t>
            </a:r>
            <a:endParaRPr lang="en-US" dirty="0" smtClean="0"/>
          </a:p>
          <a:p>
            <a:pPr algn="ctr"/>
            <a:r>
              <a:rPr lang="en-US" dirty="0" smtClean="0"/>
              <a:t>For: Page 1</a:t>
            </a:r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333374" y="4936810"/>
            <a:ext cx="3540125" cy="1128711"/>
          </a:xfrm>
          <a:prstGeom prst="cloud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</a:t>
            </a:r>
          </a:p>
          <a:p>
            <a:pPr algn="ctr"/>
            <a:r>
              <a:rPr lang="en-US" dirty="0" smtClean="0"/>
              <a:t>From: IP </a:t>
            </a:r>
            <a:r>
              <a:rPr lang="en-US" dirty="0" err="1" smtClean="0"/>
              <a:t>y.y.y.y</a:t>
            </a:r>
            <a:endParaRPr lang="en-US" dirty="0" smtClean="0"/>
          </a:p>
          <a:p>
            <a:pPr algn="ctr"/>
            <a:r>
              <a:rPr lang="en-US" dirty="0" smtClean="0"/>
              <a:t>For: Page 3</a:t>
            </a:r>
            <a:endParaRPr lang="en-US" dirty="0"/>
          </a:p>
        </p:txBody>
      </p:sp>
      <p:sp>
        <p:nvSpPr>
          <p:cNvPr id="6" name="Vertical Scroll 5"/>
          <p:cNvSpPr/>
          <p:nvPr/>
        </p:nvSpPr>
        <p:spPr>
          <a:xfrm>
            <a:off x="6276975" y="2133601"/>
            <a:ext cx="1968500" cy="1533524"/>
          </a:xfrm>
          <a:prstGeom prst="verticalScrol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1</a:t>
            </a:r>
          </a:p>
          <a:p>
            <a:pPr algn="ctr"/>
            <a:r>
              <a:rPr lang="en-US" dirty="0" err="1" smtClean="0"/>
              <a:t>x.x.x.x</a:t>
            </a:r>
            <a:endParaRPr lang="en-US" dirty="0"/>
          </a:p>
        </p:txBody>
      </p:sp>
      <p:sp>
        <p:nvSpPr>
          <p:cNvPr id="7" name="Vertical Scroll 6"/>
          <p:cNvSpPr/>
          <p:nvPr/>
        </p:nvSpPr>
        <p:spPr>
          <a:xfrm>
            <a:off x="6604000" y="3262312"/>
            <a:ext cx="1968500" cy="1533524"/>
          </a:xfrm>
          <a:prstGeom prst="vertic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3</a:t>
            </a:r>
          </a:p>
          <a:p>
            <a:pPr algn="ctr"/>
            <a:r>
              <a:rPr lang="en-US" dirty="0" err="1" smtClean="0"/>
              <a:t>y.y.y.y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117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72 0.06944 L 0.10607 0.18935 C 0.13559 0.21666 0.17986 0.23171 0.22604 0.23171 C 0.27864 0.23171 0.32066 0.21666 0.35017 0.18935 L 0.49132 0.06944 " pathEditMode="relative" rAng="0" ptsTypes="FffFF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02" y="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33333E-6 L 0.61459 -0.3217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29" y="-16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934 0.03981 L -0.1783 0.15972 C -0.20955 0.1868 -0.25625 0.20208 -0.30486 0.20208 C -0.36042 0.20208 -0.40486 0.1868 -0.43611 0.15972 L -0.5849 0.03981 " pathEditMode="relative" rAng="0" ptsTypes="FffFF">
                                      <p:cBhvr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78" y="8102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33333E-6 L -0.59305 0.17361 " pathEditMode="relative" ptsTypes="AA"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5" grpId="2" animBg="1"/>
      <p:bldP spid="6" grpId="0" animBg="1"/>
      <p:bldP spid="6" grpId="1" animBg="1"/>
      <p:bldP spid="7" grpId="0" animBg="1"/>
      <p:bldP spid="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Hypertext Transfer </a:t>
            </a:r>
            <a:r>
              <a:rPr lang="en-US" dirty="0" smtClean="0"/>
              <a:t>Protocol (HTTP)</a:t>
            </a:r>
          </a:p>
          <a:p>
            <a:r>
              <a:rPr lang="en-US" dirty="0" smtClean="0"/>
              <a:t>Clients submit an HTTP request:</a:t>
            </a:r>
          </a:p>
          <a:p>
            <a:pPr lvl="1"/>
            <a:r>
              <a:rPr lang="en-US" dirty="0" smtClean="0"/>
              <a:t>GET, POST, PUT, CONNECT…</a:t>
            </a:r>
          </a:p>
          <a:p>
            <a:pPr lvl="1"/>
            <a:r>
              <a:rPr lang="en-US" dirty="0" smtClean="0"/>
              <a:t>Header information (who is making the request)</a:t>
            </a:r>
          </a:p>
          <a:p>
            <a:pPr lvl="1"/>
            <a:r>
              <a:rPr lang="en-US" dirty="0" smtClean="0"/>
              <a:t>Optional content</a:t>
            </a:r>
          </a:p>
          <a:p>
            <a:r>
              <a:rPr lang="en-US" dirty="0" smtClean="0"/>
              <a:t>Servers return an HTTP response:</a:t>
            </a:r>
          </a:p>
          <a:p>
            <a:pPr lvl="1"/>
            <a:r>
              <a:rPr lang="en-US" dirty="0" smtClean="0"/>
              <a:t>Status line (e.g., HTTP/1.1 404 ERROR)</a:t>
            </a:r>
          </a:p>
          <a:p>
            <a:pPr lvl="1"/>
            <a:r>
              <a:rPr lang="en-US" dirty="0" smtClean="0"/>
              <a:t>Header information (about the server)</a:t>
            </a:r>
          </a:p>
          <a:p>
            <a:pPr lvl="1"/>
            <a:r>
              <a:rPr lang="en-US" dirty="0" smtClean="0"/>
              <a:t>Optional content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896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97</TotalTime>
  <Words>788</Words>
  <Application>Microsoft Macintosh PowerPoint</Application>
  <PresentationFormat>On-screen Show (4:3)</PresentationFormat>
  <Paragraphs>107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Capital</vt:lpstr>
      <vt:lpstr>TCP/IP</vt:lpstr>
      <vt:lpstr>Link layer</vt:lpstr>
      <vt:lpstr>Internet layer</vt:lpstr>
      <vt:lpstr>Transport layer</vt:lpstr>
      <vt:lpstr>Application layer</vt:lpstr>
      <vt:lpstr>IP Addressing</vt:lpstr>
      <vt:lpstr>Client / Server model</vt:lpstr>
      <vt:lpstr>Client / Server model</vt:lpstr>
      <vt:lpstr>HTTP</vt:lpstr>
      <vt:lpstr>XML</vt:lpstr>
      <vt:lpstr>Markup in XML</vt:lpstr>
      <vt:lpstr>Markup in XML</vt:lpstr>
      <vt:lpstr>Escapes and comments</vt:lpstr>
      <vt:lpstr>HTML and Browsers</vt:lpstr>
      <vt:lpstr>Cascading Style Sheets</vt:lpstr>
    </vt:vector>
  </TitlesOfParts>
  <Company>Yahoo! Research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Winter Mason</dc:creator>
  <cp:lastModifiedBy>Winter Mason</cp:lastModifiedBy>
  <cp:revision>26</cp:revision>
  <dcterms:created xsi:type="dcterms:W3CDTF">2012-08-28T19:29:20Z</dcterms:created>
  <dcterms:modified xsi:type="dcterms:W3CDTF">2012-08-28T21:07:02Z</dcterms:modified>
</cp:coreProperties>
</file>