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74" r:id="rId5"/>
    <p:sldId id="275" r:id="rId6"/>
    <p:sldId id="264" r:id="rId7"/>
    <p:sldId id="276" r:id="rId8"/>
    <p:sldId id="278" r:id="rId9"/>
    <p:sldId id="257" r:id="rId10"/>
    <p:sldId id="259" r:id="rId11"/>
    <p:sldId id="280" r:id="rId12"/>
    <p:sldId id="261" r:id="rId13"/>
    <p:sldId id="262" r:id="rId14"/>
    <p:sldId id="263" r:id="rId15"/>
    <p:sldId id="279" r:id="rId16"/>
    <p:sldId id="281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EF-BC52-FD4E-F860-E19A2C40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1B86-F408-8AE4-8974-56214CC0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0D1B-2E27-D498-3EE6-C47643D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EED0-320F-0E5E-D7B5-6A5A604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1E53-9C14-FD8B-9512-9B9069F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59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000-CAF0-9267-7973-1CDCBB52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0716A-0C04-C8EB-5E72-3A0DF7C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19B4-723C-EA93-F2C3-B8244802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6453-8EC5-8EEA-7748-60D7C445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B75A-09FB-8726-B287-9A5B8DC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166F7-EDDA-4EFC-6E66-AD7D0C4E4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D77F-3B4A-1002-93F0-169E269B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3D2A-AF3F-1B83-30E5-5A3F1AB4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22B-AAC1-4A7C-CEA3-DEBF81D0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0F5B-E189-4FB6-247F-FF302E1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7689-8C70-516D-323D-91C2EB81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ACED-2A25-B0FD-BB31-29F7DFD1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BC5E-19D4-F87A-7BC3-8CAF2C37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3196-103F-5CBD-0424-7793102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35FA-CF17-FB0C-B524-9D4C2A92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A419-61DC-0250-AAA0-CB1B26A8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EDEE-3900-39B2-586C-6A74E3B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747-E03B-880C-8651-79A02B91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19E-8626-09C3-6BD6-E4501A43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0843-9DE2-3E9E-D960-2136E59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CA0-8584-856C-091C-649C60F2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F498-1551-C05C-6151-D4680B88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1797F-5A63-0B0B-7494-CAFAA1CE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90A6C-2F03-639C-AD62-726AE39D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38E6-07C8-B143-F065-75C649BD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2E8D-519E-1F7C-E03F-A5EF8CB7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E0C-9966-EC14-D382-93496E9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28B57-B38B-E9B6-661B-D96C2D81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277-8094-06EC-DFA8-C742F494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45AC-790D-1806-175B-30A15452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43750-768D-0822-F663-E3CF9A3A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48BAF-3017-9B23-07EB-8656B8A4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43D2F-EDF5-0561-0963-B241880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AAFB-18B8-168D-35A9-18757F4A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5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E98A-18C0-B056-419E-FEA90C5B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AA098-4A88-4CAA-CEE9-1FA6D4A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A1319-D1BC-5E2A-3AE5-23C1AA0E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4E22A-4FE5-AB48-ECF1-DB8738BA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7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5310-124B-60CC-79EF-C81581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5F43-E414-D513-968D-AC1B57B3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97FD-8E32-B58B-9735-B41911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A9CD-8EEA-36AC-D31A-8B0EBB7A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A510-358B-1E98-17B2-D4B6B95D8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48A3-CA58-8E2B-6A3D-9205416ED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6F04-D0A8-4414-D84C-939FDD72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E370-4412-8DB3-9672-171D9FAF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27EE8-41C6-9C89-2D4D-4CCE3DF0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39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F09-A75B-C1CE-6E17-A88115F7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7049-425D-CBCB-7DD5-01D17CF3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98AAF-2114-CD72-7031-FD56C090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D903-6FE9-D381-5FD9-6711641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8684-1593-C86B-B999-7A0C1729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2E35E-7F75-FD10-CD51-7FA63B75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1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0177E-0E48-8382-170F-79C7513E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01DF0-95FF-2AF5-43B6-07ADEDDA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EE29-46B1-A5D9-0299-9D48029D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A546-2C9F-471E-B6C8-CFFCFE2BECBD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0C2F-A1EE-A2E5-79D7-B721FE494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4491-2275-0619-F997-F4D552176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2F85-1635-4C3F-A947-1A7309C8D9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548E6-0C0A-D992-8E8C-67190137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Hoosfield</a:t>
            </a:r>
            <a:r>
              <a:rPr lang="en-US" dirty="0"/>
              <a:t> N cycling genes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4C644B-551F-81A9-D8B7-42F683EEA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Olga Shopina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8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0E2823-BF33-A885-710F-F5F651AF61A9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F5FB7-7E78-D11E-1919-2973B1499D50}"/>
              </a:ext>
            </a:extLst>
          </p:cNvPr>
          <p:cNvSpPr txBox="1"/>
          <p:nvPr/>
        </p:nvSpPr>
        <p:spPr>
          <a:xfrm>
            <a:off x="9571107" y="19266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D7BCB72-E153-FF89-222A-43BEAA8F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0"/>
            <a:ext cx="6858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F9F251-196D-9CF2-B183-3BA8507EF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13660"/>
              </p:ext>
            </p:extLst>
          </p:nvPr>
        </p:nvGraphicFramePr>
        <p:xfrm>
          <a:off x="7984928" y="500445"/>
          <a:ext cx="3847408" cy="6141720"/>
        </p:xfrm>
        <a:graphic>
          <a:graphicData uri="http://schemas.openxmlformats.org/drawingml/2006/table">
            <a:tbl>
              <a:tblPr/>
              <a:tblGrid>
                <a:gridCol w="961852">
                  <a:extLst>
                    <a:ext uri="{9D8B030D-6E8A-4147-A177-3AD203B41FA5}">
                      <a16:colId xmlns:a16="http://schemas.microsoft.com/office/drawing/2014/main" val="2140804730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66259598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2810812955"/>
                    </a:ext>
                  </a:extLst>
                </a:gridCol>
                <a:gridCol w="961852">
                  <a:extLst>
                    <a:ext uri="{9D8B030D-6E8A-4147-A177-3AD203B41FA5}">
                      <a16:colId xmlns:a16="http://schemas.microsoft.com/office/drawing/2014/main" val="506133209"/>
                    </a:ext>
                  </a:extLst>
                </a:gridCol>
              </a:tblGrid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3902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119.99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772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113.04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7920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609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088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105.96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281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106.94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9944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88.72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001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122.67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9974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64575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0.2881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949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572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8978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65.13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63735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429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8028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61.74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14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26.28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6570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86294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54.12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9656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9371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0417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8107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609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9400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69.09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07748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6567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44.72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6002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24.55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91746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56354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00570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939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61.56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4418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0587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34.19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28717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181.06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99384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41.49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004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37.07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5226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96673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15.84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7527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542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126.63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48751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94325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3792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10.52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893497"/>
                  </a:ext>
                </a:extLst>
              </a:tr>
              <a:tr h="8314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0.5239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42258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197.29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5587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60.88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9639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43.76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89606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55641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173.26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06772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5335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188.11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263424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50.33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8263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52.90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846110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36.60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52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40847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6276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70.50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85432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65.06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38136"/>
                  </a:ext>
                </a:extLst>
              </a:tr>
              <a:tr h="69289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38.77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322" marR="17322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8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2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DD70C-9124-5320-0311-2528045215CC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Relative abundance</a:t>
            </a:r>
          </a:p>
        </p:txBody>
      </p:sp>
      <p:pic>
        <p:nvPicPr>
          <p:cNvPr id="17" name="Picture 16" descr="A graph of 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A66AD097-E161-34AF-AF5F-396EB112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7" y="731516"/>
            <a:ext cx="3600000" cy="2880000"/>
          </a:xfrm>
          <a:prstGeom prst="rect">
            <a:avLst/>
          </a:prstGeom>
        </p:spPr>
      </p:pic>
      <p:pic>
        <p:nvPicPr>
          <p:cNvPr id="19" name="Picture 18" descr="A graph of a graph showing a line of dots&#10;&#10;Description automatically generated with medium confidence">
            <a:extLst>
              <a:ext uri="{FF2B5EF4-FFF2-40B4-BE49-F238E27FC236}">
                <a16:creationId xmlns:a16="http://schemas.microsoft.com/office/drawing/2014/main" id="{9D717ED0-2AE3-CA28-BAFF-25ACB970D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47" y="731516"/>
            <a:ext cx="3600000" cy="2880000"/>
          </a:xfrm>
          <a:prstGeom prst="rect">
            <a:avLst/>
          </a:prstGeom>
        </p:spPr>
      </p:pic>
      <p:pic>
        <p:nvPicPr>
          <p:cNvPr id="21" name="Picture 20" descr="A graph of 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DB874808-1243-356C-EED3-58321721B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07" y="731516"/>
            <a:ext cx="3600000" cy="2880000"/>
          </a:xfrm>
          <a:prstGeom prst="rect">
            <a:avLst/>
          </a:prstGeom>
        </p:spPr>
      </p:pic>
      <p:pic>
        <p:nvPicPr>
          <p:cNvPr id="23" name="Picture 22" descr="A graph of a line and a blue line&#10;&#10;Description automatically generated with medium confidence">
            <a:extLst>
              <a:ext uri="{FF2B5EF4-FFF2-40B4-BE49-F238E27FC236}">
                <a16:creationId xmlns:a16="http://schemas.microsoft.com/office/drawing/2014/main" id="{D61357EB-E59A-3D80-C597-14171BEA0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1" y="3694175"/>
            <a:ext cx="3600000" cy="2880000"/>
          </a:xfrm>
          <a:prstGeom prst="rect">
            <a:avLst/>
          </a:prstGeom>
        </p:spPr>
      </p:pic>
      <p:pic>
        <p:nvPicPr>
          <p:cNvPr id="25" name="Picture 24" descr="A graph of a line with black dots&#10;&#10;Description automatically generated with medium confidence">
            <a:extLst>
              <a:ext uri="{FF2B5EF4-FFF2-40B4-BE49-F238E27FC236}">
                <a16:creationId xmlns:a16="http://schemas.microsoft.com/office/drawing/2014/main" id="{BEDD47ED-D70C-2FC0-8DD7-EA15BFDE9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2" y="3611516"/>
            <a:ext cx="3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5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9D412-D079-4D90-6204-77E71E90AC6F}"/>
              </a:ext>
            </a:extLst>
          </p:cNvPr>
          <p:cNvSpPr txBox="1"/>
          <p:nvPr/>
        </p:nvSpPr>
        <p:spPr>
          <a:xfrm>
            <a:off x="0" y="0"/>
            <a:ext cx="952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qPCR results vs PLFA estimation</a:t>
            </a:r>
          </a:p>
        </p:txBody>
      </p:sp>
      <p:pic>
        <p:nvPicPr>
          <p:cNvPr id="3" name="Picture 2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984FA4F4-D5E1-DD12-AF81-FCCBDD4E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7" y="612644"/>
            <a:ext cx="3600000" cy="2880000"/>
          </a:xfrm>
          <a:prstGeom prst="rect">
            <a:avLst/>
          </a:prstGeom>
        </p:spPr>
      </p:pic>
      <p:pic>
        <p:nvPicPr>
          <p:cNvPr id="7" name="Picture 6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4E1999E4-DF00-A8E7-BDB8-2D23060F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49" y="612644"/>
            <a:ext cx="3600000" cy="2880000"/>
          </a:xfrm>
          <a:prstGeom prst="rect">
            <a:avLst/>
          </a:prstGeom>
        </p:spPr>
      </p:pic>
      <p:pic>
        <p:nvPicPr>
          <p:cNvPr id="11" name="Picture 10" descr="A graph of a line with black dots&#10;&#10;Description automatically generated">
            <a:extLst>
              <a:ext uri="{FF2B5EF4-FFF2-40B4-BE49-F238E27FC236}">
                <a16:creationId xmlns:a16="http://schemas.microsoft.com/office/drawing/2014/main" id="{A327B6B0-152E-E154-A8B6-20CF2D0A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631" y="612644"/>
            <a:ext cx="3600000" cy="2880000"/>
          </a:xfrm>
          <a:prstGeom prst="rect">
            <a:avLst/>
          </a:prstGeom>
        </p:spPr>
      </p:pic>
      <p:pic>
        <p:nvPicPr>
          <p:cNvPr id="15" name="Picture 14" descr="A graph with a line and dots&#10;&#10;Description automatically generated">
            <a:extLst>
              <a:ext uri="{FF2B5EF4-FFF2-40B4-BE49-F238E27FC236}">
                <a16:creationId xmlns:a16="http://schemas.microsoft.com/office/drawing/2014/main" id="{32C7C790-859C-35F9-A51A-7D33F131B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3507716"/>
            <a:ext cx="3600000" cy="2880000"/>
          </a:xfrm>
          <a:prstGeom prst="rect">
            <a:avLst/>
          </a:prstGeom>
        </p:spPr>
      </p:pic>
      <p:pic>
        <p:nvPicPr>
          <p:cNvPr id="17" name="Picture 1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E07EBDDC-3178-B8BF-2962-18C03BB4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5" y="3507716"/>
            <a:ext cx="3600000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99C5B2-41D1-A4D9-252A-5DBF6C16D472}"/>
              </a:ext>
            </a:extLst>
          </p:cNvPr>
          <p:cNvSpPr txBox="1"/>
          <p:nvPr/>
        </p:nvSpPr>
        <p:spPr>
          <a:xfrm>
            <a:off x="301752" y="4443984"/>
            <a:ext cx="232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Both axes are log-transformed</a:t>
            </a:r>
          </a:p>
        </p:txBody>
      </p:sp>
    </p:spTree>
    <p:extLst>
      <p:ext uri="{BB962C8B-B14F-4D97-AF65-F5344CB8AC3E}">
        <p14:creationId xmlns:p14="http://schemas.microsoft.com/office/powerpoint/2010/main" val="5593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824-A18C-C0BD-37DC-90F40674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8D1B-8203-F68A-8D63-1CD528F43278}"/>
              </a:ext>
            </a:extLst>
          </p:cNvPr>
          <p:cNvSpPr txBox="1"/>
          <p:nvPr/>
        </p:nvSpPr>
        <p:spPr>
          <a:xfrm>
            <a:off x="1005989" y="1939172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7A1D5DA-7432-988F-554E-A7C8D61B6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11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ACD305-1F2C-1076-C1D8-5F05BB638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14197"/>
              </p:ext>
            </p:extLst>
          </p:nvPr>
        </p:nvGraphicFramePr>
        <p:xfrm>
          <a:off x="257900" y="2324894"/>
          <a:ext cx="3249170" cy="720060"/>
        </p:xfrm>
        <a:graphic>
          <a:graphicData uri="http://schemas.openxmlformats.org/drawingml/2006/table">
            <a:tbl>
              <a:tblPr/>
              <a:tblGrid>
                <a:gridCol w="649834">
                  <a:extLst>
                    <a:ext uri="{9D8B030D-6E8A-4147-A177-3AD203B41FA5}">
                      <a16:colId xmlns:a16="http://schemas.microsoft.com/office/drawing/2014/main" val="2749274336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753475975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4186084618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1012757372"/>
                    </a:ext>
                  </a:extLst>
                </a:gridCol>
                <a:gridCol w="649834">
                  <a:extLst>
                    <a:ext uri="{9D8B030D-6E8A-4147-A177-3AD203B41FA5}">
                      <a16:colId xmlns:a16="http://schemas.microsoft.com/office/drawing/2014/main" val="3632721393"/>
                    </a:ext>
                  </a:extLst>
                </a:gridCol>
              </a:tblGrid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0658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0.2527882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0.4746947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103.9203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900374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0.2797397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0.5253053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69905"/>
                  </a:ext>
                </a:extLst>
              </a:tr>
              <a:tr h="180015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0.5325279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9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5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pic>
        <p:nvPicPr>
          <p:cNvPr id="10" name="Picture 9" descr="A chart with colored dots&#10;&#10;Description automatically generated">
            <a:extLst>
              <a:ext uri="{FF2B5EF4-FFF2-40B4-BE49-F238E27FC236}">
                <a16:creationId xmlns:a16="http://schemas.microsoft.com/office/drawing/2014/main" id="{81A9F130-FA5C-9437-83F9-30F93477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40" y="1149025"/>
            <a:ext cx="5290361" cy="42322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D7A67A-7D27-96E0-8954-C44A6D823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60975"/>
              </p:ext>
            </p:extLst>
          </p:nvPr>
        </p:nvGraphicFramePr>
        <p:xfrm>
          <a:off x="786327" y="4142755"/>
          <a:ext cx="3816096" cy="410320"/>
        </p:xfrm>
        <a:graphic>
          <a:graphicData uri="http://schemas.openxmlformats.org/drawingml/2006/table">
            <a:tbl>
              <a:tblPr/>
              <a:tblGrid>
                <a:gridCol w="954024">
                  <a:extLst>
                    <a:ext uri="{9D8B030D-6E8A-4147-A177-3AD203B41FA5}">
                      <a16:colId xmlns:a16="http://schemas.microsoft.com/office/drawing/2014/main" val="2746116667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175861655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10623790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2863051539"/>
                    </a:ext>
                  </a:extLst>
                </a:gridCol>
              </a:tblGrid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21178"/>
                  </a:ext>
                </a:extLst>
              </a:tr>
              <a:tr h="20516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246.32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254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</p:spTree>
    <p:extLst>
      <p:ext uri="{BB962C8B-B14F-4D97-AF65-F5344CB8AC3E}">
        <p14:creationId xmlns:p14="http://schemas.microsoft.com/office/powerpoint/2010/main" val="50232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11952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1FDC-7614-C0AC-A724-BDB572E0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4904"/>
          </a:xfrm>
        </p:spPr>
        <p:txBody>
          <a:bodyPr>
            <a:noAutofit/>
          </a:bodyPr>
          <a:lstStyle/>
          <a:p>
            <a:r>
              <a:rPr lang="en-AU" sz="3200" dirty="0"/>
              <a:t>Best cluster identification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2296F-AE97-9B7D-C51F-163DB4C5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1" y="3492505"/>
            <a:ext cx="4840008" cy="311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030D8-08F5-4D9A-A0D7-10A240A4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81" y="374905"/>
            <a:ext cx="4840008" cy="3117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B959B-E949-1DFE-7BD2-3F4F5C010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83" y="311400"/>
            <a:ext cx="4840603" cy="3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C73DD-EC15-C653-4D93-1635EBF8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855" y="3492122"/>
            <a:ext cx="4840603" cy="3117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588D61-25F7-EA62-B589-F6F0A5AF1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45826"/>
              </p:ext>
            </p:extLst>
          </p:nvPr>
        </p:nvGraphicFramePr>
        <p:xfrm>
          <a:off x="10651927" y="150310"/>
          <a:ext cx="1308876" cy="645941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54438">
                  <a:extLst>
                    <a:ext uri="{9D8B030D-6E8A-4147-A177-3AD203B41FA5}">
                      <a16:colId xmlns:a16="http://schemas.microsoft.com/office/drawing/2014/main" val="3683389064"/>
                    </a:ext>
                  </a:extLst>
                </a:gridCol>
                <a:gridCol w="654438">
                  <a:extLst>
                    <a:ext uri="{9D8B030D-6E8A-4147-A177-3AD203B41FA5}">
                      <a16:colId xmlns:a16="http://schemas.microsoft.com/office/drawing/2014/main" val="869566937"/>
                    </a:ext>
                  </a:extLst>
                </a:gridCol>
              </a:tblGrid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cluster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4235338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232149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4622318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55243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0536065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ureE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978304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ureF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8939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ureG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729354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ureJ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0818666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39142913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393896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vnfH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09644117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770054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8571098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4072961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416413357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2104308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737254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41925938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2272740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1726486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asnB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38147645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gdhA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4505605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glnA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767080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73889679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2807359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4501914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gltS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62530515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15636240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napA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21306134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narG_nxrA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01544597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narH_nxrB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98174986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narI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6113871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narJ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63878368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655258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57714799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82156221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nrfD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69864822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nrfH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9319212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nirK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54450948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866564007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norC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1416884974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nosZ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603024023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hzsA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831274060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hzsB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2518361765"/>
                  </a:ext>
                </a:extLst>
              </a:tr>
              <a:tr h="94594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hzsC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2" marR="3262" marT="3262" marB="0" anchor="b"/>
                </a:tc>
                <a:extLst>
                  <a:ext uri="{0D108BD9-81ED-4DB2-BD59-A6C34878D82A}">
                    <a16:rowId xmlns:a16="http://schemas.microsoft.com/office/drawing/2014/main" val="3162850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2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F1A228-7F1B-B7AB-9218-D19B6A13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514" cy="892629"/>
          </a:xfrm>
        </p:spPr>
        <p:txBody>
          <a:bodyPr>
            <a:normAutofit/>
          </a:bodyPr>
          <a:lstStyle/>
          <a:p>
            <a:r>
              <a:rPr lang="en-AU" sz="3600" b="1" dirty="0"/>
              <a:t>Alpha-diversity</a:t>
            </a:r>
          </a:p>
        </p:txBody>
      </p:sp>
      <p:pic>
        <p:nvPicPr>
          <p:cNvPr id="3" name="Picture 2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5DE3844A-8D0B-6174-7F46-EF4F0F66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78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501B9BA-C0ED-DD48-7054-00FBA558E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3DA00D-6267-D2FE-9076-223C8653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24" y="87086"/>
            <a:ext cx="7761514" cy="892629"/>
          </a:xfrm>
        </p:spPr>
        <p:txBody>
          <a:bodyPr>
            <a:normAutofit fontScale="90000"/>
          </a:bodyPr>
          <a:lstStyle/>
          <a:p>
            <a:r>
              <a:rPr lang="en-AU" sz="3600" b="1" dirty="0"/>
              <a:t>Change point </a:t>
            </a:r>
            <a:br>
              <a:rPr lang="en-AU" sz="3600" b="1" dirty="0"/>
            </a:br>
            <a:r>
              <a:rPr lang="en-AU" sz="3600" b="1" dirty="0"/>
              <a:t>frequency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891D59-9DB6-2873-9103-BCC92BF6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90" y="0"/>
            <a:ext cx="5275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F53-F109-9ACD-2C5A-8FF69B57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2395093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SingleM</a:t>
            </a:r>
            <a:r>
              <a:rPr lang="en-AU" dirty="0"/>
              <a:t> community profile</a:t>
            </a:r>
          </a:p>
        </p:txBody>
      </p:sp>
    </p:spTree>
    <p:extLst>
      <p:ext uri="{BB962C8B-B14F-4D97-AF65-F5344CB8AC3E}">
        <p14:creationId xmlns:p14="http://schemas.microsoft.com/office/powerpoint/2010/main" val="375334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23B6C5-6C3B-42CB-DA70-FB8F56B9FB57}"/>
              </a:ext>
            </a:extLst>
          </p:cNvPr>
          <p:cNvSpPr txBox="1"/>
          <p:nvPr/>
        </p:nvSpPr>
        <p:spPr>
          <a:xfrm>
            <a:off x="0" y="0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DC8D8BC-885F-D281-C34B-E85D1D4DC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58" y="0"/>
            <a:ext cx="8572500" cy="68580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C9CCF4-8ABB-D09B-BA35-0291308B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63495"/>
              </p:ext>
            </p:extLst>
          </p:nvPr>
        </p:nvGraphicFramePr>
        <p:xfrm>
          <a:off x="9719634" y="419878"/>
          <a:ext cx="2247628" cy="6166851"/>
        </p:xfrm>
        <a:graphic>
          <a:graphicData uri="http://schemas.openxmlformats.org/drawingml/2006/table">
            <a:tbl>
              <a:tblPr/>
              <a:tblGrid>
                <a:gridCol w="561907">
                  <a:extLst>
                    <a:ext uri="{9D8B030D-6E8A-4147-A177-3AD203B41FA5}">
                      <a16:colId xmlns:a16="http://schemas.microsoft.com/office/drawing/2014/main" val="521918896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204853063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20192967"/>
                    </a:ext>
                  </a:extLst>
                </a:gridCol>
                <a:gridCol w="561907">
                  <a:extLst>
                    <a:ext uri="{9D8B030D-6E8A-4147-A177-3AD203B41FA5}">
                      <a16:colId xmlns:a16="http://schemas.microsoft.com/office/drawing/2014/main" val="1187478936"/>
                    </a:ext>
                  </a:extLst>
                </a:gridCol>
              </a:tblGrid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 err="1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975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532.97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26004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292.80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01281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165.94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2621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186.46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6680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279.32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6232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0.4283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03107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9292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61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63154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508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235.11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4400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4860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8318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27.84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4052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339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5428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1716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77.05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51974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328.16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373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237.19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749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180.08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28226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22965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63030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428.22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3223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116.88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6295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0908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259.30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65272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792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6428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297.85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2303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346.73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19849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233.28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42068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241.09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0649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963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199.92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3012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146.05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4563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240.53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6097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7194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0.0062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25456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259.18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475764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0.6904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46563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254.55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6498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109.33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23815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4427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111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416.90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90872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369.23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1972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0.2796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03630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0.5780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34265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0.1089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798307"/>
                  </a:ext>
                </a:extLst>
              </a:tr>
              <a:tr h="115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0.0965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95641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5859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9426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138.71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8385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99.28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22978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0.0057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25626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31394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83.40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29011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977079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74.63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10077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963810"/>
                  </a:ext>
                </a:extLst>
              </a:tr>
              <a:tr h="9605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44" marR="1694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9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9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42478-6F82-03A1-2ECE-B4B1AC6EBB86}"/>
              </a:ext>
            </a:extLst>
          </p:cNvPr>
          <p:cNvSpPr txBox="1"/>
          <p:nvPr/>
        </p:nvSpPr>
        <p:spPr>
          <a:xfrm>
            <a:off x="0" y="0"/>
            <a:ext cx="1261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Absolute abundance</a:t>
            </a:r>
          </a:p>
          <a:p>
            <a:r>
              <a:rPr lang="en-AU" dirty="0"/>
              <a:t>PLFA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F5C4053-E3E1-A01F-5A87-53C8152A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8" y="0"/>
            <a:ext cx="8572500" cy="6858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C439F1-6DCD-38F4-6227-F72EC126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6685"/>
              </p:ext>
            </p:extLst>
          </p:nvPr>
        </p:nvGraphicFramePr>
        <p:xfrm>
          <a:off x="9667603" y="306405"/>
          <a:ext cx="2408132" cy="6362971"/>
        </p:xfrm>
        <a:graphic>
          <a:graphicData uri="http://schemas.openxmlformats.org/drawingml/2006/table">
            <a:tbl>
              <a:tblPr/>
              <a:tblGrid>
                <a:gridCol w="602033">
                  <a:extLst>
                    <a:ext uri="{9D8B030D-6E8A-4147-A177-3AD203B41FA5}">
                      <a16:colId xmlns:a16="http://schemas.microsoft.com/office/drawing/2014/main" val="730370114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470581501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617793358"/>
                    </a:ext>
                  </a:extLst>
                </a:gridCol>
                <a:gridCol w="602033">
                  <a:extLst>
                    <a:ext uri="{9D8B030D-6E8A-4147-A177-3AD203B41FA5}">
                      <a16:colId xmlns:a16="http://schemas.microsoft.com/office/drawing/2014/main" val="1909219280"/>
                    </a:ext>
                  </a:extLst>
                </a:gridCol>
              </a:tblGrid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4442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x170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175.28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0883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139.63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4309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4972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137.22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4691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x765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144.86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9078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0.5048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23764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19.49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40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9053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x2406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021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3172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133.10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4409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27469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0327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69689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5.85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0.0173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53687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7053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44.22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56479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150.39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6833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5587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3951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120.19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766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0.2031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5842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128.27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6767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x1518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107.69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8698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82.21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7847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x559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256.91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13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96267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50227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290.78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78545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171.36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9175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x508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163.67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12697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4799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x2218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213.43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98776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x1854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171.47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0254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x539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1365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7273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x746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7726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145.98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0110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x84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13.15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36834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159.06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2156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107.09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4071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80.68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04826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91.42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1393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66.55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638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195.31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1534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x653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95.81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47637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x217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0.8180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6852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22.98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62060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x206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0.9912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253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44800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x192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76.90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83361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x33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110.99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6334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x48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89.76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2445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x229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17.32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46166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0.2320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845941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x1634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71.61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92458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49.35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10859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x2528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57.72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561155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x254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0.0025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50547"/>
                  </a:ext>
                </a:extLst>
              </a:tr>
              <a:tr h="1043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x360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16.07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AU" sz="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46" marR="17546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9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89BB4A-11FB-827C-B120-830F2195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64756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Hellinger distances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E36E-93F2-C400-EFAB-B2064E4FB7AE}"/>
              </a:ext>
            </a:extLst>
          </p:cNvPr>
          <p:cNvSpPr txBox="1"/>
          <p:nvPr/>
        </p:nvSpPr>
        <p:spPr>
          <a:xfrm>
            <a:off x="1471380" y="2698124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PERMANOVA results</a:t>
            </a:r>
          </a:p>
        </p:txBody>
      </p:sp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F5CBCB0-D7AD-4539-5DA1-226D719B4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59" y="133559"/>
            <a:ext cx="6659685" cy="6659685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DD1D19-443D-1FC5-D4EA-149A7DC9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6635"/>
              </p:ext>
            </p:extLst>
          </p:nvPr>
        </p:nvGraphicFramePr>
        <p:xfrm>
          <a:off x="762256" y="3124200"/>
          <a:ext cx="3386330" cy="890016"/>
        </p:xfrm>
        <a:graphic>
          <a:graphicData uri="http://schemas.openxmlformats.org/drawingml/2006/table">
            <a:tbl>
              <a:tblPr/>
              <a:tblGrid>
                <a:gridCol w="677266">
                  <a:extLst>
                    <a:ext uri="{9D8B030D-6E8A-4147-A177-3AD203B41FA5}">
                      <a16:colId xmlns:a16="http://schemas.microsoft.com/office/drawing/2014/main" val="1376299479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357734294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1833181481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3442806422"/>
                    </a:ext>
                  </a:extLst>
                </a:gridCol>
                <a:gridCol w="677266">
                  <a:extLst>
                    <a:ext uri="{9D8B030D-6E8A-4147-A177-3AD203B41FA5}">
                      <a16:colId xmlns:a16="http://schemas.microsoft.com/office/drawing/2014/main" val="2574847304"/>
                    </a:ext>
                  </a:extLst>
                </a:gridCol>
              </a:tblGrid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SumOfSqs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409238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12.00515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0.5215472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125.3581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15746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11.01319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0.4784528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53623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23.01834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1.0000000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63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9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0B4-0ACE-BE5C-84B8-CFD0F98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82096"/>
            <a:ext cx="5540829" cy="473075"/>
          </a:xfrm>
        </p:spPr>
        <p:txBody>
          <a:bodyPr>
            <a:normAutofit fontScale="90000"/>
          </a:bodyPr>
          <a:lstStyle/>
          <a:p>
            <a:r>
              <a:rPr lang="en-AU" dirty="0"/>
              <a:t>Biomass estimations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CDB0BF-175C-BD67-8BF6-29341A59A2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EC6E-4C84-0BCE-5B45-6F2A19D6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29" y="727757"/>
            <a:ext cx="3455999" cy="2880000"/>
          </a:xfrm>
          <a:prstGeom prst="rect">
            <a:avLst/>
          </a:prstGeom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113E6F5-AC2B-A28F-1CBA-A47B71A20B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A20D-60EC-9201-F01A-A77FB6C6C337}"/>
              </a:ext>
            </a:extLst>
          </p:cNvPr>
          <p:cNvSpPr txBox="1"/>
          <p:nvPr/>
        </p:nvSpPr>
        <p:spPr>
          <a:xfrm>
            <a:off x="6893869" y="1780655"/>
            <a:ext cx="61539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</a:t>
            </a:r>
          </a:p>
          <a:p>
            <a:r>
              <a:rPr lang="en-AU" sz="1000" dirty="0"/>
              <a:t>(Intercept) -2.770e+09  1.208e+09  -2.293   0.0272 *</a:t>
            </a:r>
          </a:p>
          <a:p>
            <a:r>
              <a:rPr lang="en-AU" sz="1000" dirty="0"/>
              <a:t>pH           1.052e+09  4.580e+08   2.298   0.0269 *</a:t>
            </a:r>
          </a:p>
          <a:p>
            <a:r>
              <a:rPr lang="en-AU" sz="1000" dirty="0"/>
              <a:t>I(pH^2)     -6.885e+07  4.127e+07  -1.668   0.1031  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9F29B-C2F9-2098-CB35-95736E9ECC53}"/>
              </a:ext>
            </a:extLst>
          </p:cNvPr>
          <p:cNvSpPr txBox="1"/>
          <p:nvPr/>
        </p:nvSpPr>
        <p:spPr>
          <a:xfrm>
            <a:off x="5464577" y="707571"/>
            <a:ext cx="61539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-784625220  213485248  -3.675 0.000682 ***</a:t>
            </a:r>
          </a:p>
          <a:p>
            <a:r>
              <a:rPr lang="en-AU" sz="1000" dirty="0"/>
              <a:t>pH           290848745   38722912   7.511 3.16e-09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F1B3C-AC2F-4DFC-43BC-EE5E528A1E94}"/>
              </a:ext>
            </a:extLst>
          </p:cNvPr>
          <p:cNvSpPr txBox="1"/>
          <p:nvPr/>
        </p:nvSpPr>
        <p:spPr>
          <a:xfrm>
            <a:off x="8900160" y="628364"/>
            <a:ext cx="6583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-6631272  120955114  -0.055    0.957    </a:t>
            </a:r>
          </a:p>
          <a:p>
            <a:r>
              <a:rPr lang="en-AU" sz="1000" dirty="0"/>
              <a:t>I(pH^2)      25646957    3589678   7.145 1.03e-08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F67E3-05DF-55D7-53A1-95F7A72E3B45}"/>
              </a:ext>
            </a:extLst>
          </p:cNvPr>
          <p:cNvSpPr txBox="1"/>
          <p:nvPr/>
        </p:nvSpPr>
        <p:spPr>
          <a:xfrm>
            <a:off x="7377988" y="5103602"/>
            <a:ext cx="78053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</a:t>
            </a:r>
          </a:p>
          <a:p>
            <a:r>
              <a:rPr lang="en-AU" sz="1000" dirty="0"/>
              <a:t>(Intercept) -4.65673    1.54956  -3.005  0.00513 **</a:t>
            </a:r>
          </a:p>
          <a:p>
            <a:r>
              <a:rPr lang="en-AU" sz="1000" dirty="0"/>
              <a:t>pH           1.93605    0.58285   3.322  0.00225 **</a:t>
            </a:r>
          </a:p>
          <a:p>
            <a:r>
              <a:rPr lang="en-AU" sz="1000" dirty="0"/>
              <a:t>I(pH^2)     -0.15065    0.05205  -2.894  0.00679 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06A7E-F395-E3B6-E50B-62E05E54740E}"/>
              </a:ext>
            </a:extLst>
          </p:cNvPr>
          <p:cNvSpPr txBox="1"/>
          <p:nvPr/>
        </p:nvSpPr>
        <p:spPr>
          <a:xfrm>
            <a:off x="5464577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-0.23602    0.28857  -0.818    0.419    </a:t>
            </a:r>
          </a:p>
          <a:p>
            <a:r>
              <a:rPr lang="en-AU" sz="1000" dirty="0"/>
              <a:t>pH           0.25445    0.05098   4.992 1.89e-05 ***</a:t>
            </a:r>
          </a:p>
          <a:p>
            <a:r>
              <a:rPr lang="en-AU" sz="1000" dirty="0"/>
              <a:t>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081C3-80A3-CCDD-7113-4A8777C0F17D}"/>
              </a:ext>
            </a:extLst>
          </p:cNvPr>
          <p:cNvSpPr txBox="1"/>
          <p:nvPr/>
        </p:nvSpPr>
        <p:spPr>
          <a:xfrm>
            <a:off x="8900160" y="3772989"/>
            <a:ext cx="78053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Coefficients:</a:t>
            </a:r>
          </a:p>
          <a:p>
            <a:r>
              <a:rPr lang="en-AU" sz="1000" dirty="0"/>
              <a:t>            Estimate Std. Error t value </a:t>
            </a:r>
            <a:r>
              <a:rPr lang="en-AU" sz="1000" dirty="0" err="1"/>
              <a:t>Pr</a:t>
            </a:r>
            <a:r>
              <a:rPr lang="en-AU" sz="1000" dirty="0"/>
              <a:t>(&gt;|t|)    </a:t>
            </a:r>
          </a:p>
          <a:p>
            <a:r>
              <a:rPr lang="en-AU" sz="1000" dirty="0"/>
              <a:t>(Intercept)  0.46766    0.16633   2.812  0.00823 ** </a:t>
            </a:r>
          </a:p>
          <a:p>
            <a:r>
              <a:rPr lang="en-AU" sz="1000" dirty="0"/>
              <a:t>I(pH^2)      0.02171    0.00470   4.620 5.63e-05 ***</a:t>
            </a:r>
          </a:p>
          <a:p>
            <a:r>
              <a:rPr lang="en-AU" sz="1000" dirty="0"/>
              <a:t>---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AF9DA2-C229-EE02-0E92-805FEE1B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14" y="3780343"/>
            <a:ext cx="3456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C9F2E7-A10B-94B9-A564-CF33449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3" y="472850"/>
            <a:ext cx="7391400" cy="247523"/>
          </a:xfrm>
        </p:spPr>
        <p:txBody>
          <a:bodyPr>
            <a:noAutofit/>
          </a:bodyPr>
          <a:lstStyle/>
          <a:p>
            <a:r>
              <a:rPr lang="en-AU" sz="2800" dirty="0"/>
              <a:t>Alpha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91726-B06D-78D8-CDFD-E9F4BF170AE8}"/>
              </a:ext>
            </a:extLst>
          </p:cNvPr>
          <p:cNvSpPr txBox="1"/>
          <p:nvPr/>
        </p:nvSpPr>
        <p:spPr>
          <a:xfrm>
            <a:off x="1826139" y="3758828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pic>
        <p:nvPicPr>
          <p:cNvPr id="11" name="Picture 10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13C8B4AF-11CA-2481-3F03-870AB06E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88" y="844522"/>
            <a:ext cx="6461194" cy="516895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1AA464-FFC4-672E-9921-055B2D4D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4784"/>
              </p:ext>
            </p:extLst>
          </p:nvPr>
        </p:nvGraphicFramePr>
        <p:xfrm>
          <a:off x="893064" y="4066605"/>
          <a:ext cx="3079468" cy="431006"/>
        </p:xfrm>
        <a:graphic>
          <a:graphicData uri="http://schemas.openxmlformats.org/drawingml/2006/table">
            <a:tbl>
              <a:tblPr/>
              <a:tblGrid>
                <a:gridCol w="769867">
                  <a:extLst>
                    <a:ext uri="{9D8B030D-6E8A-4147-A177-3AD203B41FA5}">
                      <a16:colId xmlns:a16="http://schemas.microsoft.com/office/drawing/2014/main" val="531438011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64826125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3287572346"/>
                    </a:ext>
                  </a:extLst>
                </a:gridCol>
                <a:gridCol w="769867">
                  <a:extLst>
                    <a:ext uri="{9D8B030D-6E8A-4147-A177-3AD203B41FA5}">
                      <a16:colId xmlns:a16="http://schemas.microsoft.com/office/drawing/2014/main" val="2985312023"/>
                    </a:ext>
                  </a:extLst>
                </a:gridCol>
              </a:tblGrid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83309"/>
                  </a:ext>
                </a:extLst>
              </a:tr>
              <a:tr h="215503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shannon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148.85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A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09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72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948-18C0-244E-21FB-CDE943E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9685"/>
            <a:ext cx="10515600" cy="1325563"/>
          </a:xfrm>
        </p:spPr>
        <p:txBody>
          <a:bodyPr/>
          <a:lstStyle/>
          <a:p>
            <a:pPr algn="ctr"/>
            <a:r>
              <a:rPr lang="en-AU" dirty="0" err="1"/>
              <a:t>graftM</a:t>
            </a:r>
            <a:r>
              <a:rPr lang="en-AU" dirty="0"/>
              <a:t> nitrogen genes</a:t>
            </a:r>
          </a:p>
        </p:txBody>
      </p:sp>
    </p:spTree>
    <p:extLst>
      <p:ext uri="{BB962C8B-B14F-4D97-AF65-F5344CB8AC3E}">
        <p14:creationId xmlns:p14="http://schemas.microsoft.com/office/powerpoint/2010/main" val="331154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37CFC-06C7-622C-8E8E-8C2ED2E44DAE}"/>
              </a:ext>
            </a:extLst>
          </p:cNvPr>
          <p:cNvSpPr txBox="1"/>
          <p:nvPr/>
        </p:nvSpPr>
        <p:spPr>
          <a:xfrm>
            <a:off x="9132195" y="119864"/>
            <a:ext cx="124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ANOVA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1909D-C1C3-48EF-E9CD-E171AB8CC4DE}"/>
              </a:ext>
            </a:extLst>
          </p:cNvPr>
          <p:cNvSpPr txBox="1"/>
          <p:nvPr/>
        </p:nvSpPr>
        <p:spPr>
          <a:xfrm>
            <a:off x="0" y="-4941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Relative abundance</a:t>
            </a:r>
          </a:p>
        </p:txBody>
      </p:sp>
      <p:pic>
        <p:nvPicPr>
          <p:cNvPr id="3" name="Picture 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231BBA7-E334-53E3-B98B-2F2F1F6F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64" y="0"/>
            <a:ext cx="6858000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3F7FA4-223C-C39A-0B95-F45F4941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09449"/>
              </p:ext>
            </p:extLst>
          </p:nvPr>
        </p:nvGraphicFramePr>
        <p:xfrm>
          <a:off x="8208264" y="387101"/>
          <a:ext cx="3870960" cy="6141720"/>
        </p:xfrm>
        <a:graphic>
          <a:graphicData uri="http://schemas.openxmlformats.org/drawingml/2006/table">
            <a:tbl>
              <a:tblPr/>
              <a:tblGrid>
                <a:gridCol w="967740">
                  <a:extLst>
                    <a:ext uri="{9D8B030D-6E8A-4147-A177-3AD203B41FA5}">
                      <a16:colId xmlns:a16="http://schemas.microsoft.com/office/drawing/2014/main" val="83727942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824159862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340563274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770555992"/>
                    </a:ext>
                  </a:extLst>
                </a:gridCol>
              </a:tblGrid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p_value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>
                      <a:noFill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7424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414.05275921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6.483028e-40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12985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446.77738542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2.039927e-41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81876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438.00911632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5.050350e-41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4807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317.42838509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7.269528e-35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295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ureE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238.24299573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8.517182e-30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1711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ureF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228.02005854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4.642171e-29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27077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203.04848336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3.654057e-27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3247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ureJ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225.45192323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7.164603e-29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314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61.91129475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2.168582e-12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5286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0.03944099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8.429282e-01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637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95.73909289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8.173451e-17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815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12.77946616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5.135335e-04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5474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59.09667614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5.533298e-12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085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102.27769504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1.386563e-17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4169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90.31194503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3.721201e-16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8767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48.28429562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2.358308e-10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9232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vnfG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19.75359429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2.040329e-05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590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108.33314634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2.813224e-18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29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vnfK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35.11473249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3.314991e-08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0852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11.57190508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9.217159e-04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3891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53.93883410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3.211094e-11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271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amoC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15.03674729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1.760287e-04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34675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hao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3.33918761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7.024093e-02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34536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76.50999245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2.131023e-14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479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21.32232846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1.018345e-05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2278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582.62785210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7.776610e-47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5972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17.06418837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6.883138e-05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43570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16.22733045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1.011692e-04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285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91.34640400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2.778739e-16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237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110.56571616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1.579852e-18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6538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19.72089969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2.070320e-05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906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37.27315805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1.428077e-08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216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asnB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0.40227734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5.271751e-01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883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gdhA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141.19170281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9.878396e-22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95990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glnA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163.08807340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8.581974e-24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0964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826.50702180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2.475663e-54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1367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43.42120165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1.390679e-09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436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36.85460675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1.679674e-08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318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gltS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43.91666440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1.157613e-09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10134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gudB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228.95851038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3.964641e-29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79500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14.68592835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2.075199e-04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6555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napB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221.74421750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1.348447e-28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89143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narG_nxrA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676.16384092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5.545380e-50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44971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narH_nxrB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342.07284637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2.973756e-36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65075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narI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546.86503875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1.611378e-45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5358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narJ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177.93194628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4.242037e-25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5480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430.97023070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1.056655e-40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94623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4.88930021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2.900159e-02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80967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3.67913198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5.757713e-02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5651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nrfD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6.59108565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1.153192e-02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46530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nrfH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463.76898596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3.663591e-42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0152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nirK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1.47451409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2.271225e-01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860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nirS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318.75735501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6.090360e-35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929236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hcp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37.90157445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1.120315e-08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162285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1.37576582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2.432475e-01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05828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norC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4.60942025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3.389689e-02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6477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nosZ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433.28841103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8.277282e-41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384220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hzo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0.02956478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8.637837e-01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2544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hzsA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20.27232494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1.619624e-05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19513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hzsB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7.53490222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7.023929e-03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949599"/>
                  </a:ext>
                </a:extLst>
              </a:tr>
              <a:tr h="98406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hzsC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3.35908965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6.942190e-02</a:t>
                      </a:r>
                      <a:endParaRPr lang="en-AU" sz="65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300"/>
                        </a:spcAft>
                      </a:pPr>
                      <a:r>
                        <a:rPr lang="en-US" sz="65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AU" sz="65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04" marR="17104" marT="0" marB="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8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1474</Words>
  <Application>Microsoft Office PowerPoint</Application>
  <PresentationFormat>Widescreen</PresentationFormat>
  <Paragraphs>1200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Office Theme</vt:lpstr>
      <vt:lpstr>Hoosfield N cycling genes</vt:lpstr>
      <vt:lpstr>SingleM community profile</vt:lpstr>
      <vt:lpstr>PowerPoint Presentation</vt:lpstr>
      <vt:lpstr>PowerPoint Presentation</vt:lpstr>
      <vt:lpstr>Hellinger distances</vt:lpstr>
      <vt:lpstr>Biomass estimations</vt:lpstr>
      <vt:lpstr>Alpha diversity</vt:lpstr>
      <vt:lpstr>graftM nitrogen genes</vt:lpstr>
      <vt:lpstr>PowerPoint Presentation</vt:lpstr>
      <vt:lpstr>PowerPoint Presentation</vt:lpstr>
      <vt:lpstr>PowerPoint Presentation</vt:lpstr>
      <vt:lpstr>PowerPoint Presentation</vt:lpstr>
      <vt:lpstr>Hellinger distances</vt:lpstr>
      <vt:lpstr>Alpha diversity</vt:lpstr>
      <vt:lpstr>singleM nitrogen genes</vt:lpstr>
      <vt:lpstr>Best cluster identification</vt:lpstr>
      <vt:lpstr>Alpha-diversity</vt:lpstr>
      <vt:lpstr>Change point  frequency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graftM</dc:title>
  <dc:creator>Olga Vladimirovna Shopina</dc:creator>
  <cp:lastModifiedBy>Olga Vladimirovna Shopina</cp:lastModifiedBy>
  <cp:revision>35</cp:revision>
  <dcterms:created xsi:type="dcterms:W3CDTF">2024-02-08T04:27:47Z</dcterms:created>
  <dcterms:modified xsi:type="dcterms:W3CDTF">2024-02-22T01:47:54Z</dcterms:modified>
</cp:coreProperties>
</file>