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FF8EF-BC52-FD4E-F860-E19A2C40FA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191B86-F408-8AE4-8974-56214CC02B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60D1B-2E27-D498-3EE6-C47643D92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13/02/2024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2EED0-320F-0E5E-D7B5-6A5A60492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41E53-9C14-FD8B-9512-9B9069FF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2592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75000-CAF0-9267-7973-1CDCBB52E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40716A-0C04-C8EB-5E72-3A0DF7C4B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A19B4-723C-EA93-F2C3-B82448025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13/02/2024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36453-8EC5-8EEA-7748-60D7C445E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5B75A-09FB-8726-B287-9A5B8DCDF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1011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6166F7-EDDA-4EFC-6E66-AD7D0C4E48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A6D77F-3B4A-1002-93F0-169E269BF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73D2A-AF3F-1B83-30E5-5A3F1AB4E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13/02/2024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FA22B-AAC1-4A7C-CEA3-DEBF81D07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B0F5B-E189-4FB6-247F-FF302E141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81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87689-8C70-516D-323D-91C2EB810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0ACED-2A25-B0FD-BB31-29F7DFD14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9BC5E-19D4-F87A-7BC3-8CAF2C37F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13/02/2024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B3196-103F-5CBD-0424-779310240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735FA-CF17-FB0C-B524-9D4C2A92E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4054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DA419-61DC-0250-AAA0-CB1B26A8C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6EDEE-3900-39B2-586C-6A74E3BC8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E5747-E03B-880C-8651-79A02B91C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13/02/2024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5019E-8626-09C3-6BD6-E4501A439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30843-9DE2-3E9E-D960-2136E5929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2994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3BCA0-8584-856C-091C-649C60F27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9F498-1551-C05C-6151-D4680B8812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1797F-5A63-0B0B-7494-CAFAA1CE3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90A6C-2F03-639C-AD62-726AE39DF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13/02/2024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3738E6-07C8-B143-F065-75C649BDA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62E8D-519E-1F7C-E03F-A5EF8CB7D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5774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C8E0C-9966-EC14-D382-93496E958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28B57-B38B-E9B6-661B-D96C2D811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27277-8094-06EC-DFA8-C742F494A6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7145AC-790D-1806-175B-30A1545263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E43750-768D-0822-F663-E3CF9A3AA9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748BAF-3017-9B23-07EB-8656B8A4A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13/02/2024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443D2F-EDF5-0561-0963-B241880E2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78AAFB-18B8-168D-35A9-18757F4A0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851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2E98A-18C0-B056-419E-FEA90C5BA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6AA098-4A88-4CAA-CEE9-1FA6D4A1E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13/02/2024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5A1319-D1BC-5E2A-3AE5-23C1AA0EE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74E22A-4FE5-AB48-ECF1-DB8738BA0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5794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DB5310-124B-60CC-79EF-C81581AAA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13/02/2024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155F43-E414-D513-968D-AC1B57B3D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897FD-8E32-B58B-9735-B41911CAE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3131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4A9CD-8EEA-36AC-D31A-8B0EBB7A8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AA510-358B-1E98-17B2-D4B6B95D8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2A48A3-CA58-8E2B-6A3D-9205416ED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7F6F04-D0A8-4414-D84C-939FDD721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13/02/2024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AE370-4412-8DB3-9672-171D9FAF3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27EE8-41C6-9C89-2D4D-4CCE3DF07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3396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38F09-A75B-C1CE-6E17-A88115F7C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D87049-425D-CBCB-7DD5-01D17CF3B3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98AAF-2114-CD72-7031-FD56C0907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1D903-6FE9-D381-5FD9-6711641BF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13/02/2024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D8684-1593-C86B-B999-7A0C17290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2E35E-7F75-FD10-CD51-7FA63B754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7191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60177E-0E48-8382-170F-79C7513EF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01DF0-95FF-2AF5-43B6-07ADEDDA6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3EE29-46B1-A5D9-0299-9D48029D8E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0A546-2C9F-471E-B6C8-CFFCFE2BECBD}" type="datetimeFigureOut">
              <a:rPr lang="en-AU" smtClean="0"/>
              <a:t>13/02/2024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C0C2F-A1EE-A2E5-79D7-B721FE4941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94491-2275-0619-F997-F4D5521768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9323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DEB98-4092-8FD7-F61F-F4851E3AE4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err="1"/>
              <a:t>graftM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C5963-F954-BC89-03DA-F5A91B1A76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44100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19BBB00-141C-2C7E-144B-B49ACEC515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276533"/>
              </p:ext>
            </p:extLst>
          </p:nvPr>
        </p:nvGraphicFramePr>
        <p:xfrm>
          <a:off x="6393079" y="87889"/>
          <a:ext cx="2760064" cy="6708384"/>
        </p:xfrm>
        <a:graphic>
          <a:graphicData uri="http://schemas.openxmlformats.org/drawingml/2006/table">
            <a:tbl>
              <a:tblPr/>
              <a:tblGrid>
                <a:gridCol w="690016">
                  <a:extLst>
                    <a:ext uri="{9D8B030D-6E8A-4147-A177-3AD203B41FA5}">
                      <a16:colId xmlns:a16="http://schemas.microsoft.com/office/drawing/2014/main" val="841469300"/>
                    </a:ext>
                  </a:extLst>
                </a:gridCol>
                <a:gridCol w="690016">
                  <a:extLst>
                    <a:ext uri="{9D8B030D-6E8A-4147-A177-3AD203B41FA5}">
                      <a16:colId xmlns:a16="http://schemas.microsoft.com/office/drawing/2014/main" val="651321548"/>
                    </a:ext>
                  </a:extLst>
                </a:gridCol>
                <a:gridCol w="690016">
                  <a:extLst>
                    <a:ext uri="{9D8B030D-6E8A-4147-A177-3AD203B41FA5}">
                      <a16:colId xmlns:a16="http://schemas.microsoft.com/office/drawing/2014/main" val="1618253524"/>
                    </a:ext>
                  </a:extLst>
                </a:gridCol>
                <a:gridCol w="690016">
                  <a:extLst>
                    <a:ext uri="{9D8B030D-6E8A-4147-A177-3AD203B41FA5}">
                      <a16:colId xmlns:a16="http://schemas.microsoft.com/office/drawing/2014/main" val="2654586934"/>
                    </a:ext>
                  </a:extLst>
                </a:gridCol>
              </a:tblGrid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 dirty="0" err="1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F_value</a:t>
                      </a:r>
                      <a:endParaRPr lang="en-AU" sz="7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p_value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Signif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>
                      <a:noFill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5044879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421.63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6121049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452.27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050914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ureC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444.15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4421101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320.68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3115448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ureE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242.76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3775352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ureF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230.72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7168401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ureG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206.85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801020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ureJ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229.16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030063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anfD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58.42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3531895"/>
                  </a:ext>
                </a:extLst>
              </a:tr>
              <a:tr h="118458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anfG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0.8321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236305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anfH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97.20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071795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anfK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12.26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8579659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nifD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55.29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5206836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nifH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103.45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1644393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nifK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88.42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5828313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vnfD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47.33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801469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vnfG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18.76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78368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vnfH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109.56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6245973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vnfK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33.80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6273238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amoA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11.60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9759777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amoB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54.37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4681983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amoC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15.12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0.0002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9415368"/>
                  </a:ext>
                </a:extLst>
              </a:tr>
              <a:tr h="118458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hao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3.19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0.0765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2337103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77.93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73761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20.82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528334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narC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581.44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3946605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nasA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16.82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345556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nasB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16.61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9409314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91.95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7166746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110.31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3139337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 dirty="0" err="1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nirB</a:t>
                      </a:r>
                      <a:endParaRPr lang="en-AU" sz="7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19.40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773911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37.55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9945965"/>
                  </a:ext>
                </a:extLst>
              </a:tr>
              <a:tr h="118458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asnB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0.44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0.5073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2525471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gdhA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141.00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8921736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glnA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164.30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0579753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 dirty="0" err="1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glsA</a:t>
                      </a:r>
                      <a:endParaRPr lang="en-AU" sz="7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827.29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9235166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gltB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44.32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6573671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gltD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37.31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7157099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gltS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44.81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5218882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gudB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225.47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6501169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napA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14.46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0.0002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8875237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napB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222.85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8018021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narG_nxrA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677.71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1677872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narH_nxrB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346.81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5150108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narI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551.96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5452103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narJ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178.71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4347570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430.66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311982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4.68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0.0325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631969"/>
                  </a:ext>
                </a:extLst>
              </a:tr>
              <a:tr h="118458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nrfC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3.85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0.0521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0512910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6.74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0.0106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024358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nrfH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472.19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8421651"/>
                  </a:ext>
                </a:extLst>
              </a:tr>
              <a:tr h="118458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nirK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1.52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0.2206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394862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nirS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319.23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060562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hcp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37.69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3467194"/>
                  </a:ext>
                </a:extLst>
              </a:tr>
              <a:tr h="118458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norB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1.45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0.2303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9511974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norC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4.79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0.0307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124451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nosZ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441.27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1942008"/>
                  </a:ext>
                </a:extLst>
              </a:tr>
              <a:tr h="118458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hzo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0.8199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0432252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hzsA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19.34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6241123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hzsB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6.89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0.0098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895025"/>
                  </a:ext>
                </a:extLst>
              </a:tr>
              <a:tr h="118458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 dirty="0" err="1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hzsC</a:t>
                      </a:r>
                      <a:endParaRPr lang="en-AU" sz="7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3.54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0.0625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991715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8837CFC-06C7-622C-8E8E-8C2ED2E44DAE}"/>
              </a:ext>
            </a:extLst>
          </p:cNvPr>
          <p:cNvSpPr txBox="1"/>
          <p:nvPr/>
        </p:nvSpPr>
        <p:spPr>
          <a:xfrm>
            <a:off x="9232779" y="354282"/>
            <a:ext cx="1247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ANOVA results</a:t>
            </a:r>
          </a:p>
        </p:txBody>
      </p:sp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D2354AB-C1F8-1212-9FA4-8B97C38E8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12" y="0"/>
            <a:ext cx="5715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11909D-C1C3-48EF-E9CD-E171AB8CC4DE}"/>
              </a:ext>
            </a:extLst>
          </p:cNvPr>
          <p:cNvSpPr txBox="1"/>
          <p:nvPr/>
        </p:nvSpPr>
        <p:spPr>
          <a:xfrm>
            <a:off x="0" y="-49412"/>
            <a:ext cx="1261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Relative abundance</a:t>
            </a:r>
          </a:p>
        </p:txBody>
      </p:sp>
    </p:spTree>
    <p:extLst>
      <p:ext uri="{BB962C8B-B14F-4D97-AF65-F5344CB8AC3E}">
        <p14:creationId xmlns:p14="http://schemas.microsoft.com/office/powerpoint/2010/main" val="3886415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-up of a graph&#10;&#10;Description automatically generated">
            <a:extLst>
              <a:ext uri="{FF2B5EF4-FFF2-40B4-BE49-F238E27FC236}">
                <a16:creationId xmlns:a16="http://schemas.microsoft.com/office/drawing/2014/main" id="{185D41A2-7280-7B17-E83F-0810A694B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68" y="-9144"/>
            <a:ext cx="5715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BD1030-9CE9-0E7B-8DF6-37E8BCAC2688}"/>
              </a:ext>
            </a:extLst>
          </p:cNvPr>
          <p:cNvSpPr txBox="1"/>
          <p:nvPr/>
        </p:nvSpPr>
        <p:spPr>
          <a:xfrm>
            <a:off x="0" y="-49412"/>
            <a:ext cx="1261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Absolute abundance</a:t>
            </a:r>
          </a:p>
          <a:p>
            <a:r>
              <a:rPr lang="en-AU" dirty="0"/>
              <a:t>qPCR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9C8053A-17A2-D0C1-949B-8CADBDE25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541138"/>
              </p:ext>
            </p:extLst>
          </p:nvPr>
        </p:nvGraphicFramePr>
        <p:xfrm>
          <a:off x="6292596" y="207264"/>
          <a:ext cx="2769108" cy="6614160"/>
        </p:xfrm>
        <a:graphic>
          <a:graphicData uri="http://schemas.openxmlformats.org/drawingml/2006/table">
            <a:tbl>
              <a:tblPr/>
              <a:tblGrid>
                <a:gridCol w="692277">
                  <a:extLst>
                    <a:ext uri="{9D8B030D-6E8A-4147-A177-3AD203B41FA5}">
                      <a16:colId xmlns:a16="http://schemas.microsoft.com/office/drawing/2014/main" val="674487535"/>
                    </a:ext>
                  </a:extLst>
                </a:gridCol>
                <a:gridCol w="692277">
                  <a:extLst>
                    <a:ext uri="{9D8B030D-6E8A-4147-A177-3AD203B41FA5}">
                      <a16:colId xmlns:a16="http://schemas.microsoft.com/office/drawing/2014/main" val="3098417127"/>
                    </a:ext>
                  </a:extLst>
                </a:gridCol>
                <a:gridCol w="692277">
                  <a:extLst>
                    <a:ext uri="{9D8B030D-6E8A-4147-A177-3AD203B41FA5}">
                      <a16:colId xmlns:a16="http://schemas.microsoft.com/office/drawing/2014/main" val="2243582363"/>
                    </a:ext>
                  </a:extLst>
                </a:gridCol>
                <a:gridCol w="692277">
                  <a:extLst>
                    <a:ext uri="{9D8B030D-6E8A-4147-A177-3AD203B41FA5}">
                      <a16:colId xmlns:a16="http://schemas.microsoft.com/office/drawing/2014/main" val="115802912"/>
                    </a:ext>
                  </a:extLst>
                </a:gridCol>
              </a:tblGrid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F_value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 dirty="0" err="1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p_value</a:t>
                      </a:r>
                      <a:endParaRPr lang="en-AU" sz="7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Signif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>
                      <a:noFill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54337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0.93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0.3367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0892999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1.23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0.2691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170479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ureC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5.31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0.0230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496062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2.34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0.1291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8030778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ureE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1.30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0.2565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3718792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ureF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2.27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0.1348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78604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ureG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12.47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0.0006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5536885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ureJ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1.85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0.1764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628922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anfD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104.07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021142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anfG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2.19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0.1414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6872609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anfH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66.18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4841760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anfK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58.39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2587748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nifD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7.04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0.0091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7118005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nifH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19.51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6076164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nifK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10.24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0.0018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3661755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vnfD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1.49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0.2240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343619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vnfG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1.79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0.1836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7041391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vnfH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99.58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475327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vnfK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0.10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0.7508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5241172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amoA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109.08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014090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amoB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112.01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5626663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amoC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101.29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4044218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hao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6.43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0.0125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5291740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26.69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3813193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2.34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0.1286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4145413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narC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10.87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0.0013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3275906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nasA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0.58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0.4473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030527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nasB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5.32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0.0228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5588606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603.51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613272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20.69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437639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5.65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0.0191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3097400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1.10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0.2974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8674751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asnB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75.54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958612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gdhA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28.31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0311267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glnA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30.91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544518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glsA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138.84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8462291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gltB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22.70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665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gltD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15.79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3682961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gltS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14.14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8233412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gudB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1.91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0.1699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4994373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napA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3.96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0.0491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206098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napB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27.10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5657490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narG_nxrA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30.45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5954588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narH_nxrB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11.27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0.0011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8505851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narI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50.17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9797389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narJ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16.89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1616043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58.04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8028634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18.84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7885952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nrfC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25.66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3943682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22.00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1368483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nrfH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0.87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0.3533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716971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nirK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7.10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0.0088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693408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nirS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11.66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9713916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hcp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17.37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1975600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norB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17.36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4719785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norC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19.20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1968508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nosZ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0.60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0.4408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673302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hzo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0.57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0.4519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9004445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hzsA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12.13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0651782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hzsB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4.90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0.0287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4223987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hzsC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1.02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0.3135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39222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820B283-207F-ED9C-9766-1A5A2D81AAC8}"/>
              </a:ext>
            </a:extLst>
          </p:cNvPr>
          <p:cNvSpPr txBox="1"/>
          <p:nvPr/>
        </p:nvSpPr>
        <p:spPr>
          <a:xfrm>
            <a:off x="9171432" y="104476"/>
            <a:ext cx="1247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ANOVA results</a:t>
            </a:r>
          </a:p>
        </p:txBody>
      </p:sp>
    </p:spTree>
    <p:extLst>
      <p:ext uri="{BB962C8B-B14F-4D97-AF65-F5344CB8AC3E}">
        <p14:creationId xmlns:p14="http://schemas.microsoft.com/office/powerpoint/2010/main" val="3967884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graph&#10;&#10;Description automatically generated">
            <a:extLst>
              <a:ext uri="{FF2B5EF4-FFF2-40B4-BE49-F238E27FC236}">
                <a16:creationId xmlns:a16="http://schemas.microsoft.com/office/drawing/2014/main" id="{FBBED1A2-B15F-2F04-8EC9-C736CB433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04" y="0"/>
            <a:ext cx="5715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0E2823-BF33-A885-710F-F5F651AF61A9}"/>
              </a:ext>
            </a:extLst>
          </p:cNvPr>
          <p:cNvSpPr txBox="1"/>
          <p:nvPr/>
        </p:nvSpPr>
        <p:spPr>
          <a:xfrm>
            <a:off x="0" y="0"/>
            <a:ext cx="1261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Absolute abundance</a:t>
            </a:r>
          </a:p>
          <a:p>
            <a:r>
              <a:rPr lang="en-AU" dirty="0"/>
              <a:t>PLFA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9EF2C25-53DA-02B7-A6AB-99B5156D2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663659"/>
              </p:ext>
            </p:extLst>
          </p:nvPr>
        </p:nvGraphicFramePr>
        <p:xfrm>
          <a:off x="6559970" y="192668"/>
          <a:ext cx="2739480" cy="6639765"/>
        </p:xfrm>
        <a:graphic>
          <a:graphicData uri="http://schemas.openxmlformats.org/drawingml/2006/table">
            <a:tbl>
              <a:tblPr/>
              <a:tblGrid>
                <a:gridCol w="684870">
                  <a:extLst>
                    <a:ext uri="{9D8B030D-6E8A-4147-A177-3AD203B41FA5}">
                      <a16:colId xmlns:a16="http://schemas.microsoft.com/office/drawing/2014/main" val="1443539240"/>
                    </a:ext>
                  </a:extLst>
                </a:gridCol>
                <a:gridCol w="684870">
                  <a:extLst>
                    <a:ext uri="{9D8B030D-6E8A-4147-A177-3AD203B41FA5}">
                      <a16:colId xmlns:a16="http://schemas.microsoft.com/office/drawing/2014/main" val="1366258021"/>
                    </a:ext>
                  </a:extLst>
                </a:gridCol>
                <a:gridCol w="684870">
                  <a:extLst>
                    <a:ext uri="{9D8B030D-6E8A-4147-A177-3AD203B41FA5}">
                      <a16:colId xmlns:a16="http://schemas.microsoft.com/office/drawing/2014/main" val="2169995793"/>
                    </a:ext>
                  </a:extLst>
                </a:gridCol>
                <a:gridCol w="684870">
                  <a:extLst>
                    <a:ext uri="{9D8B030D-6E8A-4147-A177-3AD203B41FA5}">
                      <a16:colId xmlns:a16="http://schemas.microsoft.com/office/drawing/2014/main" val="2718383548"/>
                    </a:ext>
                  </a:extLst>
                </a:gridCol>
              </a:tblGrid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F_value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p_value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Signif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>
                      <a:noFill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8137162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140.44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3969887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129.52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0933816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ureC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125.25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2944304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128.01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0533090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ureE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118.78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044842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ureF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120.56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124153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ureG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103.97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9930285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ureJ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151.34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6258881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anfD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89.80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9906155"/>
                  </a:ext>
                </a:extLst>
              </a:tr>
              <a:tr h="115215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anfG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1.20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0.2758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5997628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anfH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39.35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4857451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anfK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57.10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716587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nifD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92.94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4479725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nifH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40.72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2694185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nifK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93.65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5308536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vnfD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79.77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5671597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vnfG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27.08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382075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vnfH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37.40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3692245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vnfK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72.62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4750605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amoA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44.18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7809914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amoB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72.15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4735850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amoC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58.85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1409103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hao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27.77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352343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31.63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2526845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83.82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4612928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narC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9.02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0.0033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7137661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nasA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82.84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9325966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nasB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60.15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3208368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35.85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5736841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25.09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3170734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82.41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331362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99.11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2737512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asnB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77.90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2351178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gdhA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35.18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0325649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glnA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49.26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6497008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glsA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181.27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1453446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gltB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57.05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5053364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gltD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50.81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8844072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gltS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55.29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245136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gudB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28.21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7926078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napA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83.20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402202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napB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121.43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1849662"/>
                  </a:ext>
                </a:extLst>
              </a:tr>
              <a:tr h="115215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narG_nxrA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0.29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0.5935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5143508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narH_nxrB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13.99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7186358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narI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4.43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0.0377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27811"/>
                  </a:ext>
                </a:extLst>
              </a:tr>
              <a:tr h="115215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narJ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3.09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0.0816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9797172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172.48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8545277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71.23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9761060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nrfC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57.34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2772060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22.60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442282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nrfH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165.01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4705934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nirK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70.63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3043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nirS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214.37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955279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hcp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69.13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3717319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norB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71.29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0761911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norC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45.07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1661189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nosZ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152.03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9691874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hzo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8.71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0.0039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1481160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hzsA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80.61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3312452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hzsB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69.54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4178853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hzsC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48.43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07632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65F5FB7-7E78-D11E-1919-2973B1499D50}"/>
              </a:ext>
            </a:extLst>
          </p:cNvPr>
          <p:cNvSpPr txBox="1"/>
          <p:nvPr/>
        </p:nvSpPr>
        <p:spPr>
          <a:xfrm>
            <a:off x="9571107" y="192668"/>
            <a:ext cx="1247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ANOVA results</a:t>
            </a:r>
          </a:p>
        </p:txBody>
      </p:sp>
    </p:spTree>
    <p:extLst>
      <p:ext uri="{BB962C8B-B14F-4D97-AF65-F5344CB8AC3E}">
        <p14:creationId xmlns:p14="http://schemas.microsoft.com/office/powerpoint/2010/main" val="2453023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DA0B4-0ACE-BE5C-84B8-CFD0F984B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" y="82096"/>
            <a:ext cx="5540829" cy="473075"/>
          </a:xfrm>
        </p:spPr>
        <p:txBody>
          <a:bodyPr>
            <a:normAutofit fontScale="90000"/>
          </a:bodyPr>
          <a:lstStyle/>
          <a:p>
            <a:r>
              <a:rPr lang="en-AU" dirty="0"/>
              <a:t>Biomass estimations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D7CDB0BF-175C-BD67-8BF6-29341A59A2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48EC6E-4C84-0BCE-5B45-6F2A19D60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429" y="727757"/>
            <a:ext cx="3455999" cy="288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9F70BC-EF18-CF0D-717E-E9C534A80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727757"/>
            <a:ext cx="3456000" cy="2880000"/>
          </a:xfrm>
          <a:prstGeom prst="rect">
            <a:avLst/>
          </a:prstGeom>
        </p:spPr>
      </p:pic>
      <p:sp>
        <p:nvSpPr>
          <p:cNvPr id="10" name="AutoShape 8">
            <a:extLst>
              <a:ext uri="{FF2B5EF4-FFF2-40B4-BE49-F238E27FC236}">
                <a16:creationId xmlns:a16="http://schemas.microsoft.com/office/drawing/2014/main" id="{3113E6F5-AC2B-A28F-1CBA-A47B71A20B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4C53BEB-B051-1082-A714-B2B47BBD61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4800" y="3580178"/>
            <a:ext cx="3888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017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62218D-DCB5-2983-3A38-92F5CCB61DCA}"/>
              </a:ext>
            </a:extLst>
          </p:cNvPr>
          <p:cNvSpPr txBox="1"/>
          <p:nvPr/>
        </p:nvSpPr>
        <p:spPr>
          <a:xfrm>
            <a:off x="0" y="0"/>
            <a:ext cx="952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qPCR results vs qPCR estimation</a:t>
            </a:r>
          </a:p>
        </p:txBody>
      </p:sp>
      <p:pic>
        <p:nvPicPr>
          <p:cNvPr id="6" name="Picture 5" descr="A graph of a line graph&#10;&#10;Description automatically generated with medium confidence">
            <a:extLst>
              <a:ext uri="{FF2B5EF4-FFF2-40B4-BE49-F238E27FC236}">
                <a16:creationId xmlns:a16="http://schemas.microsoft.com/office/drawing/2014/main" id="{4027CE8F-5BE8-3C14-41B8-C64501CA0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61" y="549000"/>
            <a:ext cx="3600000" cy="2880000"/>
          </a:xfrm>
          <a:prstGeom prst="rect">
            <a:avLst/>
          </a:prstGeom>
        </p:spPr>
      </p:pic>
      <p:pic>
        <p:nvPicPr>
          <p:cNvPr id="8" name="Picture 7" descr="A graph of a line graph&#10;&#10;Description automatically generated with medium confidence">
            <a:extLst>
              <a:ext uri="{FF2B5EF4-FFF2-40B4-BE49-F238E27FC236}">
                <a16:creationId xmlns:a16="http://schemas.microsoft.com/office/drawing/2014/main" id="{01254F5C-8AF7-0FE4-4CCD-1A4E7C253E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000" y="549000"/>
            <a:ext cx="3600000" cy="2880000"/>
          </a:xfrm>
          <a:prstGeom prst="rect">
            <a:avLst/>
          </a:prstGeom>
        </p:spPr>
      </p:pic>
      <p:pic>
        <p:nvPicPr>
          <p:cNvPr id="10" name="Picture 9" descr="A graph of a line graph&#10;&#10;Description automatically generated with medium confidence">
            <a:extLst>
              <a:ext uri="{FF2B5EF4-FFF2-40B4-BE49-F238E27FC236}">
                <a16:creationId xmlns:a16="http://schemas.microsoft.com/office/drawing/2014/main" id="{18F30D95-0C07-0FE3-5E6D-1632BA19FC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538" y="549000"/>
            <a:ext cx="3600000" cy="2880000"/>
          </a:xfrm>
          <a:prstGeom prst="rect">
            <a:avLst/>
          </a:prstGeom>
        </p:spPr>
      </p:pic>
      <p:pic>
        <p:nvPicPr>
          <p:cNvPr id="12" name="Picture 11" descr="A graph of a line with dots&#10;&#10;Description automatically generated with medium confidence">
            <a:extLst>
              <a:ext uri="{FF2B5EF4-FFF2-40B4-BE49-F238E27FC236}">
                <a16:creationId xmlns:a16="http://schemas.microsoft.com/office/drawing/2014/main" id="{D074AA87-FB5C-722A-5FA5-B769F3858E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890" y="3608668"/>
            <a:ext cx="3600000" cy="2880000"/>
          </a:xfrm>
          <a:prstGeom prst="rect">
            <a:avLst/>
          </a:prstGeom>
        </p:spPr>
      </p:pic>
      <p:pic>
        <p:nvPicPr>
          <p:cNvPr id="14" name="Picture 13" descr="A graph of a line graph&#10;&#10;Description automatically generated with medium confidence">
            <a:extLst>
              <a:ext uri="{FF2B5EF4-FFF2-40B4-BE49-F238E27FC236}">
                <a16:creationId xmlns:a16="http://schemas.microsoft.com/office/drawing/2014/main" id="{5CFBE41F-8394-830A-9EC4-4B9C9BFEE4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540" y="3608668"/>
            <a:ext cx="360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635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19D412-D079-4D90-6204-77E71E90AC6F}"/>
              </a:ext>
            </a:extLst>
          </p:cNvPr>
          <p:cNvSpPr txBox="1"/>
          <p:nvPr/>
        </p:nvSpPr>
        <p:spPr>
          <a:xfrm>
            <a:off x="0" y="0"/>
            <a:ext cx="952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qPCR results vs PLFA estimation</a:t>
            </a:r>
          </a:p>
        </p:txBody>
      </p:sp>
      <p:pic>
        <p:nvPicPr>
          <p:cNvPr id="6" name="Picture 5" descr="A graph of a graph with black dots and a blue line&#10;&#10;Description automatically generated">
            <a:extLst>
              <a:ext uri="{FF2B5EF4-FFF2-40B4-BE49-F238E27FC236}">
                <a16:creationId xmlns:a16="http://schemas.microsoft.com/office/drawing/2014/main" id="{517E91B0-7E56-DE6E-1004-AE292476C1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31" y="740660"/>
            <a:ext cx="3600000" cy="2880000"/>
          </a:xfrm>
          <a:prstGeom prst="rect">
            <a:avLst/>
          </a:prstGeom>
        </p:spPr>
      </p:pic>
      <p:pic>
        <p:nvPicPr>
          <p:cNvPr id="8" name="Picture 7" descr="A graph of a line with black dots&#10;&#10;Description automatically generated">
            <a:extLst>
              <a:ext uri="{FF2B5EF4-FFF2-40B4-BE49-F238E27FC236}">
                <a16:creationId xmlns:a16="http://schemas.microsoft.com/office/drawing/2014/main" id="{CC536F52-397C-C5C6-130F-CE00758C5B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563" y="740660"/>
            <a:ext cx="3600000" cy="2880000"/>
          </a:xfrm>
          <a:prstGeom prst="rect">
            <a:avLst/>
          </a:prstGeom>
        </p:spPr>
      </p:pic>
      <p:pic>
        <p:nvPicPr>
          <p:cNvPr id="10" name="Picture 9" descr="A graph of a line graph&#10;&#10;Description automatically generated with medium confidence">
            <a:extLst>
              <a:ext uri="{FF2B5EF4-FFF2-40B4-BE49-F238E27FC236}">
                <a16:creationId xmlns:a16="http://schemas.microsoft.com/office/drawing/2014/main" id="{28234135-33A1-255A-6573-394FC118E7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347" y="740660"/>
            <a:ext cx="3600000" cy="2880000"/>
          </a:xfrm>
          <a:prstGeom prst="rect">
            <a:avLst/>
          </a:prstGeom>
        </p:spPr>
      </p:pic>
      <p:pic>
        <p:nvPicPr>
          <p:cNvPr id="12" name="Picture 11" descr="A graph of a line with dots&#10;&#10;Description automatically generated with medium confidence">
            <a:extLst>
              <a:ext uri="{FF2B5EF4-FFF2-40B4-BE49-F238E27FC236}">
                <a16:creationId xmlns:a16="http://schemas.microsoft.com/office/drawing/2014/main" id="{DFCAD3B2-C797-72CC-7FC3-68A072C11E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131" y="3694176"/>
            <a:ext cx="3600000" cy="2880000"/>
          </a:xfrm>
          <a:prstGeom prst="rect">
            <a:avLst/>
          </a:prstGeom>
        </p:spPr>
      </p:pic>
      <p:pic>
        <p:nvPicPr>
          <p:cNvPr id="14" name="Picture 13" descr="A graph of a line with black dots&#10;&#10;Description automatically generated with medium confidence">
            <a:extLst>
              <a:ext uri="{FF2B5EF4-FFF2-40B4-BE49-F238E27FC236}">
                <a16:creationId xmlns:a16="http://schemas.microsoft.com/office/drawing/2014/main" id="{20B1A651-9AA2-F1CD-5498-3261083A3E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603" y="3694176"/>
            <a:ext cx="360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38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BE824-A18C-C0BD-37DC-90F40674D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55" y="64756"/>
            <a:ext cx="7391400" cy="247523"/>
          </a:xfrm>
        </p:spPr>
        <p:txBody>
          <a:bodyPr>
            <a:noAutofit/>
          </a:bodyPr>
          <a:lstStyle/>
          <a:p>
            <a:r>
              <a:rPr lang="en-AU" sz="2800" dirty="0"/>
              <a:t>Hellinger distances</a:t>
            </a:r>
          </a:p>
        </p:txBody>
      </p:sp>
      <p:pic>
        <p:nvPicPr>
          <p:cNvPr id="5" name="Picture 4" descr="A close-up of a graph&#10;&#10;Description automatically generated">
            <a:extLst>
              <a:ext uri="{FF2B5EF4-FFF2-40B4-BE49-F238E27FC236}">
                <a16:creationId xmlns:a16="http://schemas.microsoft.com/office/drawing/2014/main" id="{22A85975-C51B-46FB-4BF0-E53A6FF36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053" y="27432"/>
            <a:ext cx="7559040" cy="6803136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84C9069-321D-A4CA-A105-FA8298EDC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108148"/>
              </p:ext>
            </p:extLst>
          </p:nvPr>
        </p:nvGraphicFramePr>
        <p:xfrm>
          <a:off x="353568" y="2352222"/>
          <a:ext cx="2636520" cy="967116"/>
        </p:xfrm>
        <a:graphic>
          <a:graphicData uri="http://schemas.openxmlformats.org/drawingml/2006/table">
            <a:tbl>
              <a:tblPr/>
              <a:tblGrid>
                <a:gridCol w="527304">
                  <a:extLst>
                    <a:ext uri="{9D8B030D-6E8A-4147-A177-3AD203B41FA5}">
                      <a16:colId xmlns:a16="http://schemas.microsoft.com/office/drawing/2014/main" val="3153819171"/>
                    </a:ext>
                  </a:extLst>
                </a:gridCol>
                <a:gridCol w="527304">
                  <a:extLst>
                    <a:ext uri="{9D8B030D-6E8A-4147-A177-3AD203B41FA5}">
                      <a16:colId xmlns:a16="http://schemas.microsoft.com/office/drawing/2014/main" val="596064520"/>
                    </a:ext>
                  </a:extLst>
                </a:gridCol>
                <a:gridCol w="527304">
                  <a:extLst>
                    <a:ext uri="{9D8B030D-6E8A-4147-A177-3AD203B41FA5}">
                      <a16:colId xmlns:a16="http://schemas.microsoft.com/office/drawing/2014/main" val="780094845"/>
                    </a:ext>
                  </a:extLst>
                </a:gridCol>
                <a:gridCol w="527304">
                  <a:extLst>
                    <a:ext uri="{9D8B030D-6E8A-4147-A177-3AD203B41FA5}">
                      <a16:colId xmlns:a16="http://schemas.microsoft.com/office/drawing/2014/main" val="2607947420"/>
                    </a:ext>
                  </a:extLst>
                </a:gridCol>
                <a:gridCol w="527304">
                  <a:extLst>
                    <a:ext uri="{9D8B030D-6E8A-4147-A177-3AD203B41FA5}">
                      <a16:colId xmlns:a16="http://schemas.microsoft.com/office/drawing/2014/main" val="2254467013"/>
                    </a:ext>
                  </a:extLst>
                </a:gridCol>
              </a:tblGrid>
              <a:tr h="220772"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Df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SumOfSqs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R2</a:t>
                      </a:r>
                      <a:endParaRPr lang="en-AU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Pr(&gt;F)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8083687"/>
                  </a:ext>
                </a:extLst>
              </a:tr>
              <a:tr h="220772"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0.2535</a:t>
                      </a:r>
                      <a:endParaRPr lang="en-AU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0.47195</a:t>
                      </a:r>
                      <a:endParaRPr lang="en-AU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104.573</a:t>
                      </a:r>
                      <a:endParaRPr lang="en-AU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0.001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0775193"/>
                  </a:ext>
                </a:extLst>
              </a:tr>
              <a:tr h="220772"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117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0.2836</a:t>
                      </a:r>
                      <a:endParaRPr lang="en-AU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0.52804</a:t>
                      </a:r>
                      <a:endParaRPr lang="en-AU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3760152"/>
                  </a:ext>
                </a:extLst>
              </a:tr>
              <a:tr h="220772"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118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0.5371</a:t>
                      </a:r>
                      <a:endParaRPr lang="en-AU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1.00000</a:t>
                      </a:r>
                      <a:endParaRPr lang="en-AU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AU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885320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4248D1B-8203-F68A-8D63-1CD528F43278}"/>
              </a:ext>
            </a:extLst>
          </p:cNvPr>
          <p:cNvSpPr txBox="1"/>
          <p:nvPr/>
        </p:nvSpPr>
        <p:spPr>
          <a:xfrm>
            <a:off x="1005989" y="1939172"/>
            <a:ext cx="1680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PERMANOVA results</a:t>
            </a:r>
          </a:p>
        </p:txBody>
      </p:sp>
    </p:spTree>
    <p:extLst>
      <p:ext uri="{BB962C8B-B14F-4D97-AF65-F5344CB8AC3E}">
        <p14:creationId xmlns:p14="http://schemas.microsoft.com/office/powerpoint/2010/main" val="3708751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C9F2E7-A10B-94B9-A564-CF33449F2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53" y="472850"/>
            <a:ext cx="7391400" cy="247523"/>
          </a:xfrm>
        </p:spPr>
        <p:txBody>
          <a:bodyPr>
            <a:noAutofit/>
          </a:bodyPr>
          <a:lstStyle/>
          <a:p>
            <a:r>
              <a:rPr lang="en-AU" sz="2800" dirty="0"/>
              <a:t>Alpha diversity</a:t>
            </a:r>
          </a:p>
        </p:txBody>
      </p:sp>
      <p:pic>
        <p:nvPicPr>
          <p:cNvPr id="6" name="Picture 5" descr="A chart of different colored dots&#10;&#10;Description automatically generated">
            <a:extLst>
              <a:ext uri="{FF2B5EF4-FFF2-40B4-BE49-F238E27FC236}">
                <a16:creationId xmlns:a16="http://schemas.microsoft.com/office/drawing/2014/main" id="{82DA562D-D0D0-9B32-428C-0F9E1D437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355" y="549000"/>
            <a:ext cx="3600000" cy="2880000"/>
          </a:xfrm>
          <a:prstGeom prst="rect">
            <a:avLst/>
          </a:prstGeom>
        </p:spPr>
      </p:pic>
      <p:pic>
        <p:nvPicPr>
          <p:cNvPr id="8" name="Picture 7" descr="A chart of different colored dots&#10;&#10;Description automatically generated">
            <a:extLst>
              <a:ext uri="{FF2B5EF4-FFF2-40B4-BE49-F238E27FC236}">
                <a16:creationId xmlns:a16="http://schemas.microsoft.com/office/drawing/2014/main" id="{ABAF1372-4114-B4A0-3956-18843EADC1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324" y="549000"/>
            <a:ext cx="3600000" cy="2880000"/>
          </a:xfrm>
          <a:prstGeom prst="rect">
            <a:avLst/>
          </a:prstGeom>
        </p:spPr>
      </p:pic>
      <p:pic>
        <p:nvPicPr>
          <p:cNvPr id="10" name="Picture 9" descr="A chart with colored dots&#10;&#10;Description automatically generated">
            <a:extLst>
              <a:ext uri="{FF2B5EF4-FFF2-40B4-BE49-F238E27FC236}">
                <a16:creationId xmlns:a16="http://schemas.microsoft.com/office/drawing/2014/main" id="{81A9F130-FA5C-9437-83F9-30F934776D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753" y="3665721"/>
            <a:ext cx="3600000" cy="2880000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CD7A67A-7D27-96E0-8954-C44A6D823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221447"/>
              </p:ext>
            </p:extLst>
          </p:nvPr>
        </p:nvGraphicFramePr>
        <p:xfrm>
          <a:off x="786327" y="4142755"/>
          <a:ext cx="3816096" cy="820640"/>
        </p:xfrm>
        <a:graphic>
          <a:graphicData uri="http://schemas.openxmlformats.org/drawingml/2006/table">
            <a:tbl>
              <a:tblPr/>
              <a:tblGrid>
                <a:gridCol w="954024">
                  <a:extLst>
                    <a:ext uri="{9D8B030D-6E8A-4147-A177-3AD203B41FA5}">
                      <a16:colId xmlns:a16="http://schemas.microsoft.com/office/drawing/2014/main" val="2746116667"/>
                    </a:ext>
                  </a:extLst>
                </a:gridCol>
                <a:gridCol w="954024">
                  <a:extLst>
                    <a:ext uri="{9D8B030D-6E8A-4147-A177-3AD203B41FA5}">
                      <a16:colId xmlns:a16="http://schemas.microsoft.com/office/drawing/2014/main" val="2175861655"/>
                    </a:ext>
                  </a:extLst>
                </a:gridCol>
                <a:gridCol w="954024">
                  <a:extLst>
                    <a:ext uri="{9D8B030D-6E8A-4147-A177-3AD203B41FA5}">
                      <a16:colId xmlns:a16="http://schemas.microsoft.com/office/drawing/2014/main" val="106237909"/>
                    </a:ext>
                  </a:extLst>
                </a:gridCol>
                <a:gridCol w="954024">
                  <a:extLst>
                    <a:ext uri="{9D8B030D-6E8A-4147-A177-3AD203B41FA5}">
                      <a16:colId xmlns:a16="http://schemas.microsoft.com/office/drawing/2014/main" val="2863051539"/>
                    </a:ext>
                  </a:extLst>
                </a:gridCol>
              </a:tblGrid>
              <a:tr h="205160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F_value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p_value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Signif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0621178"/>
                  </a:ext>
                </a:extLst>
              </a:tr>
              <a:tr h="205160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shannon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246.32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7825450"/>
                  </a:ext>
                </a:extLst>
              </a:tr>
              <a:tr h="205160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sobs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47.76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1203035"/>
                  </a:ext>
                </a:extLst>
              </a:tr>
              <a:tr h="205160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chao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28.61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02656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DF91726-B06D-78D8-CDFD-E9F4BF170AE8}"/>
              </a:ext>
            </a:extLst>
          </p:cNvPr>
          <p:cNvSpPr txBox="1"/>
          <p:nvPr/>
        </p:nvSpPr>
        <p:spPr>
          <a:xfrm>
            <a:off x="1826139" y="3758828"/>
            <a:ext cx="1247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ANOVA results</a:t>
            </a:r>
          </a:p>
        </p:txBody>
      </p:sp>
    </p:spTree>
    <p:extLst>
      <p:ext uri="{BB962C8B-B14F-4D97-AF65-F5344CB8AC3E}">
        <p14:creationId xmlns:p14="http://schemas.microsoft.com/office/powerpoint/2010/main" val="502322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846</Words>
  <Application>Microsoft Office PowerPoint</Application>
  <PresentationFormat>Widescreen</PresentationFormat>
  <Paragraphs>796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</vt:lpstr>
      <vt:lpstr>Office Theme</vt:lpstr>
      <vt:lpstr>graftM</vt:lpstr>
      <vt:lpstr>PowerPoint Presentation</vt:lpstr>
      <vt:lpstr>PowerPoint Presentation</vt:lpstr>
      <vt:lpstr>PowerPoint Presentation</vt:lpstr>
      <vt:lpstr>Biomass estimations</vt:lpstr>
      <vt:lpstr>PowerPoint Presentation</vt:lpstr>
      <vt:lpstr>PowerPoint Presentation</vt:lpstr>
      <vt:lpstr>Hellinger distances</vt:lpstr>
      <vt:lpstr>Alpha diversity</vt:lpstr>
    </vt:vector>
  </TitlesOfParts>
  <Company>The University of Queensland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graftM</dc:title>
  <dc:creator>Olga Vladimirovna Shopina</dc:creator>
  <cp:lastModifiedBy>Olga Vladimirovna Shopina</cp:lastModifiedBy>
  <cp:revision>11</cp:revision>
  <dcterms:created xsi:type="dcterms:W3CDTF">2024-02-08T04:27:47Z</dcterms:created>
  <dcterms:modified xsi:type="dcterms:W3CDTF">2024-02-13T03:48:07Z</dcterms:modified>
</cp:coreProperties>
</file>