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3" r:id="rId3"/>
    <p:sldId id="257" r:id="rId4"/>
    <p:sldId id="264" r:id="rId5"/>
    <p:sldId id="265" r:id="rId6"/>
    <p:sldId id="266" r:id="rId7"/>
    <p:sldId id="267" r:id="rId8"/>
    <p:sldId id="268" r:id="rId9"/>
    <p:sldId id="258" r:id="rId10"/>
    <p:sldId id="270" r:id="rId11"/>
    <p:sldId id="269" r:id="rId12"/>
    <p:sldId id="272" r:id="rId13"/>
    <p:sldId id="260" r:id="rId14"/>
    <p:sldId id="271" r:id="rId15"/>
    <p:sldId id="273" r:id="rId16"/>
    <p:sldId id="275" r:id="rId17"/>
    <p:sldId id="274"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00"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2247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607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178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918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3894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3833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7450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4469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8807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3672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11/24/2023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032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11/24/2023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32074658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09" r:id="rId6"/>
    <p:sldLayoutId id="2147483805" r:id="rId7"/>
    <p:sldLayoutId id="2147483806" r:id="rId8"/>
    <p:sldLayoutId id="2147483807" r:id="rId9"/>
    <p:sldLayoutId id="2147483808" r:id="rId10"/>
    <p:sldLayoutId id="214748381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fhub.dev/google/collections/bert/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code/gunesevitan/nlp-with-disaster-tweets-eda-cleaning-and-be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5FA63E1-A5EB-EA45-A939-3494F7B3AA4D}"/>
              </a:ext>
            </a:extLst>
          </p:cNvPr>
          <p:cNvPicPr>
            <a:picLocks noChangeAspect="1"/>
          </p:cNvPicPr>
          <p:nvPr/>
        </p:nvPicPr>
        <p:blipFill rotWithShape="1">
          <a:blip r:embed="rId2"/>
          <a:srcRect t="25000"/>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6C0EFF8-BA23-E463-0591-EE290D2BAF5A}"/>
              </a:ext>
            </a:extLst>
          </p:cNvPr>
          <p:cNvSpPr>
            <a:spLocks noGrp="1"/>
          </p:cNvSpPr>
          <p:nvPr>
            <p:ph type="ctrTitle"/>
          </p:nvPr>
        </p:nvSpPr>
        <p:spPr>
          <a:xfrm>
            <a:off x="6096000" y="647700"/>
            <a:ext cx="5448300" cy="3099547"/>
          </a:xfrm>
        </p:spPr>
        <p:txBody>
          <a:bodyPr anchor="t">
            <a:normAutofit/>
          </a:bodyPr>
          <a:lstStyle/>
          <a:p>
            <a:pPr algn="r"/>
            <a:r>
              <a:rPr lang="en-US"/>
              <a:t>Natural language processing with disaster tweets</a:t>
            </a:r>
            <a:endParaRPr lang="ru-KZ" dirty="0"/>
          </a:p>
        </p:txBody>
      </p:sp>
      <p:sp>
        <p:nvSpPr>
          <p:cNvPr id="3" name="Подзаголовок 2">
            <a:extLst>
              <a:ext uri="{FF2B5EF4-FFF2-40B4-BE49-F238E27FC236}">
                <a16:creationId xmlns:a16="http://schemas.microsoft.com/office/drawing/2014/main" id="{1F29E904-425C-D7A4-4A33-7C3D78EC9D21}"/>
              </a:ext>
            </a:extLst>
          </p:cNvPr>
          <p:cNvSpPr>
            <a:spLocks noGrp="1"/>
          </p:cNvSpPr>
          <p:nvPr>
            <p:ph type="subTitle" idx="1"/>
          </p:nvPr>
        </p:nvSpPr>
        <p:spPr>
          <a:xfrm>
            <a:off x="6096001" y="5075227"/>
            <a:ext cx="5448300" cy="906473"/>
          </a:xfrm>
        </p:spPr>
        <p:txBody>
          <a:bodyPr>
            <a:normAutofit/>
          </a:bodyPr>
          <a:lstStyle/>
          <a:p>
            <a:pPr algn="r"/>
            <a:r>
              <a:rPr lang="en-US">
                <a:solidFill>
                  <a:srgbClr val="FFFFFF"/>
                </a:solidFill>
              </a:rPr>
              <a:t>Olzhas Shortanbaiuly</a:t>
            </a:r>
          </a:p>
          <a:p>
            <a:pPr algn="r"/>
            <a:r>
              <a:rPr lang="en-US">
                <a:solidFill>
                  <a:srgbClr val="FFFFFF"/>
                </a:solidFill>
              </a:rPr>
              <a:t>Rauan Omarov</a:t>
            </a:r>
            <a:endParaRPr lang="ru-KZ" dirty="0">
              <a:solidFill>
                <a:srgbClr val="FFFFFF"/>
              </a:solidFill>
            </a:endParaRPr>
          </a:p>
        </p:txBody>
      </p:sp>
    </p:spTree>
    <p:extLst>
      <p:ext uri="{BB962C8B-B14F-4D97-AF65-F5344CB8AC3E}">
        <p14:creationId xmlns:p14="http://schemas.microsoft.com/office/powerpoint/2010/main" val="345253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993E8-F01D-B63B-1F76-61D62CC2A416}"/>
              </a:ext>
            </a:extLst>
          </p:cNvPr>
          <p:cNvSpPr>
            <a:spLocks noGrp="1"/>
          </p:cNvSpPr>
          <p:nvPr>
            <p:ph type="title"/>
          </p:nvPr>
        </p:nvSpPr>
        <p:spPr/>
        <p:txBody>
          <a:bodyPr/>
          <a:lstStyle/>
          <a:p>
            <a:r>
              <a:rPr lang="en-US" dirty="0"/>
              <a:t>ATTEMPTS with other models</a:t>
            </a:r>
            <a:endParaRPr lang="ru-KZ" dirty="0"/>
          </a:p>
        </p:txBody>
      </p:sp>
      <p:sp>
        <p:nvSpPr>
          <p:cNvPr id="3" name="Объект 2">
            <a:extLst>
              <a:ext uri="{FF2B5EF4-FFF2-40B4-BE49-F238E27FC236}">
                <a16:creationId xmlns:a16="http://schemas.microsoft.com/office/drawing/2014/main" id="{FC412BD0-116D-BB95-1AE3-BADC3AA05412}"/>
              </a:ext>
            </a:extLst>
          </p:cNvPr>
          <p:cNvSpPr>
            <a:spLocks noGrp="1"/>
          </p:cNvSpPr>
          <p:nvPr>
            <p:ph idx="1"/>
          </p:nvPr>
        </p:nvSpPr>
        <p:spPr/>
        <p:txBody>
          <a:bodyPr/>
          <a:lstStyle/>
          <a:p>
            <a:r>
              <a:rPr lang="en-US" dirty="0"/>
              <a:t>Similar to some solutions in Kaggle, simple and classic machine learning methods for classification, such as logistic regression were attempted to be used:</a:t>
            </a:r>
          </a:p>
          <a:p>
            <a:pPr marL="0" indent="0">
              <a:buNone/>
            </a:pPr>
            <a:r>
              <a:rPr lang="en-US" dirty="0"/>
              <a:t>- </a:t>
            </a:r>
            <a:r>
              <a:rPr lang="en-US" b="1" dirty="0"/>
              <a:t>Logistic Regression </a:t>
            </a:r>
            <a:r>
              <a:rPr lang="en-US" dirty="0"/>
              <a:t>(0.6845);</a:t>
            </a:r>
          </a:p>
          <a:p>
            <a:pPr marL="0" indent="0">
              <a:buNone/>
            </a:pPr>
            <a:r>
              <a:rPr lang="en-US" dirty="0"/>
              <a:t>- </a:t>
            </a:r>
            <a:r>
              <a:rPr lang="en-US" b="1" dirty="0"/>
              <a:t>SVM</a:t>
            </a:r>
            <a:r>
              <a:rPr lang="en-US" dirty="0"/>
              <a:t> (0.7232);</a:t>
            </a:r>
          </a:p>
          <a:p>
            <a:pPr marL="0" indent="0">
              <a:buNone/>
            </a:pPr>
            <a:r>
              <a:rPr lang="en-US" dirty="0"/>
              <a:t>- </a:t>
            </a:r>
            <a:r>
              <a:rPr lang="en-US" b="1" dirty="0"/>
              <a:t>k-neighbors Classifier</a:t>
            </a:r>
            <a:r>
              <a:rPr lang="en-US" dirty="0"/>
              <a:t> (0.62487);</a:t>
            </a:r>
          </a:p>
          <a:p>
            <a:r>
              <a:rPr lang="en-US" dirty="0"/>
              <a:t>Therefore, it was decided to stick to BERT architectures judging from the performance of the baseline model (0.7982)</a:t>
            </a:r>
          </a:p>
          <a:p>
            <a:endParaRPr lang="en-US" dirty="0"/>
          </a:p>
          <a:p>
            <a:endParaRPr lang="ru-KZ" dirty="0"/>
          </a:p>
        </p:txBody>
      </p:sp>
    </p:spTree>
    <p:extLst>
      <p:ext uri="{BB962C8B-B14F-4D97-AF65-F5344CB8AC3E}">
        <p14:creationId xmlns:p14="http://schemas.microsoft.com/office/powerpoint/2010/main" val="314312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E993E8-F01D-B63B-1F76-61D62CC2A416}"/>
              </a:ext>
            </a:extLst>
          </p:cNvPr>
          <p:cNvSpPr>
            <a:spLocks noGrp="1"/>
          </p:cNvSpPr>
          <p:nvPr>
            <p:ph type="title"/>
          </p:nvPr>
        </p:nvSpPr>
        <p:spPr/>
        <p:txBody>
          <a:bodyPr/>
          <a:lstStyle/>
          <a:p>
            <a:r>
              <a:rPr lang="en-US" dirty="0"/>
              <a:t>BERT models</a:t>
            </a:r>
            <a:endParaRPr lang="ru-KZ" dirty="0"/>
          </a:p>
        </p:txBody>
      </p:sp>
      <p:sp>
        <p:nvSpPr>
          <p:cNvPr id="3" name="Объект 2">
            <a:extLst>
              <a:ext uri="{FF2B5EF4-FFF2-40B4-BE49-F238E27FC236}">
                <a16:creationId xmlns:a16="http://schemas.microsoft.com/office/drawing/2014/main" id="{FC412BD0-116D-BB95-1AE3-BADC3AA05412}"/>
              </a:ext>
            </a:extLst>
          </p:cNvPr>
          <p:cNvSpPr>
            <a:spLocks noGrp="1"/>
          </p:cNvSpPr>
          <p:nvPr>
            <p:ph idx="1"/>
          </p:nvPr>
        </p:nvSpPr>
        <p:spPr/>
        <p:txBody>
          <a:bodyPr/>
          <a:lstStyle/>
          <a:p>
            <a:r>
              <a:rPr lang="en-US" dirty="0"/>
              <a:t>Were taken from: </a:t>
            </a:r>
            <a:r>
              <a:rPr lang="en-US" dirty="0">
                <a:hlinkClick r:id="rId2"/>
              </a:rPr>
              <a:t>https://tfhub.dev/google/collections/bert/1</a:t>
            </a:r>
            <a:r>
              <a:rPr lang="en-US" dirty="0"/>
              <a:t>:</a:t>
            </a:r>
          </a:p>
          <a:p>
            <a:pPr marL="0" indent="0">
              <a:buNone/>
            </a:pPr>
            <a:endParaRPr lang="en-US" dirty="0"/>
          </a:p>
          <a:p>
            <a:r>
              <a:rPr lang="en-US" dirty="0"/>
              <a:t>bert_en_uncased_L-24_H-1024_A-16;</a:t>
            </a:r>
          </a:p>
          <a:p>
            <a:r>
              <a:rPr lang="en-US" dirty="0"/>
              <a:t>bert_en_wwm_uncased_L-24_H-1024_A-16;</a:t>
            </a:r>
          </a:p>
          <a:p>
            <a:r>
              <a:rPr lang="en-US" dirty="0"/>
              <a:t>bert_en_cased_L-12_H-768_A-12;</a:t>
            </a:r>
          </a:p>
          <a:p>
            <a:r>
              <a:rPr lang="en-US" dirty="0"/>
              <a:t>bert_en_cased_L-24_H-1024_A-16;</a:t>
            </a:r>
            <a:endParaRPr lang="ru-KZ" dirty="0"/>
          </a:p>
          <a:p>
            <a:r>
              <a:rPr lang="en-US" dirty="0"/>
              <a:t>bert_en_wwm_cased_L-24_H-1024_A-16;</a:t>
            </a:r>
          </a:p>
          <a:p>
            <a:endParaRPr lang="ru-KZ" dirty="0"/>
          </a:p>
          <a:p>
            <a:endParaRPr lang="en-US" dirty="0"/>
          </a:p>
          <a:p>
            <a:endParaRPr lang="ru-KZ" dirty="0"/>
          </a:p>
          <a:p>
            <a:endParaRPr lang="ru-KZ" dirty="0"/>
          </a:p>
          <a:p>
            <a:endParaRPr lang="en-US" dirty="0"/>
          </a:p>
          <a:p>
            <a:endParaRPr lang="ru-KZ" dirty="0"/>
          </a:p>
        </p:txBody>
      </p:sp>
    </p:spTree>
    <p:extLst>
      <p:ext uri="{BB962C8B-B14F-4D97-AF65-F5344CB8AC3E}">
        <p14:creationId xmlns:p14="http://schemas.microsoft.com/office/powerpoint/2010/main" val="155009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1A028-3029-23DB-5ED1-E60E4FB609FE}"/>
              </a:ext>
            </a:extLst>
          </p:cNvPr>
          <p:cNvSpPr>
            <a:spLocks noGrp="1"/>
          </p:cNvSpPr>
          <p:nvPr>
            <p:ph type="title"/>
          </p:nvPr>
        </p:nvSpPr>
        <p:spPr/>
        <p:txBody>
          <a:bodyPr/>
          <a:lstStyle/>
          <a:p>
            <a:r>
              <a:rPr lang="en-US" dirty="0"/>
              <a:t>Implementation details</a:t>
            </a:r>
            <a:endParaRPr lang="ru-KZ" dirty="0"/>
          </a:p>
        </p:txBody>
      </p:sp>
      <p:sp>
        <p:nvSpPr>
          <p:cNvPr id="3" name="Объект 2">
            <a:extLst>
              <a:ext uri="{FF2B5EF4-FFF2-40B4-BE49-F238E27FC236}">
                <a16:creationId xmlns:a16="http://schemas.microsoft.com/office/drawing/2014/main" id="{64F1F043-FAAB-EE77-34ED-B8A8EFEFDEAB}"/>
              </a:ext>
            </a:extLst>
          </p:cNvPr>
          <p:cNvSpPr>
            <a:spLocks noGrp="1"/>
          </p:cNvSpPr>
          <p:nvPr>
            <p:ph idx="1"/>
          </p:nvPr>
        </p:nvSpPr>
        <p:spPr/>
        <p:txBody>
          <a:bodyPr/>
          <a:lstStyle/>
          <a:p>
            <a:r>
              <a:rPr lang="en-US" dirty="0" err="1"/>
              <a:t>ClassificationReport</a:t>
            </a:r>
            <a:r>
              <a:rPr lang="en-US" dirty="0"/>
              <a:t>(reporting performance metrics) and </a:t>
            </a:r>
            <a:r>
              <a:rPr lang="en-US" dirty="0" err="1"/>
              <a:t>DisasterDetector</a:t>
            </a:r>
            <a:r>
              <a:rPr lang="en-US" dirty="0"/>
              <a:t> (encoding text, building and training model);</a:t>
            </a:r>
          </a:p>
          <a:p>
            <a:r>
              <a:rPr lang="en-US" dirty="0"/>
              <a:t>SGD optimizer with momentum 0.8, metrics of ‘accuracy’;</a:t>
            </a:r>
          </a:p>
          <a:p>
            <a:r>
              <a:rPr lang="en-US" dirty="0"/>
              <a:t>Starting initially with 10 epochs, then work with 5 epochs, as the performance metric values converge to certain value after 5 epochs;</a:t>
            </a:r>
            <a:endParaRPr lang="ru-KZ" dirty="0"/>
          </a:p>
        </p:txBody>
      </p:sp>
    </p:spTree>
    <p:extLst>
      <p:ext uri="{BB962C8B-B14F-4D97-AF65-F5344CB8AC3E}">
        <p14:creationId xmlns:p14="http://schemas.microsoft.com/office/powerpoint/2010/main" val="384346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55FD4A-555B-4AD7-9602-C77BEF930931}"/>
              </a:ext>
            </a:extLst>
          </p:cNvPr>
          <p:cNvSpPr>
            <a:spLocks noGrp="1"/>
          </p:cNvSpPr>
          <p:nvPr>
            <p:ph type="title"/>
          </p:nvPr>
        </p:nvSpPr>
        <p:spPr/>
        <p:txBody>
          <a:bodyPr/>
          <a:lstStyle/>
          <a:p>
            <a:r>
              <a:rPr lang="en-US" dirty="0"/>
              <a:t>Results</a:t>
            </a:r>
            <a:endParaRPr lang="ru-KZ" dirty="0"/>
          </a:p>
        </p:txBody>
      </p:sp>
      <p:graphicFrame>
        <p:nvGraphicFramePr>
          <p:cNvPr id="5" name="Таблица 5">
            <a:extLst>
              <a:ext uri="{FF2B5EF4-FFF2-40B4-BE49-F238E27FC236}">
                <a16:creationId xmlns:a16="http://schemas.microsoft.com/office/drawing/2014/main" id="{E867DB92-2691-2C0D-29F5-7E68D1569DEE}"/>
              </a:ext>
            </a:extLst>
          </p:cNvPr>
          <p:cNvGraphicFramePr>
            <a:graphicFrameLocks noGrp="1"/>
          </p:cNvGraphicFramePr>
          <p:nvPr>
            <p:extLst>
              <p:ext uri="{D42A27DB-BD31-4B8C-83A1-F6EECF244321}">
                <p14:modId xmlns:p14="http://schemas.microsoft.com/office/powerpoint/2010/main" val="2232345025"/>
              </p:ext>
            </p:extLst>
          </p:nvPr>
        </p:nvGraphicFramePr>
        <p:xfrm>
          <a:off x="547290" y="1937239"/>
          <a:ext cx="10939585" cy="4759960"/>
        </p:xfrm>
        <a:graphic>
          <a:graphicData uri="http://schemas.openxmlformats.org/drawingml/2006/table">
            <a:tbl>
              <a:tblPr firstRow="1" bandRow="1">
                <a:tableStyleId>{5C22544A-7EE6-4342-B048-85BDC9FD1C3A}</a:tableStyleId>
              </a:tblPr>
              <a:tblGrid>
                <a:gridCol w="2187917">
                  <a:extLst>
                    <a:ext uri="{9D8B030D-6E8A-4147-A177-3AD203B41FA5}">
                      <a16:colId xmlns:a16="http://schemas.microsoft.com/office/drawing/2014/main" val="1076126333"/>
                    </a:ext>
                  </a:extLst>
                </a:gridCol>
                <a:gridCol w="2187917">
                  <a:extLst>
                    <a:ext uri="{9D8B030D-6E8A-4147-A177-3AD203B41FA5}">
                      <a16:colId xmlns:a16="http://schemas.microsoft.com/office/drawing/2014/main" val="2171619327"/>
                    </a:ext>
                  </a:extLst>
                </a:gridCol>
                <a:gridCol w="2187917">
                  <a:extLst>
                    <a:ext uri="{9D8B030D-6E8A-4147-A177-3AD203B41FA5}">
                      <a16:colId xmlns:a16="http://schemas.microsoft.com/office/drawing/2014/main" val="3517419866"/>
                    </a:ext>
                  </a:extLst>
                </a:gridCol>
                <a:gridCol w="2187917">
                  <a:extLst>
                    <a:ext uri="{9D8B030D-6E8A-4147-A177-3AD203B41FA5}">
                      <a16:colId xmlns:a16="http://schemas.microsoft.com/office/drawing/2014/main" val="4137246417"/>
                    </a:ext>
                  </a:extLst>
                </a:gridCol>
                <a:gridCol w="2187917">
                  <a:extLst>
                    <a:ext uri="{9D8B030D-6E8A-4147-A177-3AD203B41FA5}">
                      <a16:colId xmlns:a16="http://schemas.microsoft.com/office/drawing/2014/main" val="1825145320"/>
                    </a:ext>
                  </a:extLst>
                </a:gridCol>
              </a:tblGrid>
              <a:tr h="370840">
                <a:tc>
                  <a:txBody>
                    <a:bodyPr/>
                    <a:lstStyle/>
                    <a:p>
                      <a:r>
                        <a:rPr lang="en-US" dirty="0"/>
                        <a:t>Model</a:t>
                      </a:r>
                      <a:endParaRPr lang="ru-KZ" dirty="0"/>
                    </a:p>
                  </a:txBody>
                  <a:tcPr/>
                </a:tc>
                <a:tc>
                  <a:txBody>
                    <a:bodyPr/>
                    <a:lstStyle/>
                    <a:p>
                      <a:r>
                        <a:rPr lang="en-US" dirty="0"/>
                        <a:t>Validation Loss</a:t>
                      </a:r>
                      <a:endParaRPr lang="ru-KZ" dirty="0"/>
                    </a:p>
                  </a:txBody>
                  <a:tcPr/>
                </a:tc>
                <a:tc>
                  <a:txBody>
                    <a:bodyPr/>
                    <a:lstStyle/>
                    <a:p>
                      <a:r>
                        <a:rPr lang="en-US" dirty="0"/>
                        <a:t>Validation Accuracy</a:t>
                      </a:r>
                      <a:endParaRPr lang="ru-KZ" dirty="0"/>
                    </a:p>
                  </a:txBody>
                  <a:tcPr/>
                </a:tc>
                <a:tc>
                  <a:txBody>
                    <a:bodyPr/>
                    <a:lstStyle/>
                    <a:p>
                      <a:r>
                        <a:rPr lang="en-US" dirty="0"/>
                        <a:t>Validation Recall</a:t>
                      </a:r>
                      <a:endParaRPr lang="ru-KZ" dirty="0"/>
                    </a:p>
                  </a:txBody>
                  <a:tcPr/>
                </a:tc>
                <a:tc>
                  <a:txBody>
                    <a:bodyPr/>
                    <a:lstStyle/>
                    <a:p>
                      <a:r>
                        <a:rPr lang="en-US" dirty="0"/>
                        <a:t>Validation F1</a:t>
                      </a:r>
                      <a:endParaRPr lang="ru-KZ" dirty="0"/>
                    </a:p>
                  </a:txBody>
                  <a:tcPr/>
                </a:tc>
                <a:extLst>
                  <a:ext uri="{0D108BD9-81ED-4DB2-BD59-A6C34878D82A}">
                    <a16:rowId xmlns:a16="http://schemas.microsoft.com/office/drawing/2014/main" val="2736156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bert_en_uncased_L-12_H-768_A-12</a:t>
                      </a:r>
                      <a:endParaRPr lang="ru-KZ" dirty="0">
                        <a:solidFill>
                          <a:srgbClr val="FF0000"/>
                        </a:solidFill>
                      </a:endParaRPr>
                    </a:p>
                  </a:txBody>
                  <a:tcPr/>
                </a:tc>
                <a:tc>
                  <a:txBody>
                    <a:bodyPr/>
                    <a:lstStyle/>
                    <a:p>
                      <a:r>
                        <a:rPr lang="en-US" dirty="0">
                          <a:solidFill>
                            <a:srgbClr val="FF0000"/>
                          </a:solidFill>
                        </a:rPr>
                        <a:t>0.4521</a:t>
                      </a:r>
                      <a:endParaRPr lang="ru-KZ" dirty="0">
                        <a:solidFill>
                          <a:srgbClr val="FF0000"/>
                        </a:solidFill>
                      </a:endParaRPr>
                    </a:p>
                  </a:txBody>
                  <a:tcPr/>
                </a:tc>
                <a:tc>
                  <a:txBody>
                    <a:bodyPr/>
                    <a:lstStyle/>
                    <a:p>
                      <a:r>
                        <a:rPr lang="en-US" dirty="0">
                          <a:solidFill>
                            <a:srgbClr val="FF0000"/>
                          </a:solidFill>
                        </a:rPr>
                        <a:t>0.7982</a:t>
                      </a:r>
                      <a:endParaRPr lang="ru-KZ" dirty="0">
                        <a:solidFill>
                          <a:srgbClr val="FF0000"/>
                        </a:solidFill>
                      </a:endParaRPr>
                    </a:p>
                  </a:txBody>
                  <a:tcPr/>
                </a:tc>
                <a:tc>
                  <a:txBody>
                    <a:bodyPr/>
                    <a:lstStyle/>
                    <a:p>
                      <a:r>
                        <a:rPr lang="en-US" dirty="0">
                          <a:solidFill>
                            <a:srgbClr val="FF0000"/>
                          </a:solidFill>
                        </a:rPr>
                        <a:t>0.792688</a:t>
                      </a:r>
                      <a:endParaRPr lang="ru-KZ" dirty="0">
                        <a:solidFill>
                          <a:srgbClr val="FF0000"/>
                        </a:solidFill>
                      </a:endParaRPr>
                    </a:p>
                  </a:txBody>
                  <a:tcPr/>
                </a:tc>
                <a:tc>
                  <a:txBody>
                    <a:bodyPr/>
                    <a:lstStyle/>
                    <a:p>
                      <a:r>
                        <a:rPr lang="en-US" dirty="0">
                          <a:solidFill>
                            <a:srgbClr val="FF0000"/>
                          </a:solidFill>
                        </a:rPr>
                        <a:t>0.79343</a:t>
                      </a:r>
                      <a:endParaRPr lang="ru-KZ" dirty="0">
                        <a:solidFill>
                          <a:srgbClr val="FF0000"/>
                        </a:solidFill>
                      </a:endParaRPr>
                    </a:p>
                  </a:txBody>
                  <a:tcPr/>
                </a:tc>
                <a:extLst>
                  <a:ext uri="{0D108BD9-81ED-4DB2-BD59-A6C34878D82A}">
                    <a16:rowId xmlns:a16="http://schemas.microsoft.com/office/drawing/2014/main" val="2283751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bert_en_uncased_L-24_H-1024_A-16</a:t>
                      </a:r>
                      <a:endParaRPr lang="ru-KZ" dirty="0"/>
                    </a:p>
                  </a:txBody>
                  <a:tcPr/>
                </a:tc>
                <a:tc>
                  <a:txBody>
                    <a:bodyPr/>
                    <a:lstStyle/>
                    <a:p>
                      <a:r>
                        <a:rPr lang="en-US" dirty="0"/>
                        <a:t>0.3818</a:t>
                      </a:r>
                      <a:endParaRPr lang="ru-KZ" dirty="0"/>
                    </a:p>
                  </a:txBody>
                  <a:tcPr/>
                </a:tc>
                <a:tc>
                  <a:txBody>
                    <a:bodyPr/>
                    <a:lstStyle/>
                    <a:p>
                      <a:r>
                        <a:rPr lang="en-US" dirty="0"/>
                        <a:t>0.8306</a:t>
                      </a:r>
                      <a:endParaRPr lang="ru-KZ" dirty="0"/>
                    </a:p>
                  </a:txBody>
                  <a:tcPr/>
                </a:tc>
                <a:tc>
                  <a:txBody>
                    <a:bodyPr/>
                    <a:lstStyle/>
                    <a:p>
                      <a:r>
                        <a:rPr lang="en-US" dirty="0"/>
                        <a:t>0.826957</a:t>
                      </a:r>
                      <a:endParaRPr lang="ru-KZ" dirty="0"/>
                    </a:p>
                  </a:txBody>
                  <a:tcPr/>
                </a:tc>
                <a:tc>
                  <a:txBody>
                    <a:bodyPr/>
                    <a:lstStyle/>
                    <a:p>
                      <a:r>
                        <a:rPr lang="en-US" dirty="0"/>
                        <a:t>0.827910</a:t>
                      </a:r>
                      <a:endParaRPr lang="ru-KZ" dirty="0"/>
                    </a:p>
                  </a:txBody>
                  <a:tcPr/>
                </a:tc>
                <a:extLst>
                  <a:ext uri="{0D108BD9-81ED-4DB2-BD59-A6C34878D82A}">
                    <a16:rowId xmlns:a16="http://schemas.microsoft.com/office/drawing/2014/main" val="2113125427"/>
                  </a:ext>
                </a:extLst>
              </a:tr>
              <a:tr h="370840">
                <a:tc>
                  <a:txBody>
                    <a:bodyPr/>
                    <a:lstStyle/>
                    <a:p>
                      <a:r>
                        <a:rPr lang="en-US" dirty="0"/>
                        <a:t>bert_en_wwm_uncased_L-24_H-1024_A-16</a:t>
                      </a:r>
                      <a:endParaRPr lang="ru-KZ" dirty="0"/>
                    </a:p>
                  </a:txBody>
                  <a:tcPr/>
                </a:tc>
                <a:tc>
                  <a:txBody>
                    <a:bodyPr/>
                    <a:lstStyle/>
                    <a:p>
                      <a:r>
                        <a:rPr lang="en-US" dirty="0"/>
                        <a:t>0.4295</a:t>
                      </a:r>
                      <a:endParaRPr lang="ru-KZ" dirty="0"/>
                    </a:p>
                  </a:txBody>
                  <a:tcPr/>
                </a:tc>
                <a:tc>
                  <a:txBody>
                    <a:bodyPr/>
                    <a:lstStyle/>
                    <a:p>
                      <a:r>
                        <a:rPr lang="en-US" dirty="0"/>
                        <a:t>0.8332</a:t>
                      </a:r>
                      <a:endParaRPr lang="ru-KZ" dirty="0"/>
                    </a:p>
                  </a:txBody>
                  <a:tcPr/>
                </a:tc>
                <a:tc>
                  <a:txBody>
                    <a:bodyPr/>
                    <a:lstStyle/>
                    <a:p>
                      <a:r>
                        <a:rPr lang="en-US" dirty="0"/>
                        <a:t>0.811493</a:t>
                      </a:r>
                      <a:endParaRPr lang="ru-KZ" dirty="0"/>
                    </a:p>
                  </a:txBody>
                  <a:tcPr/>
                </a:tc>
                <a:tc>
                  <a:txBody>
                    <a:bodyPr/>
                    <a:lstStyle/>
                    <a:p>
                      <a:r>
                        <a:rPr lang="en-US" dirty="0"/>
                        <a:t>0.820398</a:t>
                      </a:r>
                      <a:endParaRPr lang="ru-KZ" dirty="0"/>
                    </a:p>
                  </a:txBody>
                  <a:tcPr/>
                </a:tc>
                <a:extLst>
                  <a:ext uri="{0D108BD9-81ED-4DB2-BD59-A6C34878D82A}">
                    <a16:rowId xmlns:a16="http://schemas.microsoft.com/office/drawing/2014/main" val="2446002277"/>
                  </a:ext>
                </a:extLst>
              </a:tr>
              <a:tr h="370840">
                <a:tc>
                  <a:txBody>
                    <a:bodyPr/>
                    <a:lstStyle/>
                    <a:p>
                      <a:r>
                        <a:rPr lang="en-US" dirty="0"/>
                        <a:t>bert_en_cased_L-12_H-768_A-12</a:t>
                      </a:r>
                      <a:endParaRPr lang="ru-KZ" dirty="0"/>
                    </a:p>
                  </a:txBody>
                  <a:tcPr/>
                </a:tc>
                <a:tc>
                  <a:txBody>
                    <a:bodyPr/>
                    <a:lstStyle/>
                    <a:p>
                      <a:r>
                        <a:rPr lang="en-US" dirty="0"/>
                        <a:t>0.3958</a:t>
                      </a:r>
                      <a:endParaRPr lang="ru-KZ" dirty="0"/>
                    </a:p>
                  </a:txBody>
                  <a:tcPr/>
                </a:tc>
                <a:tc>
                  <a:txBody>
                    <a:bodyPr/>
                    <a:lstStyle/>
                    <a:p>
                      <a:r>
                        <a:rPr lang="en-US" dirty="0"/>
                        <a:t>0.8345</a:t>
                      </a:r>
                      <a:endParaRPr lang="ru-KZ" dirty="0"/>
                    </a:p>
                  </a:txBody>
                  <a:tcPr/>
                </a:tc>
                <a:tc>
                  <a:txBody>
                    <a:bodyPr/>
                    <a:lstStyle/>
                    <a:p>
                      <a:r>
                        <a:rPr lang="en-US" dirty="0"/>
                        <a:t>0.818175</a:t>
                      </a:r>
                      <a:endParaRPr lang="ru-KZ" dirty="0"/>
                    </a:p>
                  </a:txBody>
                  <a:tcPr/>
                </a:tc>
                <a:tc>
                  <a:txBody>
                    <a:bodyPr/>
                    <a:lstStyle/>
                    <a:p>
                      <a:r>
                        <a:rPr lang="en-US" dirty="0"/>
                        <a:t>0.825031</a:t>
                      </a:r>
                      <a:endParaRPr lang="ru-KZ" dirty="0"/>
                    </a:p>
                  </a:txBody>
                  <a:tcPr/>
                </a:tc>
                <a:extLst>
                  <a:ext uri="{0D108BD9-81ED-4DB2-BD59-A6C34878D82A}">
                    <a16:rowId xmlns:a16="http://schemas.microsoft.com/office/drawing/2014/main" val="332814935"/>
                  </a:ext>
                </a:extLst>
              </a:tr>
              <a:tr h="370840">
                <a:tc>
                  <a:txBody>
                    <a:bodyPr/>
                    <a:lstStyle/>
                    <a:p>
                      <a:r>
                        <a:rPr lang="en-US" b="1" dirty="0"/>
                        <a:t>bert_en_cased_L-24_H-1024_A-16</a:t>
                      </a:r>
                      <a:endParaRPr lang="ru-KZ" b="1" dirty="0"/>
                    </a:p>
                  </a:txBody>
                  <a:tcPr/>
                </a:tc>
                <a:tc>
                  <a:txBody>
                    <a:bodyPr/>
                    <a:lstStyle/>
                    <a:p>
                      <a:r>
                        <a:rPr lang="en-US" b="1" dirty="0"/>
                        <a:t>0.4150</a:t>
                      </a:r>
                      <a:endParaRPr lang="ru-KZ" b="1" dirty="0"/>
                    </a:p>
                  </a:txBody>
                  <a:tcPr/>
                </a:tc>
                <a:tc>
                  <a:txBody>
                    <a:bodyPr/>
                    <a:lstStyle/>
                    <a:p>
                      <a:r>
                        <a:rPr lang="en-US" b="1" dirty="0"/>
                        <a:t>0.8398</a:t>
                      </a:r>
                      <a:endParaRPr lang="ru-KZ" b="1" dirty="0"/>
                    </a:p>
                  </a:txBody>
                  <a:tcPr/>
                </a:tc>
                <a:tc>
                  <a:txBody>
                    <a:bodyPr/>
                    <a:lstStyle/>
                    <a:p>
                      <a:r>
                        <a:rPr lang="en-US" b="1" dirty="0"/>
                        <a:t>0.832123</a:t>
                      </a:r>
                      <a:endParaRPr lang="ru-KZ" b="1" dirty="0"/>
                    </a:p>
                  </a:txBody>
                  <a:tcPr/>
                </a:tc>
                <a:tc>
                  <a:txBody>
                    <a:bodyPr/>
                    <a:lstStyle/>
                    <a:p>
                      <a:r>
                        <a:rPr lang="en-US" b="1" dirty="0"/>
                        <a:t>0.835019</a:t>
                      </a:r>
                      <a:endParaRPr lang="ru-KZ" b="1" dirty="0"/>
                    </a:p>
                  </a:txBody>
                  <a:tcPr/>
                </a:tc>
                <a:extLst>
                  <a:ext uri="{0D108BD9-81ED-4DB2-BD59-A6C34878D82A}">
                    <a16:rowId xmlns:a16="http://schemas.microsoft.com/office/drawing/2014/main" val="1924015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bert_en_wwm_cased_L-24_H-1024_A-16</a:t>
                      </a:r>
                      <a:endParaRPr lang="ru-KZ" b="0" dirty="0"/>
                    </a:p>
                  </a:txBody>
                  <a:tcPr/>
                </a:tc>
                <a:tc>
                  <a:txBody>
                    <a:bodyPr/>
                    <a:lstStyle/>
                    <a:p>
                      <a:r>
                        <a:rPr lang="en-US" b="0" dirty="0"/>
                        <a:t>0.3989</a:t>
                      </a:r>
                      <a:endParaRPr lang="ru-KZ" b="0" dirty="0"/>
                    </a:p>
                  </a:txBody>
                  <a:tcPr/>
                </a:tc>
                <a:tc>
                  <a:txBody>
                    <a:bodyPr/>
                    <a:lstStyle/>
                    <a:p>
                      <a:r>
                        <a:rPr lang="en-US" b="0" dirty="0"/>
                        <a:t>0.8365</a:t>
                      </a:r>
                      <a:endParaRPr lang="ru-KZ" b="0" dirty="0"/>
                    </a:p>
                  </a:txBody>
                  <a:tcPr/>
                </a:tc>
                <a:tc>
                  <a:txBody>
                    <a:bodyPr/>
                    <a:lstStyle/>
                    <a:p>
                      <a:r>
                        <a:rPr lang="en-US" b="0" dirty="0"/>
                        <a:t>0.827307</a:t>
                      </a:r>
                      <a:endParaRPr lang="ru-KZ" b="0" dirty="0"/>
                    </a:p>
                  </a:txBody>
                  <a:tcPr/>
                </a:tc>
                <a:tc>
                  <a:txBody>
                    <a:bodyPr/>
                    <a:lstStyle/>
                    <a:p>
                      <a:r>
                        <a:rPr lang="en-US" b="0" dirty="0"/>
                        <a:t>0.831283</a:t>
                      </a:r>
                      <a:endParaRPr lang="ru-KZ" b="0" dirty="0"/>
                    </a:p>
                  </a:txBody>
                  <a:tcPr/>
                </a:tc>
                <a:extLst>
                  <a:ext uri="{0D108BD9-81ED-4DB2-BD59-A6C34878D82A}">
                    <a16:rowId xmlns:a16="http://schemas.microsoft.com/office/drawing/2014/main" val="3029666655"/>
                  </a:ext>
                </a:extLst>
              </a:tr>
            </a:tbl>
          </a:graphicData>
        </a:graphic>
      </p:graphicFrame>
    </p:spTree>
    <p:extLst>
      <p:ext uri="{BB962C8B-B14F-4D97-AF65-F5344CB8AC3E}">
        <p14:creationId xmlns:p14="http://schemas.microsoft.com/office/powerpoint/2010/main" val="156202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CDBA4-CD65-8FD2-2604-EAC7430C29CB}"/>
              </a:ext>
            </a:extLst>
          </p:cNvPr>
          <p:cNvSpPr>
            <a:spLocks noGrp="1"/>
          </p:cNvSpPr>
          <p:nvPr>
            <p:ph type="title"/>
          </p:nvPr>
        </p:nvSpPr>
        <p:spPr/>
        <p:txBody>
          <a:bodyPr/>
          <a:lstStyle/>
          <a:p>
            <a:r>
              <a:rPr lang="en-US" dirty="0"/>
              <a:t>RESULTS</a:t>
            </a:r>
            <a:endParaRPr lang="ru-KZ" dirty="0"/>
          </a:p>
        </p:txBody>
      </p:sp>
      <p:sp>
        <p:nvSpPr>
          <p:cNvPr id="3" name="Объект 2">
            <a:extLst>
              <a:ext uri="{FF2B5EF4-FFF2-40B4-BE49-F238E27FC236}">
                <a16:creationId xmlns:a16="http://schemas.microsoft.com/office/drawing/2014/main" id="{64BE4252-01CD-E8CB-D97B-96BA90C4CD96}"/>
              </a:ext>
            </a:extLst>
          </p:cNvPr>
          <p:cNvSpPr>
            <a:spLocks noGrp="1"/>
          </p:cNvSpPr>
          <p:nvPr>
            <p:ph idx="1"/>
          </p:nvPr>
        </p:nvSpPr>
        <p:spPr/>
        <p:txBody>
          <a:bodyPr/>
          <a:lstStyle/>
          <a:p>
            <a:r>
              <a:rPr lang="en-US" dirty="0"/>
              <a:t>As the </a:t>
            </a:r>
            <a:r>
              <a:rPr lang="en-US" b="1" dirty="0"/>
              <a:t>bert_en_cased_L-24_H-1024_A-16 </a:t>
            </a:r>
            <a:r>
              <a:rPr lang="en-US" dirty="0"/>
              <a:t>model gives the best performance, some hyperparameters were varied with an attempt of increasing it, the variations that resulted performance closest to original model were selected:</a:t>
            </a:r>
            <a:endParaRPr lang="ru-KZ" dirty="0"/>
          </a:p>
        </p:txBody>
      </p:sp>
      <p:graphicFrame>
        <p:nvGraphicFramePr>
          <p:cNvPr id="4" name="Таблица 3">
            <a:extLst>
              <a:ext uri="{FF2B5EF4-FFF2-40B4-BE49-F238E27FC236}">
                <a16:creationId xmlns:a16="http://schemas.microsoft.com/office/drawing/2014/main" id="{958659C1-50CC-EB58-552C-E63E52F5EEFD}"/>
              </a:ext>
            </a:extLst>
          </p:cNvPr>
          <p:cNvGraphicFramePr>
            <a:graphicFrameLocks noGrp="1"/>
          </p:cNvGraphicFramePr>
          <p:nvPr>
            <p:extLst>
              <p:ext uri="{D42A27DB-BD31-4B8C-83A1-F6EECF244321}">
                <p14:modId xmlns:p14="http://schemas.microsoft.com/office/powerpoint/2010/main" val="3170698855"/>
              </p:ext>
            </p:extLst>
          </p:nvPr>
        </p:nvGraphicFramePr>
        <p:xfrm>
          <a:off x="740294" y="3473157"/>
          <a:ext cx="9942656" cy="2565400"/>
        </p:xfrm>
        <a:graphic>
          <a:graphicData uri="http://schemas.openxmlformats.org/drawingml/2006/table">
            <a:tbl>
              <a:tblPr firstRow="1" bandRow="1">
                <a:tableStyleId>{5C22544A-7EE6-4342-B048-85BDC9FD1C3A}</a:tableStyleId>
              </a:tblPr>
              <a:tblGrid>
                <a:gridCol w="1985321">
                  <a:extLst>
                    <a:ext uri="{9D8B030D-6E8A-4147-A177-3AD203B41FA5}">
                      <a16:colId xmlns:a16="http://schemas.microsoft.com/office/drawing/2014/main" val="2173583618"/>
                    </a:ext>
                  </a:extLst>
                </a:gridCol>
                <a:gridCol w="1691351">
                  <a:extLst>
                    <a:ext uri="{9D8B030D-6E8A-4147-A177-3AD203B41FA5}">
                      <a16:colId xmlns:a16="http://schemas.microsoft.com/office/drawing/2014/main" val="1691820688"/>
                    </a:ext>
                  </a:extLst>
                </a:gridCol>
                <a:gridCol w="2274276">
                  <a:extLst>
                    <a:ext uri="{9D8B030D-6E8A-4147-A177-3AD203B41FA5}">
                      <a16:colId xmlns:a16="http://schemas.microsoft.com/office/drawing/2014/main" val="841699161"/>
                    </a:ext>
                  </a:extLst>
                </a:gridCol>
                <a:gridCol w="1951893">
                  <a:extLst>
                    <a:ext uri="{9D8B030D-6E8A-4147-A177-3AD203B41FA5}">
                      <a16:colId xmlns:a16="http://schemas.microsoft.com/office/drawing/2014/main" val="2691668035"/>
                    </a:ext>
                  </a:extLst>
                </a:gridCol>
                <a:gridCol w="2039815">
                  <a:extLst>
                    <a:ext uri="{9D8B030D-6E8A-4147-A177-3AD203B41FA5}">
                      <a16:colId xmlns:a16="http://schemas.microsoft.com/office/drawing/2014/main" val="2560972804"/>
                    </a:ext>
                  </a:extLst>
                </a:gridCol>
              </a:tblGrid>
              <a:tr h="0">
                <a:tc>
                  <a:txBody>
                    <a:bodyPr/>
                    <a:lstStyle/>
                    <a:p>
                      <a:r>
                        <a:rPr lang="en-US" dirty="0"/>
                        <a:t>Model</a:t>
                      </a:r>
                      <a:endParaRPr lang="ru-KZ" dirty="0"/>
                    </a:p>
                  </a:txBody>
                  <a:tcPr/>
                </a:tc>
                <a:tc>
                  <a:txBody>
                    <a:bodyPr/>
                    <a:lstStyle/>
                    <a:p>
                      <a:r>
                        <a:rPr lang="en-US" dirty="0"/>
                        <a:t>Validation loss</a:t>
                      </a:r>
                      <a:endParaRPr lang="ru-KZ" dirty="0"/>
                    </a:p>
                  </a:txBody>
                  <a:tcPr/>
                </a:tc>
                <a:tc>
                  <a:txBody>
                    <a:bodyPr/>
                    <a:lstStyle/>
                    <a:p>
                      <a:r>
                        <a:rPr lang="en-US" dirty="0"/>
                        <a:t>Validation Accuracy</a:t>
                      </a:r>
                      <a:endParaRPr lang="ru-KZ" dirty="0"/>
                    </a:p>
                  </a:txBody>
                  <a:tcPr/>
                </a:tc>
                <a:tc>
                  <a:txBody>
                    <a:bodyPr/>
                    <a:lstStyle/>
                    <a:p>
                      <a:r>
                        <a:rPr lang="en-US" dirty="0"/>
                        <a:t>Validation Recall</a:t>
                      </a:r>
                      <a:endParaRPr lang="ru-KZ" dirty="0"/>
                    </a:p>
                  </a:txBody>
                  <a:tcPr/>
                </a:tc>
                <a:tc>
                  <a:txBody>
                    <a:bodyPr/>
                    <a:lstStyle/>
                    <a:p>
                      <a:r>
                        <a:rPr lang="en-US" dirty="0"/>
                        <a:t>Validation F1</a:t>
                      </a:r>
                      <a:endParaRPr lang="ru-KZ" dirty="0"/>
                    </a:p>
                  </a:txBody>
                  <a:tcPr/>
                </a:tc>
                <a:extLst>
                  <a:ext uri="{0D108BD9-81ED-4DB2-BD59-A6C34878D82A}">
                    <a16:rowId xmlns:a16="http://schemas.microsoft.com/office/drawing/2014/main" val="3996491739"/>
                  </a:ext>
                </a:extLst>
              </a:tr>
              <a:tr h="370840">
                <a:tc>
                  <a:txBody>
                    <a:bodyPr/>
                    <a:lstStyle/>
                    <a:p>
                      <a:r>
                        <a:rPr lang="en-US" dirty="0"/>
                        <a:t>Learning rate = 0.00005</a:t>
                      </a:r>
                      <a:endParaRPr lang="ru-KZ" dirty="0"/>
                    </a:p>
                  </a:txBody>
                  <a:tcPr/>
                </a:tc>
                <a:tc>
                  <a:txBody>
                    <a:bodyPr/>
                    <a:lstStyle/>
                    <a:p>
                      <a:r>
                        <a:rPr lang="en-US" dirty="0"/>
                        <a:t>0.4220</a:t>
                      </a:r>
                      <a:endParaRPr lang="ru-KZ" dirty="0"/>
                    </a:p>
                  </a:txBody>
                  <a:tcPr/>
                </a:tc>
                <a:tc>
                  <a:txBody>
                    <a:bodyPr/>
                    <a:lstStyle/>
                    <a:p>
                      <a:r>
                        <a:rPr lang="en-US" dirty="0"/>
                        <a:t>0.8306</a:t>
                      </a:r>
                      <a:endParaRPr lang="ru-KZ" dirty="0"/>
                    </a:p>
                  </a:txBody>
                  <a:tcPr/>
                </a:tc>
                <a:tc>
                  <a:txBody>
                    <a:bodyPr/>
                    <a:lstStyle/>
                    <a:p>
                      <a:r>
                        <a:rPr lang="en-US" dirty="0"/>
                        <a:t>0.820158</a:t>
                      </a:r>
                      <a:endParaRPr lang="ru-KZ" dirty="0"/>
                    </a:p>
                  </a:txBody>
                  <a:tcPr/>
                </a:tc>
                <a:tc>
                  <a:txBody>
                    <a:bodyPr/>
                    <a:lstStyle/>
                    <a:p>
                      <a:r>
                        <a:rPr lang="en-US" dirty="0"/>
                        <a:t>0.823520</a:t>
                      </a:r>
                      <a:endParaRPr lang="ru-KZ" dirty="0"/>
                    </a:p>
                  </a:txBody>
                  <a:tcPr/>
                </a:tc>
                <a:extLst>
                  <a:ext uri="{0D108BD9-81ED-4DB2-BD59-A6C34878D82A}">
                    <a16:rowId xmlns:a16="http://schemas.microsoft.com/office/drawing/2014/main" val="1553843240"/>
                  </a:ext>
                </a:extLst>
              </a:tr>
              <a:tr h="370840">
                <a:tc>
                  <a:txBody>
                    <a:bodyPr/>
                    <a:lstStyle/>
                    <a:p>
                      <a:r>
                        <a:rPr lang="en-US" b="0" dirty="0" err="1"/>
                        <a:t>Batch_size</a:t>
                      </a:r>
                      <a:r>
                        <a:rPr lang="en-US" b="0" dirty="0"/>
                        <a:t> = 16</a:t>
                      </a:r>
                      <a:endParaRPr lang="ru-KZ" b="0" dirty="0"/>
                    </a:p>
                  </a:txBody>
                  <a:tcPr/>
                </a:tc>
                <a:tc>
                  <a:txBody>
                    <a:bodyPr/>
                    <a:lstStyle/>
                    <a:p>
                      <a:r>
                        <a:rPr lang="en-US" b="0" dirty="0"/>
                        <a:t>0.4198</a:t>
                      </a:r>
                      <a:endParaRPr lang="ru-KZ" b="0" dirty="0"/>
                    </a:p>
                  </a:txBody>
                  <a:tcPr/>
                </a:tc>
                <a:tc>
                  <a:txBody>
                    <a:bodyPr/>
                    <a:lstStyle/>
                    <a:p>
                      <a:r>
                        <a:rPr lang="en-US" b="0" dirty="0"/>
                        <a:t>0.8286</a:t>
                      </a:r>
                      <a:endParaRPr lang="ru-KZ" b="0" dirty="0"/>
                    </a:p>
                  </a:txBody>
                  <a:tcPr/>
                </a:tc>
                <a:tc>
                  <a:txBody>
                    <a:bodyPr/>
                    <a:lstStyle/>
                    <a:p>
                      <a:r>
                        <a:rPr lang="en-US" b="0" dirty="0"/>
                        <a:t>0.810257</a:t>
                      </a:r>
                      <a:endParaRPr lang="ru-KZ" b="0" dirty="0"/>
                    </a:p>
                  </a:txBody>
                  <a:tcPr/>
                </a:tc>
                <a:tc>
                  <a:txBody>
                    <a:bodyPr/>
                    <a:lstStyle/>
                    <a:p>
                      <a:r>
                        <a:rPr lang="en-US" b="0" dirty="0"/>
                        <a:t>0.817095</a:t>
                      </a:r>
                      <a:endParaRPr lang="ru-KZ" b="0" dirty="0"/>
                    </a:p>
                  </a:txBody>
                  <a:tcPr/>
                </a:tc>
                <a:extLst>
                  <a:ext uri="{0D108BD9-81ED-4DB2-BD59-A6C34878D82A}">
                    <a16:rowId xmlns:a16="http://schemas.microsoft.com/office/drawing/2014/main" val="18433060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Learning rate = 0.00005</a:t>
                      </a:r>
                      <a:endParaRPr lang="ru-KZ"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 </a:t>
                      </a:r>
                      <a:r>
                        <a:rPr lang="en-US" dirty="0" err="1"/>
                        <a:t>Batch_size</a:t>
                      </a:r>
                      <a:r>
                        <a:rPr lang="en-US" dirty="0"/>
                        <a:t> = 16</a:t>
                      </a:r>
                      <a:endParaRPr lang="ru-KZ" dirty="0"/>
                    </a:p>
                    <a:p>
                      <a:endParaRPr lang="ru-KZ" dirty="0"/>
                    </a:p>
                  </a:txBody>
                  <a:tcPr/>
                </a:tc>
                <a:tc>
                  <a:txBody>
                    <a:bodyPr/>
                    <a:lstStyle/>
                    <a:p>
                      <a:r>
                        <a:rPr lang="en-US" dirty="0"/>
                        <a:t>0.3944</a:t>
                      </a:r>
                      <a:endParaRPr lang="ru-KZ" dirty="0"/>
                    </a:p>
                  </a:txBody>
                  <a:tcPr/>
                </a:tc>
                <a:tc>
                  <a:txBody>
                    <a:bodyPr/>
                    <a:lstStyle/>
                    <a:p>
                      <a:r>
                        <a:rPr lang="en-US" dirty="0"/>
                        <a:t>0.8201</a:t>
                      </a:r>
                      <a:endParaRPr lang="ru-KZ" dirty="0"/>
                    </a:p>
                  </a:txBody>
                  <a:tcPr/>
                </a:tc>
                <a:tc>
                  <a:txBody>
                    <a:bodyPr/>
                    <a:lstStyle/>
                    <a:p>
                      <a:r>
                        <a:rPr lang="en-US" dirty="0"/>
                        <a:t>0.810351</a:t>
                      </a:r>
                      <a:endParaRPr lang="ru-KZ" dirty="0"/>
                    </a:p>
                  </a:txBody>
                  <a:tcPr/>
                </a:tc>
                <a:tc>
                  <a:txBody>
                    <a:bodyPr/>
                    <a:lstStyle/>
                    <a:p>
                      <a:r>
                        <a:rPr lang="en-US" dirty="0"/>
                        <a:t>0.813563</a:t>
                      </a:r>
                      <a:endParaRPr lang="ru-KZ" dirty="0"/>
                    </a:p>
                  </a:txBody>
                  <a:tcPr/>
                </a:tc>
                <a:extLst>
                  <a:ext uri="{0D108BD9-81ED-4DB2-BD59-A6C34878D82A}">
                    <a16:rowId xmlns:a16="http://schemas.microsoft.com/office/drawing/2014/main" val="245923363"/>
                  </a:ext>
                </a:extLst>
              </a:tr>
            </a:tbl>
          </a:graphicData>
        </a:graphic>
      </p:graphicFrame>
    </p:spTree>
    <p:extLst>
      <p:ext uri="{BB962C8B-B14F-4D97-AF65-F5344CB8AC3E}">
        <p14:creationId xmlns:p14="http://schemas.microsoft.com/office/powerpoint/2010/main" val="94115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9521B8-FDD7-9C25-4719-82A96EA33E14}"/>
              </a:ext>
            </a:extLst>
          </p:cNvPr>
          <p:cNvSpPr>
            <a:spLocks noGrp="1"/>
          </p:cNvSpPr>
          <p:nvPr>
            <p:ph type="title"/>
          </p:nvPr>
        </p:nvSpPr>
        <p:spPr/>
        <p:txBody>
          <a:bodyPr/>
          <a:lstStyle/>
          <a:p>
            <a:r>
              <a:rPr lang="en-US" dirty="0"/>
              <a:t>RESULTS: the best model</a:t>
            </a:r>
            <a:endParaRPr lang="ru-KZ" dirty="0"/>
          </a:p>
        </p:txBody>
      </p:sp>
      <p:sp>
        <p:nvSpPr>
          <p:cNvPr id="3" name="Объект 2">
            <a:extLst>
              <a:ext uri="{FF2B5EF4-FFF2-40B4-BE49-F238E27FC236}">
                <a16:creationId xmlns:a16="http://schemas.microsoft.com/office/drawing/2014/main" id="{1C4AAC0E-83AF-0761-CA3B-F634C626B134}"/>
              </a:ext>
            </a:extLst>
          </p:cNvPr>
          <p:cNvSpPr>
            <a:spLocks noGrp="1"/>
          </p:cNvSpPr>
          <p:nvPr>
            <p:ph idx="1"/>
          </p:nvPr>
        </p:nvSpPr>
        <p:spPr/>
        <p:txBody>
          <a:bodyPr/>
          <a:lstStyle/>
          <a:p>
            <a:endParaRPr lang="ru-KZ" dirty="0"/>
          </a:p>
        </p:txBody>
      </p:sp>
      <p:pic>
        <p:nvPicPr>
          <p:cNvPr id="3076" name="Picture 4">
            <a:extLst>
              <a:ext uri="{FF2B5EF4-FFF2-40B4-BE49-F238E27FC236}">
                <a16:creationId xmlns:a16="http://schemas.microsoft.com/office/drawing/2014/main" id="{79FC6DE2-1268-B023-0870-0937CCC81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029" y="1889369"/>
            <a:ext cx="9209314" cy="455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4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8BC61-74EB-8E65-F974-AEB6F1689053}"/>
              </a:ext>
            </a:extLst>
          </p:cNvPr>
          <p:cNvSpPr>
            <a:spLocks noGrp="1"/>
          </p:cNvSpPr>
          <p:nvPr>
            <p:ph type="title"/>
          </p:nvPr>
        </p:nvSpPr>
        <p:spPr/>
        <p:txBody>
          <a:bodyPr/>
          <a:lstStyle/>
          <a:p>
            <a:r>
              <a:rPr lang="en-US" dirty="0"/>
              <a:t>ROOM for improvement</a:t>
            </a:r>
            <a:endParaRPr lang="ru-KZ" dirty="0"/>
          </a:p>
        </p:txBody>
      </p:sp>
      <p:sp>
        <p:nvSpPr>
          <p:cNvPr id="3" name="Объект 2">
            <a:extLst>
              <a:ext uri="{FF2B5EF4-FFF2-40B4-BE49-F238E27FC236}">
                <a16:creationId xmlns:a16="http://schemas.microsoft.com/office/drawing/2014/main" id="{135A1EF4-09A5-68CA-6396-76DC92DB6F37}"/>
              </a:ext>
            </a:extLst>
          </p:cNvPr>
          <p:cNvSpPr>
            <a:spLocks noGrp="1"/>
          </p:cNvSpPr>
          <p:nvPr>
            <p:ph idx="1"/>
          </p:nvPr>
        </p:nvSpPr>
        <p:spPr/>
        <p:txBody>
          <a:bodyPr/>
          <a:lstStyle/>
          <a:p>
            <a:r>
              <a:rPr lang="en-US" dirty="0"/>
              <a:t>It was deduced that the original model </a:t>
            </a:r>
            <a:r>
              <a:rPr lang="en-US" b="1" dirty="0"/>
              <a:t>bert_en_wwm_cased_L-24_H-1024_A-16 </a:t>
            </a:r>
            <a:r>
              <a:rPr lang="en-US" dirty="0"/>
              <a:t>gave the best performance indicating that it was to not run all experiments with batch size of 16 as in baseline solution.</a:t>
            </a:r>
          </a:p>
          <a:p>
            <a:r>
              <a:rPr lang="en-US" dirty="0"/>
              <a:t>Since BERT architectures are quite complex, most of the time I ran out of RAM memory, execution was stopped and it also took very long time.</a:t>
            </a:r>
          </a:p>
          <a:p>
            <a:r>
              <a:rPr lang="en-US" dirty="0"/>
              <a:t>Suggested models are not efficient in terms of executed time and allocated memory (in comparison to baseline model too), but gives very high performance metric values. The chosen model is suggested to be used for users that prefer high accuracy to time and memory.</a:t>
            </a:r>
            <a:endParaRPr lang="ru-KZ" dirty="0"/>
          </a:p>
        </p:txBody>
      </p:sp>
    </p:spTree>
    <p:extLst>
      <p:ext uri="{BB962C8B-B14F-4D97-AF65-F5344CB8AC3E}">
        <p14:creationId xmlns:p14="http://schemas.microsoft.com/office/powerpoint/2010/main" val="419876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F7F627-44E0-113E-82C2-7CDCCE780517}"/>
              </a:ext>
            </a:extLst>
          </p:cNvPr>
          <p:cNvSpPr>
            <a:spLocks noGrp="1"/>
          </p:cNvSpPr>
          <p:nvPr>
            <p:ph type="title"/>
          </p:nvPr>
        </p:nvSpPr>
        <p:spPr/>
        <p:txBody>
          <a:bodyPr/>
          <a:lstStyle/>
          <a:p>
            <a:r>
              <a:rPr lang="en-US" dirty="0"/>
              <a:t>KAGGLE SUBMISSION</a:t>
            </a:r>
            <a:endParaRPr lang="ru-KZ" dirty="0"/>
          </a:p>
        </p:txBody>
      </p:sp>
      <p:sp>
        <p:nvSpPr>
          <p:cNvPr id="3" name="Объект 2">
            <a:extLst>
              <a:ext uri="{FF2B5EF4-FFF2-40B4-BE49-F238E27FC236}">
                <a16:creationId xmlns:a16="http://schemas.microsoft.com/office/drawing/2014/main" id="{6FC72E37-45A1-EE62-6862-FD2559717924}"/>
              </a:ext>
            </a:extLst>
          </p:cNvPr>
          <p:cNvSpPr>
            <a:spLocks noGrp="1"/>
          </p:cNvSpPr>
          <p:nvPr>
            <p:ph idx="1"/>
          </p:nvPr>
        </p:nvSpPr>
        <p:spPr/>
        <p:txBody>
          <a:bodyPr/>
          <a:lstStyle/>
          <a:p>
            <a:r>
              <a:rPr lang="en-US" dirty="0"/>
              <a:t>The project code was submitted to Kaggle</a:t>
            </a:r>
          </a:p>
          <a:p>
            <a:r>
              <a:rPr lang="en-US" dirty="0"/>
              <a:t>The obtained score was: </a:t>
            </a:r>
            <a:r>
              <a:rPr lang="en-US" b="1" dirty="0"/>
              <a:t>0.78148</a:t>
            </a:r>
            <a:endParaRPr lang="ru-KZ" b="1" dirty="0"/>
          </a:p>
        </p:txBody>
      </p:sp>
      <p:pic>
        <p:nvPicPr>
          <p:cNvPr id="5" name="Рисунок 4">
            <a:extLst>
              <a:ext uri="{FF2B5EF4-FFF2-40B4-BE49-F238E27FC236}">
                <a16:creationId xmlns:a16="http://schemas.microsoft.com/office/drawing/2014/main" id="{669B273D-8DA9-13A0-5589-719F9801387A}"/>
              </a:ext>
            </a:extLst>
          </p:cNvPr>
          <p:cNvPicPr>
            <a:picLocks noChangeAspect="1"/>
          </p:cNvPicPr>
          <p:nvPr/>
        </p:nvPicPr>
        <p:blipFill>
          <a:blip r:embed="rId2"/>
          <a:stretch>
            <a:fillRect/>
          </a:stretch>
        </p:blipFill>
        <p:spPr>
          <a:xfrm>
            <a:off x="4160077" y="3048000"/>
            <a:ext cx="7750095" cy="3501704"/>
          </a:xfrm>
          <a:prstGeom prst="rect">
            <a:avLst/>
          </a:prstGeom>
        </p:spPr>
      </p:pic>
    </p:spTree>
    <p:extLst>
      <p:ext uri="{BB962C8B-B14F-4D97-AF65-F5344CB8AC3E}">
        <p14:creationId xmlns:p14="http://schemas.microsoft.com/office/powerpoint/2010/main" val="223088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F8B5D-6696-CA48-6C2D-8F4FE623E08B}"/>
              </a:ext>
            </a:extLst>
          </p:cNvPr>
          <p:cNvSpPr>
            <a:spLocks noGrp="1"/>
          </p:cNvSpPr>
          <p:nvPr>
            <p:ph type="title"/>
          </p:nvPr>
        </p:nvSpPr>
        <p:spPr>
          <a:xfrm>
            <a:off x="2057400" y="1790700"/>
            <a:ext cx="7696200" cy="2400300"/>
          </a:xfrm>
        </p:spPr>
        <p:txBody>
          <a:bodyPr/>
          <a:lstStyle/>
          <a:p>
            <a:r>
              <a:rPr lang="en-US" dirty="0"/>
              <a:t>THANKS FOR YOUR ATTENTION</a:t>
            </a:r>
            <a:endParaRPr lang="ru-KZ" dirty="0"/>
          </a:p>
        </p:txBody>
      </p:sp>
    </p:spTree>
    <p:extLst>
      <p:ext uri="{BB962C8B-B14F-4D97-AF65-F5344CB8AC3E}">
        <p14:creationId xmlns:p14="http://schemas.microsoft.com/office/powerpoint/2010/main" val="375027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25067-F809-B84D-DD13-613535FE904F}"/>
              </a:ext>
            </a:extLst>
          </p:cNvPr>
          <p:cNvSpPr>
            <a:spLocks noGrp="1"/>
          </p:cNvSpPr>
          <p:nvPr>
            <p:ph type="title"/>
          </p:nvPr>
        </p:nvSpPr>
        <p:spPr/>
        <p:txBody>
          <a:bodyPr/>
          <a:lstStyle/>
          <a:p>
            <a:r>
              <a:rPr lang="en-US" dirty="0"/>
              <a:t>Topic description</a:t>
            </a:r>
            <a:endParaRPr lang="ru-KZ" dirty="0"/>
          </a:p>
        </p:txBody>
      </p:sp>
      <p:sp>
        <p:nvSpPr>
          <p:cNvPr id="3" name="Объект 2">
            <a:extLst>
              <a:ext uri="{FF2B5EF4-FFF2-40B4-BE49-F238E27FC236}">
                <a16:creationId xmlns:a16="http://schemas.microsoft.com/office/drawing/2014/main" id="{27043F13-6919-8DFB-03EE-429F59CAAE7B}"/>
              </a:ext>
            </a:extLst>
          </p:cNvPr>
          <p:cNvSpPr>
            <a:spLocks noGrp="1"/>
          </p:cNvSpPr>
          <p:nvPr>
            <p:ph idx="1"/>
          </p:nvPr>
        </p:nvSpPr>
        <p:spPr>
          <a:xfrm>
            <a:off x="652372" y="2095500"/>
            <a:ext cx="6676788" cy="3848100"/>
          </a:xfrm>
        </p:spPr>
        <p:txBody>
          <a:bodyPr/>
          <a:lstStyle/>
          <a:p>
            <a:r>
              <a:rPr lang="en-US" dirty="0"/>
              <a:t>Lately, there have been researches about using natural language processing in assessing extreme weather circumstances such as heavy rainfall [1]. Therefore, the question regarding the NLP being used to predict natural disasters is raised as well, resulting in the creation of the Kaggle competition named "Natural Language Processing with Disaster Tweets".</a:t>
            </a:r>
            <a:endParaRPr lang="ru-KZ" dirty="0"/>
          </a:p>
        </p:txBody>
      </p:sp>
      <p:pic>
        <p:nvPicPr>
          <p:cNvPr id="1026" name="Picture 2">
            <a:extLst>
              <a:ext uri="{FF2B5EF4-FFF2-40B4-BE49-F238E27FC236}">
                <a16:creationId xmlns:a16="http://schemas.microsoft.com/office/drawing/2014/main" id="{9C223705-8517-23B3-C4F6-7DA797507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525" y="122153"/>
            <a:ext cx="3252541" cy="67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2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935682-D727-B777-5D1C-3C4B034DB90A}"/>
              </a:ext>
            </a:extLst>
          </p:cNvPr>
          <p:cNvSpPr>
            <a:spLocks noGrp="1"/>
          </p:cNvSpPr>
          <p:nvPr>
            <p:ph type="title"/>
          </p:nvPr>
        </p:nvSpPr>
        <p:spPr/>
        <p:txBody>
          <a:bodyPr/>
          <a:lstStyle/>
          <a:p>
            <a:r>
              <a:rPr lang="en-US" dirty="0"/>
              <a:t>the dataset</a:t>
            </a:r>
            <a:endParaRPr lang="ru-KZ" dirty="0"/>
          </a:p>
        </p:txBody>
      </p:sp>
      <p:sp>
        <p:nvSpPr>
          <p:cNvPr id="3" name="Объект 2">
            <a:extLst>
              <a:ext uri="{FF2B5EF4-FFF2-40B4-BE49-F238E27FC236}">
                <a16:creationId xmlns:a16="http://schemas.microsoft.com/office/drawing/2014/main" id="{1A77B659-72E8-EFA3-15E0-B2430262F4A1}"/>
              </a:ext>
            </a:extLst>
          </p:cNvPr>
          <p:cNvSpPr>
            <a:spLocks noGrp="1"/>
          </p:cNvSpPr>
          <p:nvPr>
            <p:ph idx="1"/>
          </p:nvPr>
        </p:nvSpPr>
        <p:spPr/>
        <p:txBody>
          <a:bodyPr>
            <a:normAutofit lnSpcReduction="10000"/>
          </a:bodyPr>
          <a:lstStyle/>
          <a:p>
            <a:r>
              <a:rPr lang="en-US" dirty="0"/>
              <a:t>Dataset is for a classification problem from Natural Language Processing. For the given tweet about a natural disaster, the model is expected to predict whether it is about a true disaster (class 1) or not (class 0).</a:t>
            </a:r>
          </a:p>
          <a:p>
            <a:r>
              <a:rPr lang="en-US" dirty="0"/>
              <a:t>Contains 10,876 hand-classified tweets: train.csv (7,613 tweets), test.csv (3,263 tweets)</a:t>
            </a:r>
          </a:p>
          <a:p>
            <a:r>
              <a:rPr lang="en-US" dirty="0"/>
              <a:t>Data columns:</a:t>
            </a:r>
            <a:br>
              <a:rPr lang="en-US" dirty="0"/>
            </a:br>
            <a:r>
              <a:rPr lang="en-US" dirty="0"/>
              <a:t>- id (unique identifier);</a:t>
            </a:r>
            <a:br>
              <a:rPr lang="en-US" dirty="0"/>
            </a:br>
            <a:r>
              <a:rPr lang="en-US" dirty="0"/>
              <a:t>- text (text/content of the tweet);</a:t>
            </a:r>
            <a:br>
              <a:rPr lang="en-US" dirty="0"/>
            </a:br>
            <a:r>
              <a:rPr lang="en-US" dirty="0"/>
              <a:t>- location (location tweet was sent from, may be blank);</a:t>
            </a:r>
            <a:br>
              <a:rPr lang="en-US" dirty="0"/>
            </a:br>
            <a:r>
              <a:rPr lang="en-US" dirty="0"/>
              <a:t>- keyword (particular keyword from the tweet, may be blank);</a:t>
            </a:r>
            <a:br>
              <a:rPr lang="en-US" dirty="0"/>
            </a:br>
            <a:r>
              <a:rPr lang="en-US" dirty="0"/>
              <a:t>- target (real disaster or not)</a:t>
            </a:r>
          </a:p>
          <a:p>
            <a:endParaRPr lang="en-US" dirty="0"/>
          </a:p>
        </p:txBody>
      </p:sp>
    </p:spTree>
    <p:extLst>
      <p:ext uri="{BB962C8B-B14F-4D97-AF65-F5344CB8AC3E}">
        <p14:creationId xmlns:p14="http://schemas.microsoft.com/office/powerpoint/2010/main" val="370431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D33A0D-557A-DF43-119C-E39A928F65F3}"/>
              </a:ext>
            </a:extLst>
          </p:cNvPr>
          <p:cNvSpPr>
            <a:spLocks noGrp="1"/>
          </p:cNvSpPr>
          <p:nvPr>
            <p:ph type="title"/>
          </p:nvPr>
        </p:nvSpPr>
        <p:spPr/>
        <p:txBody>
          <a:bodyPr/>
          <a:lstStyle/>
          <a:p>
            <a:r>
              <a:rPr lang="en-US" dirty="0"/>
              <a:t>STUDYING THE DATASET</a:t>
            </a:r>
            <a:endParaRPr lang="ru-KZ" dirty="0"/>
          </a:p>
        </p:txBody>
      </p:sp>
      <p:sp>
        <p:nvSpPr>
          <p:cNvPr id="3" name="Объект 2">
            <a:extLst>
              <a:ext uri="{FF2B5EF4-FFF2-40B4-BE49-F238E27FC236}">
                <a16:creationId xmlns:a16="http://schemas.microsoft.com/office/drawing/2014/main" id="{AFAA21D6-35A3-78B6-157F-ADB23200F480}"/>
              </a:ext>
            </a:extLst>
          </p:cNvPr>
          <p:cNvSpPr>
            <a:spLocks noGrp="1"/>
          </p:cNvSpPr>
          <p:nvPr>
            <p:ph idx="1"/>
          </p:nvPr>
        </p:nvSpPr>
        <p:spPr/>
        <p:txBody>
          <a:bodyPr/>
          <a:lstStyle/>
          <a:p>
            <a:r>
              <a:rPr lang="en-US" b="1" dirty="0"/>
              <a:t>Missing values</a:t>
            </a:r>
          </a:p>
          <a:p>
            <a:r>
              <a:rPr lang="en-US" b="1" dirty="0"/>
              <a:t>Value distribution</a:t>
            </a:r>
            <a:endParaRPr lang="ru-KZ" b="1" dirty="0"/>
          </a:p>
        </p:txBody>
      </p:sp>
      <p:pic>
        <p:nvPicPr>
          <p:cNvPr id="5" name="Рисунок 4">
            <a:extLst>
              <a:ext uri="{FF2B5EF4-FFF2-40B4-BE49-F238E27FC236}">
                <a16:creationId xmlns:a16="http://schemas.microsoft.com/office/drawing/2014/main" id="{BE1705EC-99A9-39F9-1883-009D89AFA1E7}"/>
              </a:ext>
            </a:extLst>
          </p:cNvPr>
          <p:cNvPicPr>
            <a:picLocks noChangeAspect="1"/>
          </p:cNvPicPr>
          <p:nvPr/>
        </p:nvPicPr>
        <p:blipFill>
          <a:blip r:embed="rId2"/>
          <a:stretch>
            <a:fillRect/>
          </a:stretch>
        </p:blipFill>
        <p:spPr>
          <a:xfrm>
            <a:off x="6097488" y="2009178"/>
            <a:ext cx="4654246" cy="2422639"/>
          </a:xfrm>
          <a:prstGeom prst="rect">
            <a:avLst/>
          </a:prstGeom>
        </p:spPr>
      </p:pic>
      <p:pic>
        <p:nvPicPr>
          <p:cNvPr id="7" name="Рисунок 6">
            <a:extLst>
              <a:ext uri="{FF2B5EF4-FFF2-40B4-BE49-F238E27FC236}">
                <a16:creationId xmlns:a16="http://schemas.microsoft.com/office/drawing/2014/main" id="{BD826E06-CCFC-5754-FA22-E3B87E642CFF}"/>
              </a:ext>
            </a:extLst>
          </p:cNvPr>
          <p:cNvPicPr>
            <a:picLocks noChangeAspect="1"/>
          </p:cNvPicPr>
          <p:nvPr/>
        </p:nvPicPr>
        <p:blipFill>
          <a:blip r:embed="rId3"/>
          <a:stretch>
            <a:fillRect/>
          </a:stretch>
        </p:blipFill>
        <p:spPr>
          <a:xfrm>
            <a:off x="6163476" y="4431817"/>
            <a:ext cx="4530118" cy="2352422"/>
          </a:xfrm>
          <a:prstGeom prst="rect">
            <a:avLst/>
          </a:prstGeom>
        </p:spPr>
      </p:pic>
      <p:sp>
        <p:nvSpPr>
          <p:cNvPr id="8" name="TextBox 7">
            <a:extLst>
              <a:ext uri="{FF2B5EF4-FFF2-40B4-BE49-F238E27FC236}">
                <a16:creationId xmlns:a16="http://schemas.microsoft.com/office/drawing/2014/main" id="{299F898D-F877-710C-1D1D-734DA8E97090}"/>
              </a:ext>
            </a:extLst>
          </p:cNvPr>
          <p:cNvSpPr txBox="1"/>
          <p:nvPr/>
        </p:nvSpPr>
        <p:spPr>
          <a:xfrm>
            <a:off x="918774" y="3220497"/>
            <a:ext cx="4154092" cy="2031325"/>
          </a:xfrm>
          <a:prstGeom prst="rect">
            <a:avLst/>
          </a:prstGeom>
          <a:noFill/>
        </p:spPr>
        <p:txBody>
          <a:bodyPr wrap="square" rtlCol="0">
            <a:spAutoFit/>
          </a:bodyPr>
          <a:lstStyle/>
          <a:p>
            <a:r>
              <a:rPr lang="en-US" b="0" i="0" dirty="0">
                <a:effectLst/>
                <a:latin typeface="Courier New" panose="02070309020205020404" pitchFamily="49" charset="0"/>
              </a:rPr>
              <a:t>Number of unique values in keyword = 222 (Training) - 222 (Test) </a:t>
            </a:r>
          </a:p>
          <a:p>
            <a:endParaRPr lang="en-US" dirty="0">
              <a:latin typeface="Courier New" panose="02070309020205020404" pitchFamily="49" charset="0"/>
            </a:endParaRPr>
          </a:p>
          <a:p>
            <a:r>
              <a:rPr lang="en-US" b="0" i="0" dirty="0">
                <a:effectLst/>
                <a:latin typeface="Courier New" panose="02070309020205020404" pitchFamily="49" charset="0"/>
              </a:rPr>
              <a:t>Number of unique values in location = 3342 (Training) - 1603 (Test)</a:t>
            </a:r>
            <a:endParaRPr lang="ru-KZ" dirty="0"/>
          </a:p>
        </p:txBody>
      </p:sp>
    </p:spTree>
    <p:extLst>
      <p:ext uri="{BB962C8B-B14F-4D97-AF65-F5344CB8AC3E}">
        <p14:creationId xmlns:p14="http://schemas.microsoft.com/office/powerpoint/2010/main" val="232776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222708-CC2A-BE9B-5FA7-3862949D44B2}"/>
              </a:ext>
            </a:extLst>
          </p:cNvPr>
          <p:cNvSpPr>
            <a:spLocks noGrp="1"/>
          </p:cNvSpPr>
          <p:nvPr>
            <p:ph type="title"/>
          </p:nvPr>
        </p:nvSpPr>
        <p:spPr>
          <a:xfrm>
            <a:off x="709874" y="496979"/>
            <a:ext cx="10625229" cy="1147053"/>
          </a:xfrm>
        </p:spPr>
        <p:txBody>
          <a:bodyPr/>
          <a:lstStyle/>
          <a:p>
            <a:r>
              <a:rPr lang="en-US" dirty="0"/>
              <a:t>STUDYING THE DATASET: FEATURES</a:t>
            </a:r>
            <a:endParaRPr lang="ru-KZ" dirty="0"/>
          </a:p>
        </p:txBody>
      </p:sp>
      <p:sp>
        <p:nvSpPr>
          <p:cNvPr id="3" name="Объект 2">
            <a:extLst>
              <a:ext uri="{FF2B5EF4-FFF2-40B4-BE49-F238E27FC236}">
                <a16:creationId xmlns:a16="http://schemas.microsoft.com/office/drawing/2014/main" id="{36E837FC-E012-F443-E51A-9FA301FE9E7C}"/>
              </a:ext>
            </a:extLst>
          </p:cNvPr>
          <p:cNvSpPr>
            <a:spLocks noGrp="1"/>
          </p:cNvSpPr>
          <p:nvPr>
            <p:ph idx="1"/>
          </p:nvPr>
        </p:nvSpPr>
        <p:spPr/>
        <p:txBody>
          <a:bodyPr/>
          <a:lstStyle/>
          <a:p>
            <a:endParaRPr lang="ru-KZ" dirty="0"/>
          </a:p>
        </p:txBody>
      </p:sp>
      <p:grpSp>
        <p:nvGrpSpPr>
          <p:cNvPr id="8" name="Группа 7">
            <a:extLst>
              <a:ext uri="{FF2B5EF4-FFF2-40B4-BE49-F238E27FC236}">
                <a16:creationId xmlns:a16="http://schemas.microsoft.com/office/drawing/2014/main" id="{201C3139-4B05-7170-F670-3B5D764A8DF9}"/>
              </a:ext>
            </a:extLst>
          </p:cNvPr>
          <p:cNvGrpSpPr/>
          <p:nvPr/>
        </p:nvGrpSpPr>
        <p:grpSpPr>
          <a:xfrm>
            <a:off x="2498756" y="1846385"/>
            <a:ext cx="6193906" cy="4937447"/>
            <a:chOff x="2498756" y="1846385"/>
            <a:chExt cx="6193906" cy="4937447"/>
          </a:xfrm>
        </p:grpSpPr>
        <p:pic>
          <p:nvPicPr>
            <p:cNvPr id="5" name="Рисунок 4">
              <a:extLst>
                <a:ext uri="{FF2B5EF4-FFF2-40B4-BE49-F238E27FC236}">
                  <a16:creationId xmlns:a16="http://schemas.microsoft.com/office/drawing/2014/main" id="{534B5A9E-1E51-BBFA-179B-50DD65319A9C}"/>
                </a:ext>
              </a:extLst>
            </p:cNvPr>
            <p:cNvPicPr>
              <a:picLocks noChangeAspect="1"/>
            </p:cNvPicPr>
            <p:nvPr/>
          </p:nvPicPr>
          <p:blipFill>
            <a:blip r:embed="rId2"/>
            <a:stretch>
              <a:fillRect/>
            </a:stretch>
          </p:blipFill>
          <p:spPr>
            <a:xfrm>
              <a:off x="2498756" y="1846385"/>
              <a:ext cx="6143852" cy="2389276"/>
            </a:xfrm>
            <a:prstGeom prst="rect">
              <a:avLst/>
            </a:prstGeom>
          </p:spPr>
        </p:pic>
        <p:pic>
          <p:nvPicPr>
            <p:cNvPr id="7" name="Рисунок 6">
              <a:extLst>
                <a:ext uri="{FF2B5EF4-FFF2-40B4-BE49-F238E27FC236}">
                  <a16:creationId xmlns:a16="http://schemas.microsoft.com/office/drawing/2014/main" id="{D1215F55-E006-3FA3-3C0F-619974F39008}"/>
                </a:ext>
              </a:extLst>
            </p:cNvPr>
            <p:cNvPicPr>
              <a:picLocks noChangeAspect="1"/>
            </p:cNvPicPr>
            <p:nvPr/>
          </p:nvPicPr>
          <p:blipFill>
            <a:blip r:embed="rId3"/>
            <a:stretch>
              <a:fillRect/>
            </a:stretch>
          </p:blipFill>
          <p:spPr>
            <a:xfrm>
              <a:off x="2498756" y="4235661"/>
              <a:ext cx="6193906" cy="2548171"/>
            </a:xfrm>
            <a:prstGeom prst="rect">
              <a:avLst/>
            </a:prstGeom>
          </p:spPr>
        </p:pic>
      </p:grpSp>
    </p:spTree>
    <p:extLst>
      <p:ext uri="{BB962C8B-B14F-4D97-AF65-F5344CB8AC3E}">
        <p14:creationId xmlns:p14="http://schemas.microsoft.com/office/powerpoint/2010/main" val="642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99BAF3-402C-BEDF-3FD9-5BB84F171C18}"/>
              </a:ext>
            </a:extLst>
          </p:cNvPr>
          <p:cNvSpPr>
            <a:spLocks noGrp="1"/>
          </p:cNvSpPr>
          <p:nvPr>
            <p:ph type="title"/>
          </p:nvPr>
        </p:nvSpPr>
        <p:spPr/>
        <p:txBody>
          <a:bodyPr/>
          <a:lstStyle/>
          <a:p>
            <a:r>
              <a:rPr lang="en-US" dirty="0"/>
              <a:t>STUDYING THE DATASET: TARGETS</a:t>
            </a:r>
            <a:endParaRPr lang="ru-KZ" dirty="0"/>
          </a:p>
        </p:txBody>
      </p:sp>
      <p:sp>
        <p:nvSpPr>
          <p:cNvPr id="3" name="Объект 2">
            <a:extLst>
              <a:ext uri="{FF2B5EF4-FFF2-40B4-BE49-F238E27FC236}">
                <a16:creationId xmlns:a16="http://schemas.microsoft.com/office/drawing/2014/main" id="{14F432AB-06E3-81BD-39B3-6F9BE6F568EB}"/>
              </a:ext>
            </a:extLst>
          </p:cNvPr>
          <p:cNvSpPr>
            <a:spLocks noGrp="1"/>
          </p:cNvSpPr>
          <p:nvPr>
            <p:ph idx="1"/>
          </p:nvPr>
        </p:nvSpPr>
        <p:spPr/>
        <p:txBody>
          <a:bodyPr/>
          <a:lstStyle/>
          <a:p>
            <a:endParaRPr lang="ru-KZ"/>
          </a:p>
        </p:txBody>
      </p:sp>
      <p:pic>
        <p:nvPicPr>
          <p:cNvPr id="2050" name="Picture 2">
            <a:extLst>
              <a:ext uri="{FF2B5EF4-FFF2-40B4-BE49-F238E27FC236}">
                <a16:creationId xmlns:a16="http://schemas.microsoft.com/office/drawing/2014/main" id="{28B7DC04-D838-8C64-01DA-942829B93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65" y="2340891"/>
            <a:ext cx="10730065" cy="308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3DB9FB-7865-61B5-98FE-88186FA3330B}"/>
              </a:ext>
            </a:extLst>
          </p:cNvPr>
          <p:cNvSpPr>
            <a:spLocks noGrp="1"/>
          </p:cNvSpPr>
          <p:nvPr>
            <p:ph type="title"/>
          </p:nvPr>
        </p:nvSpPr>
        <p:spPr/>
        <p:txBody>
          <a:bodyPr/>
          <a:lstStyle/>
          <a:p>
            <a:r>
              <a:rPr lang="en-US" dirty="0"/>
              <a:t>Embedding and text cleaning</a:t>
            </a:r>
            <a:endParaRPr lang="ru-KZ" dirty="0"/>
          </a:p>
        </p:txBody>
      </p:sp>
      <p:sp>
        <p:nvSpPr>
          <p:cNvPr id="3" name="Объект 2">
            <a:extLst>
              <a:ext uri="{FF2B5EF4-FFF2-40B4-BE49-F238E27FC236}">
                <a16:creationId xmlns:a16="http://schemas.microsoft.com/office/drawing/2014/main" id="{0AC77F13-EC92-9CB3-A4EC-90FCE59AC707}"/>
              </a:ext>
            </a:extLst>
          </p:cNvPr>
          <p:cNvSpPr>
            <a:spLocks noGrp="1"/>
          </p:cNvSpPr>
          <p:nvPr>
            <p:ph idx="1"/>
          </p:nvPr>
        </p:nvSpPr>
        <p:spPr/>
        <p:txBody>
          <a:bodyPr>
            <a:normAutofit fontScale="85000" lnSpcReduction="20000"/>
          </a:bodyPr>
          <a:lstStyle/>
          <a:p>
            <a:r>
              <a:rPr lang="en-US" b="1" dirty="0"/>
              <a:t>Embeddings used</a:t>
            </a:r>
            <a:r>
              <a:rPr lang="en-US" dirty="0"/>
              <a:t>: </a:t>
            </a:r>
            <a:r>
              <a:rPr lang="en-US" b="0" dirty="0">
                <a:effectLst/>
                <a:latin typeface="Grandview Display" panose="020B0502040204020203" pitchFamily="34" charset="0"/>
              </a:rPr>
              <a:t>GloVe-300d-840B, FastText-Crawl-300d-2M (having 50% and 80% text coverage without cleaning</a:t>
            </a:r>
          </a:p>
          <a:p>
            <a:r>
              <a:rPr lang="en-US" b="1" dirty="0">
                <a:latin typeface="Grandview Display" panose="020B0502040204020203" pitchFamily="34" charset="0"/>
              </a:rPr>
              <a:t>Text cleaning: </a:t>
            </a:r>
            <a:r>
              <a:rPr lang="en-US" dirty="0">
                <a:latin typeface="Grandview Display" panose="020B0502040204020203" pitchFamily="34" charset="0"/>
              </a:rPr>
              <a:t>clean() function dealing with (using </a:t>
            </a:r>
            <a:r>
              <a:rPr lang="en-US" dirty="0" err="1">
                <a:latin typeface="Grandview Display" panose="020B0502040204020203" pitchFamily="34" charset="0"/>
              </a:rPr>
              <a:t>ReGex</a:t>
            </a:r>
            <a:r>
              <a:rPr lang="en-US" dirty="0">
                <a:latin typeface="Grandview Display" panose="020B0502040204020203" pitchFamily="34" charset="0"/>
              </a:rPr>
              <a:t>)</a:t>
            </a:r>
          </a:p>
          <a:p>
            <a:pPr marL="0" indent="0">
              <a:buNone/>
            </a:pPr>
            <a:r>
              <a:rPr lang="en-US" dirty="0">
                <a:latin typeface="Grandview Display" panose="020B0502040204020203" pitchFamily="34" charset="0"/>
              </a:rPr>
              <a:t>-  Special characters that are attached to words removed completely</a:t>
            </a:r>
          </a:p>
          <a:p>
            <a:pPr marL="0" indent="0">
              <a:buNone/>
            </a:pPr>
            <a:r>
              <a:rPr lang="en-US" dirty="0">
                <a:latin typeface="Grandview Display" panose="020B0502040204020203" pitchFamily="34" charset="0"/>
              </a:rPr>
              <a:t>- Contractions are expanded</a:t>
            </a:r>
          </a:p>
          <a:p>
            <a:pPr marL="0" indent="0">
              <a:buNone/>
            </a:pPr>
            <a:r>
              <a:rPr lang="en-US" dirty="0">
                <a:latin typeface="Grandview Display" panose="020B0502040204020203" pitchFamily="34" charset="0"/>
              </a:rPr>
              <a:t>- </a:t>
            </a:r>
            <a:r>
              <a:rPr lang="en-US" dirty="0" err="1">
                <a:latin typeface="Grandview Display" panose="020B0502040204020203" pitchFamily="34" charset="0"/>
              </a:rPr>
              <a:t>Urls</a:t>
            </a:r>
            <a:r>
              <a:rPr lang="en-US" dirty="0">
                <a:latin typeface="Grandview Display" panose="020B0502040204020203" pitchFamily="34" charset="0"/>
              </a:rPr>
              <a:t> are removed</a:t>
            </a:r>
          </a:p>
          <a:p>
            <a:pPr marL="0" indent="0">
              <a:buNone/>
            </a:pPr>
            <a:r>
              <a:rPr lang="en-US" dirty="0">
                <a:latin typeface="Grandview Display" panose="020B0502040204020203" pitchFamily="34" charset="0"/>
              </a:rPr>
              <a:t>- Character entity references are replaced with their actual symbols</a:t>
            </a:r>
          </a:p>
          <a:p>
            <a:pPr marL="0" indent="0">
              <a:buNone/>
            </a:pPr>
            <a:r>
              <a:rPr lang="en-US" dirty="0">
                <a:latin typeface="Grandview Display" panose="020B0502040204020203" pitchFamily="34" charset="0"/>
              </a:rPr>
              <a:t>- Typos and slang are corrected, and informal abbreviations are written in their long forms</a:t>
            </a:r>
          </a:p>
          <a:p>
            <a:pPr marL="0" indent="0">
              <a:buNone/>
            </a:pPr>
            <a:r>
              <a:rPr lang="en-US" dirty="0">
                <a:latin typeface="Grandview Display" panose="020B0502040204020203" pitchFamily="34" charset="0"/>
              </a:rPr>
              <a:t>- Some words are replaced with their acronyms and some words are grouped into one</a:t>
            </a:r>
          </a:p>
          <a:p>
            <a:pPr marL="0" indent="0">
              <a:buNone/>
            </a:pPr>
            <a:r>
              <a:rPr lang="en-US" dirty="0">
                <a:latin typeface="Grandview Display" panose="020B0502040204020203" pitchFamily="34" charset="0"/>
              </a:rPr>
              <a:t>- Expanding informational usernames and hashtags as much as possible;</a:t>
            </a:r>
            <a:endParaRPr lang="en-US" dirty="0">
              <a:solidFill>
                <a:srgbClr val="D4D4D4"/>
              </a:solidFill>
              <a:effectLst/>
              <a:latin typeface="Courier New" panose="02070309020205020404" pitchFamily="49" charset="0"/>
            </a:endParaRPr>
          </a:p>
          <a:p>
            <a:endParaRPr lang="ru-KZ" dirty="0"/>
          </a:p>
        </p:txBody>
      </p:sp>
    </p:spTree>
    <p:extLst>
      <p:ext uri="{BB962C8B-B14F-4D97-AF65-F5344CB8AC3E}">
        <p14:creationId xmlns:p14="http://schemas.microsoft.com/office/powerpoint/2010/main" val="427330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E05D8-D87E-39F8-2D32-5756B0428231}"/>
              </a:ext>
            </a:extLst>
          </p:cNvPr>
          <p:cNvSpPr>
            <a:spLocks noGrp="1"/>
          </p:cNvSpPr>
          <p:nvPr>
            <p:ph type="title"/>
          </p:nvPr>
        </p:nvSpPr>
        <p:spPr/>
        <p:txBody>
          <a:bodyPr/>
          <a:lstStyle/>
          <a:p>
            <a:r>
              <a:rPr lang="en-US" dirty="0"/>
              <a:t>MISLABELED SAMPLES</a:t>
            </a:r>
            <a:endParaRPr lang="ru-KZ" dirty="0"/>
          </a:p>
        </p:txBody>
      </p:sp>
      <p:sp>
        <p:nvSpPr>
          <p:cNvPr id="3" name="Объект 2">
            <a:extLst>
              <a:ext uri="{FF2B5EF4-FFF2-40B4-BE49-F238E27FC236}">
                <a16:creationId xmlns:a16="http://schemas.microsoft.com/office/drawing/2014/main" id="{BD7FE118-F35E-0559-1670-E1C61F045D13}"/>
              </a:ext>
            </a:extLst>
          </p:cNvPr>
          <p:cNvSpPr>
            <a:spLocks noGrp="1"/>
          </p:cNvSpPr>
          <p:nvPr>
            <p:ph idx="1"/>
          </p:nvPr>
        </p:nvSpPr>
        <p:spPr/>
        <p:txBody>
          <a:bodyPr/>
          <a:lstStyle/>
          <a:p>
            <a:endParaRPr lang="ru-KZ"/>
          </a:p>
        </p:txBody>
      </p:sp>
      <p:pic>
        <p:nvPicPr>
          <p:cNvPr id="5" name="Рисунок 4">
            <a:extLst>
              <a:ext uri="{FF2B5EF4-FFF2-40B4-BE49-F238E27FC236}">
                <a16:creationId xmlns:a16="http://schemas.microsoft.com/office/drawing/2014/main" id="{A9B51946-85C7-FF5D-D3CD-3BAE2360CE6E}"/>
              </a:ext>
            </a:extLst>
          </p:cNvPr>
          <p:cNvPicPr>
            <a:picLocks noChangeAspect="1"/>
          </p:cNvPicPr>
          <p:nvPr/>
        </p:nvPicPr>
        <p:blipFill>
          <a:blip r:embed="rId2"/>
          <a:stretch>
            <a:fillRect/>
          </a:stretch>
        </p:blipFill>
        <p:spPr>
          <a:xfrm>
            <a:off x="652371" y="2095500"/>
            <a:ext cx="10611395" cy="3098959"/>
          </a:xfrm>
          <a:prstGeom prst="rect">
            <a:avLst/>
          </a:prstGeom>
        </p:spPr>
      </p:pic>
    </p:spTree>
    <p:extLst>
      <p:ext uri="{BB962C8B-B14F-4D97-AF65-F5344CB8AC3E}">
        <p14:creationId xmlns:p14="http://schemas.microsoft.com/office/powerpoint/2010/main" val="195798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00B720-DAC8-8FF4-194B-5AACCEDEE635}"/>
              </a:ext>
            </a:extLst>
          </p:cNvPr>
          <p:cNvSpPr>
            <a:spLocks noGrp="1"/>
          </p:cNvSpPr>
          <p:nvPr>
            <p:ph type="title"/>
          </p:nvPr>
        </p:nvSpPr>
        <p:spPr/>
        <p:txBody>
          <a:bodyPr/>
          <a:lstStyle/>
          <a:p>
            <a:r>
              <a:rPr lang="en-US" dirty="0"/>
              <a:t>BASELINE MODEL</a:t>
            </a:r>
            <a:endParaRPr lang="ru-KZ" dirty="0"/>
          </a:p>
        </p:txBody>
      </p:sp>
      <p:sp>
        <p:nvSpPr>
          <p:cNvPr id="3" name="Объект 2">
            <a:extLst>
              <a:ext uri="{FF2B5EF4-FFF2-40B4-BE49-F238E27FC236}">
                <a16:creationId xmlns:a16="http://schemas.microsoft.com/office/drawing/2014/main" id="{E54A718D-071E-7701-7B50-C5B557E7AC52}"/>
              </a:ext>
            </a:extLst>
          </p:cNvPr>
          <p:cNvSpPr>
            <a:spLocks noGrp="1"/>
          </p:cNvSpPr>
          <p:nvPr>
            <p:ph idx="1"/>
          </p:nvPr>
        </p:nvSpPr>
        <p:spPr>
          <a:xfrm>
            <a:off x="652371" y="2095500"/>
            <a:ext cx="11152767" cy="3848100"/>
          </a:xfrm>
        </p:spPr>
        <p:txBody>
          <a:bodyPr/>
          <a:lstStyle/>
          <a:p>
            <a:r>
              <a:rPr lang="en-US" dirty="0"/>
              <a:t>BERT architecture (with L=12 hidden layers, a hidden size of H=768, and A=12 attention heads, 10 epochs, learning rate 0.0001, batch size of 32) used in </a:t>
            </a:r>
            <a:r>
              <a:rPr lang="en-US" dirty="0">
                <a:hlinkClick r:id="rId2"/>
              </a:rPr>
              <a:t>https://www.kaggle.com/code/gunesevitan/nlp-with-disaster-tweets-eda-cleaning-and-bert</a:t>
            </a:r>
            <a:r>
              <a:rPr lang="en-US" dirty="0"/>
              <a:t> was chosen as a baseline model. Validation set accuracy: </a:t>
            </a:r>
            <a:r>
              <a:rPr lang="en-US" b="1" dirty="0"/>
              <a:t>0.7982</a:t>
            </a:r>
          </a:p>
        </p:txBody>
      </p:sp>
      <p:pic>
        <p:nvPicPr>
          <p:cNvPr id="5" name="Рисунок 4">
            <a:extLst>
              <a:ext uri="{FF2B5EF4-FFF2-40B4-BE49-F238E27FC236}">
                <a16:creationId xmlns:a16="http://schemas.microsoft.com/office/drawing/2014/main" id="{76C6C1F5-FA52-5FCD-7A0D-C34B98DE0E87}"/>
              </a:ext>
            </a:extLst>
          </p:cNvPr>
          <p:cNvPicPr>
            <a:picLocks noChangeAspect="1"/>
          </p:cNvPicPr>
          <p:nvPr/>
        </p:nvPicPr>
        <p:blipFill>
          <a:blip r:embed="rId3"/>
          <a:stretch>
            <a:fillRect/>
          </a:stretch>
        </p:blipFill>
        <p:spPr>
          <a:xfrm>
            <a:off x="4229971" y="3568955"/>
            <a:ext cx="4134445" cy="3203444"/>
          </a:xfrm>
          <a:prstGeom prst="rect">
            <a:avLst/>
          </a:prstGeom>
        </p:spPr>
      </p:pic>
    </p:spTree>
    <p:extLst>
      <p:ext uri="{BB962C8B-B14F-4D97-AF65-F5344CB8AC3E}">
        <p14:creationId xmlns:p14="http://schemas.microsoft.com/office/powerpoint/2010/main" val="1010627023"/>
      </p:ext>
    </p:extLst>
  </p:cSld>
  <p:clrMapOvr>
    <a:masterClrMapping/>
  </p:clrMapOvr>
</p:sld>
</file>

<file path=ppt/theme/theme1.xml><?xml version="1.0" encoding="utf-8"?>
<a:theme xmlns:a="http://schemas.openxmlformats.org/drawingml/2006/main" name="Citatio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TM03457510[[fn=Савон]]</Template>
  <TotalTime>1654</TotalTime>
  <Words>953</Words>
  <Application>Microsoft Office PowerPoint</Application>
  <PresentationFormat>Широкоэкранный</PresentationFormat>
  <Paragraphs>120</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Courier New</vt:lpstr>
      <vt:lpstr>Grandview</vt:lpstr>
      <vt:lpstr>Grandview Display</vt:lpstr>
      <vt:lpstr>CitationVTI</vt:lpstr>
      <vt:lpstr>Natural language processing with disaster tweets</vt:lpstr>
      <vt:lpstr>Topic description</vt:lpstr>
      <vt:lpstr>the dataset</vt:lpstr>
      <vt:lpstr>STUDYING THE DATASET</vt:lpstr>
      <vt:lpstr>STUDYING THE DATASET: FEATURES</vt:lpstr>
      <vt:lpstr>STUDYING THE DATASET: TARGETS</vt:lpstr>
      <vt:lpstr>Embedding and text cleaning</vt:lpstr>
      <vt:lpstr>MISLABELED SAMPLES</vt:lpstr>
      <vt:lpstr>BASELINE MODEL</vt:lpstr>
      <vt:lpstr>ATTEMPTS with other models</vt:lpstr>
      <vt:lpstr>BERT models</vt:lpstr>
      <vt:lpstr>Implementation details</vt:lpstr>
      <vt:lpstr>Results</vt:lpstr>
      <vt:lpstr>RESULTS</vt:lpstr>
      <vt:lpstr>RESULTS: the best model</vt:lpstr>
      <vt:lpstr>ROOM for improvement</vt:lpstr>
      <vt:lpstr>KAGGLE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disaster tweets</dc:title>
  <dc:creator>Шортанбайулы Олжас</dc:creator>
  <cp:lastModifiedBy>Шортанбайулы Олжас</cp:lastModifiedBy>
  <cp:revision>3</cp:revision>
  <dcterms:created xsi:type="dcterms:W3CDTF">2023-09-26T15:47:08Z</dcterms:created>
  <dcterms:modified xsi:type="dcterms:W3CDTF">2023-11-24T16:02:05Z</dcterms:modified>
</cp:coreProperties>
</file>