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300" r:id="rId4"/>
    <p:sldId id="298" r:id="rId5"/>
    <p:sldId id="302" r:id="rId6"/>
    <p:sldId id="299" r:id="rId7"/>
    <p:sldId id="303" r:id="rId8"/>
    <p:sldId id="258" r:id="rId9"/>
    <p:sldId id="304" r:id="rId10"/>
    <p:sldId id="305" r:id="rId11"/>
    <p:sldId id="310" r:id="rId12"/>
    <p:sldId id="311" r:id="rId13"/>
    <p:sldId id="306" r:id="rId14"/>
    <p:sldId id="307" r:id="rId15"/>
    <p:sldId id="308" r:id="rId16"/>
    <p:sldId id="309" r:id="rId17"/>
    <p:sldId id="268" r:id="rId18"/>
  </p:sldIdLst>
  <p:sldSz cx="9144000" cy="5143500" type="screen16x9"/>
  <p:notesSz cx="6858000" cy="9144000"/>
  <p:embeddedFontLst>
    <p:embeddedFont>
      <p:font typeface="Advent Pro SemiBold" panose="020B0604020202020204" charset="0"/>
      <p:regular r:id="rId20"/>
      <p:bold r:id="rId21"/>
    </p:embeddedFont>
    <p:embeddedFont>
      <p:font typeface="Fira Sans Extra Condensed Medium" panose="020B0604020202020204" charset="0"/>
      <p:regular r:id="rId22"/>
      <p:bold r:id="rId23"/>
      <p:italic r:id="rId24"/>
      <p:boldItalic r:id="rId25"/>
    </p:embeddedFont>
    <p:embeddedFont>
      <p:font typeface="Maven Pro" panose="020B0604020202020204" charset="0"/>
      <p:regular r:id="rId26"/>
      <p:bold r:id="rId27"/>
    </p:embeddedFont>
    <p:embeddedFont>
      <p:font typeface="Nunito Light" pitchFamily="2" charset="0"/>
      <p:regular r:id="rId28"/>
      <p:italic r:id="rId29"/>
    </p:embeddedFont>
    <p:embeddedFont>
      <p:font typeface="Share Tech"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A0E0-F4D4-425C-927A-E0FB3037F070}">
  <a:tblStyle styleId="{7ACAA0E0-F4D4-425C-927A-E0FB3037F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5210" autoAdjust="0"/>
  </p:normalViewPr>
  <p:slideViewPr>
    <p:cSldViewPr snapToGrid="0">
      <p:cViewPr varScale="1">
        <p:scale>
          <a:sx n="137" d="100"/>
          <a:sy n="137" d="100"/>
        </p:scale>
        <p:origin x="74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693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1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85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9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62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39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9"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tmp"/></Relationships>
</file>

<file path=ppt/slides/_rels/slide1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www.linkedin.com/in/oshrimoalem/" TargetMode="External"/><Relationship Id="rId13" Type="http://schemas.openxmlformats.org/officeDocument/2006/relationships/hyperlink" Target="mailto:oriamrani128@gmail.com" TargetMode="External"/><Relationship Id="rId3" Type="http://schemas.openxmlformats.org/officeDocument/2006/relationships/hyperlink" Target="https://github.com/oshri1997/Games_Data_Science" TargetMode="External"/><Relationship Id="rId7" Type="http://schemas.openxmlformats.org/officeDocument/2006/relationships/image" Target="../media/image25.png"/><Relationship Id="rId12"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hit.ac.il/" TargetMode="External"/><Relationship Id="rId11" Type="http://schemas.openxmlformats.org/officeDocument/2006/relationships/hyperlink" Target="mailto:oshri19970@gmail.com" TargetMode="External"/><Relationship Id="rId5" Type="http://schemas.openxmlformats.org/officeDocument/2006/relationships/image" Target="../media/image24.png"/><Relationship Id="rId10" Type="http://schemas.openxmlformats.org/officeDocument/2006/relationships/hyperlink" Target="https://www.linkedin.com/in/oriamrani/" TargetMode="External"/><Relationship Id="rId4" Type="http://schemas.openxmlformats.org/officeDocument/2006/relationships/image" Target="../media/image23.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hyperlink" Target="https://www.vgchartz.com/gamedb/" TargetMode="External"/><Relationship Id="rId1" Type="http://schemas.openxmlformats.org/officeDocument/2006/relationships/slideLayout" Target="../slideLayouts/slideLayout5.xml"/><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154545" y="2055832"/>
            <a:ext cx="4317531"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Mining and Machine learning</a:t>
            </a:r>
            <a:endParaRPr dirty="0"/>
          </a:p>
        </p:txBody>
      </p:sp>
      <p:sp>
        <p:nvSpPr>
          <p:cNvPr id="435" name="Google Shape;435;p25"/>
          <p:cNvSpPr txBox="1">
            <a:spLocks noGrp="1"/>
          </p:cNvSpPr>
          <p:nvPr>
            <p:ph type="ctrTitle"/>
          </p:nvPr>
        </p:nvSpPr>
        <p:spPr>
          <a:xfrm>
            <a:off x="540210" y="461393"/>
            <a:ext cx="8046578" cy="14788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Is it possible to predict sales amount for a video game according to the game sales features?</a:t>
            </a:r>
            <a:endParaRPr sz="3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DBC94A06-8AA1-4480-9482-FF8FA4694223}"/>
              </a:ext>
            </a:extLst>
          </p:cNvPr>
          <p:cNvSpPr txBox="1">
            <a:spLocks/>
          </p:cNvSpPr>
          <p:nvPr/>
        </p:nvSpPr>
        <p:spPr>
          <a:xfrm>
            <a:off x="2665560" y="2452132"/>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200" dirty="0"/>
              <a:t>Ori </a:t>
            </a:r>
            <a:r>
              <a:rPr lang="en-US" sz="1200" dirty="0" err="1"/>
              <a:t>Amrani</a:t>
            </a:r>
            <a:endParaRPr lang="en-US" sz="1200" dirty="0"/>
          </a:p>
          <a:p>
            <a:pPr marL="0" indent="0"/>
            <a:r>
              <a:rPr lang="en-US" sz="1200" dirty="0"/>
              <a:t>Oshri Moalem</a:t>
            </a:r>
          </a:p>
        </p:txBody>
      </p:sp>
      <p:pic>
        <p:nvPicPr>
          <p:cNvPr id="6" name="Picture 5" descr="A picture containing text, table, indoor&#10;&#10;Description automatically generated">
            <a:extLst>
              <a:ext uri="{FF2B5EF4-FFF2-40B4-BE49-F238E27FC236}">
                <a16:creationId xmlns:a16="http://schemas.microsoft.com/office/drawing/2014/main" id="{4F5AA951-DCC7-4F40-9A41-7A4CBCADC302}"/>
              </a:ext>
            </a:extLst>
          </p:cNvPr>
          <p:cNvPicPr>
            <a:picLocks noChangeAspect="1"/>
          </p:cNvPicPr>
          <p:nvPr/>
        </p:nvPicPr>
        <p:blipFill>
          <a:blip r:embed="rId3"/>
          <a:stretch>
            <a:fillRect/>
          </a:stretch>
        </p:blipFill>
        <p:spPr>
          <a:xfrm>
            <a:off x="540210" y="2678249"/>
            <a:ext cx="2312206" cy="23122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Some insights: </a:t>
            </a:r>
            <a:endParaRPr dirty="0"/>
          </a:p>
        </p:txBody>
      </p:sp>
      <p:sp>
        <p:nvSpPr>
          <p:cNvPr id="11" name="תיבת טקסט 10">
            <a:extLst>
              <a:ext uri="{FF2B5EF4-FFF2-40B4-BE49-F238E27FC236}">
                <a16:creationId xmlns:a16="http://schemas.microsoft.com/office/drawing/2014/main" id="{BC9396DB-AAE0-4E8D-898F-E6A9EDE740C9}"/>
              </a:ext>
            </a:extLst>
          </p:cNvPr>
          <p:cNvSpPr txBox="1"/>
          <p:nvPr/>
        </p:nvSpPr>
        <p:spPr>
          <a:xfrm>
            <a:off x="4699638" y="2248584"/>
            <a:ext cx="4202924" cy="1323439"/>
          </a:xfrm>
          <a:prstGeom prst="rect">
            <a:avLst/>
          </a:prstGeom>
          <a:noFill/>
        </p:spPr>
        <p:txBody>
          <a:bodyPr wrap="square">
            <a:spAutoFit/>
          </a:bodyPr>
          <a:lstStyle/>
          <a:p>
            <a:pPr rtl="0"/>
            <a:r>
              <a:rPr lang="en-US" sz="1600" dirty="0">
                <a:solidFill>
                  <a:schemeClr val="bg1"/>
                </a:solidFill>
                <a:latin typeface="Maven Pro" panose="020B0604020202020204" charset="0"/>
              </a:rPr>
              <a:t>Over the years the amount of sales</a:t>
            </a:r>
          </a:p>
          <a:p>
            <a:pPr rtl="0"/>
            <a:r>
              <a:rPr lang="en-US" sz="1600" dirty="0">
                <a:solidFill>
                  <a:schemeClr val="bg1"/>
                </a:solidFill>
                <a:latin typeface="Maven Pro" panose="020B0604020202020204" charset="0"/>
              </a:rPr>
              <a:t>has increased , although in recent years there seems to be a decline in sales due to not releasing new games like in previous years</a:t>
            </a:r>
          </a:p>
        </p:txBody>
      </p:sp>
      <p:pic>
        <p:nvPicPr>
          <p:cNvPr id="2" name="תמונה 1"/>
          <p:cNvPicPr>
            <a:picLocks noChangeAspect="1"/>
          </p:cNvPicPr>
          <p:nvPr/>
        </p:nvPicPr>
        <p:blipFill>
          <a:blip r:embed="rId3"/>
          <a:stretch>
            <a:fillRect/>
          </a:stretch>
        </p:blipFill>
        <p:spPr>
          <a:xfrm>
            <a:off x="241438" y="1521269"/>
            <a:ext cx="4068782" cy="2649862"/>
          </a:xfrm>
          <a:prstGeom prst="rect">
            <a:avLst/>
          </a:prstGeom>
        </p:spPr>
      </p:pic>
    </p:spTree>
    <p:extLst>
      <p:ext uri="{BB962C8B-B14F-4D97-AF65-F5344CB8AC3E}">
        <p14:creationId xmlns:p14="http://schemas.microsoft.com/office/powerpoint/2010/main" val="1023199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1"/>
          <p:cNvSpPr>
            <a:spLocks noGrp="1"/>
          </p:cNvSpPr>
          <p:nvPr>
            <p:ph type="subTitle" idx="1"/>
          </p:nvPr>
        </p:nvSpPr>
        <p:spPr>
          <a:xfrm>
            <a:off x="103128" y="3695524"/>
            <a:ext cx="8848367" cy="1263363"/>
          </a:xfrm>
        </p:spPr>
        <p:txBody>
          <a:bodyPr/>
          <a:lstStyle/>
          <a:p>
            <a:r>
              <a:rPr lang="en-US" dirty="0"/>
              <a:t>       Here we checked the correlation between the total sales and the sales in the different regions, there is a high correlation between the general sales and the sales in the USA, the correlation between the sales in Europe and the general sales is smaller but still there is a relatively large correlation, in contrast the correlation between the general sales and the sales In Japan it is relatively small.</a:t>
            </a:r>
            <a:endParaRPr lang="he-IL" dirty="0"/>
          </a:p>
        </p:txBody>
      </p:sp>
      <p:sp>
        <p:nvSpPr>
          <p:cNvPr id="5" name="כותרת 4"/>
          <p:cNvSpPr>
            <a:spLocks noGrp="1"/>
          </p:cNvSpPr>
          <p:nvPr>
            <p:ph type="title" idx="3"/>
          </p:nvPr>
        </p:nvSpPr>
        <p:spPr/>
        <p:txBody>
          <a:bodyPr/>
          <a:lstStyle/>
          <a:p>
            <a:endParaRPr lang="he-IL" dirty="0"/>
          </a:p>
        </p:txBody>
      </p:sp>
      <p:sp>
        <p:nvSpPr>
          <p:cNvPr id="8" name="כותרת 7"/>
          <p:cNvSpPr>
            <a:spLocks noGrp="1"/>
          </p:cNvSpPr>
          <p:nvPr>
            <p:ph type="title" idx="6"/>
          </p:nvPr>
        </p:nvSpPr>
        <p:spPr/>
        <p:txBody>
          <a:bodyPr/>
          <a:lstStyle/>
          <a:p>
            <a:endParaRPr lang="he-IL"/>
          </a:p>
        </p:txBody>
      </p:sp>
      <p:sp>
        <p:nvSpPr>
          <p:cNvPr id="9" name="כותרת 8"/>
          <p:cNvSpPr>
            <a:spLocks noGrp="1"/>
          </p:cNvSpPr>
          <p:nvPr>
            <p:ph type="ctrTitle" idx="7"/>
          </p:nvPr>
        </p:nvSpPr>
        <p:spPr>
          <a:xfrm>
            <a:off x="598200" y="201870"/>
            <a:ext cx="8786432" cy="577800"/>
          </a:xfrm>
        </p:spPr>
        <p:txBody>
          <a:bodyPr/>
          <a:lstStyle/>
          <a:p>
            <a:r>
              <a:rPr lang="en-US" dirty="0"/>
              <a:t>Some insights:</a:t>
            </a:r>
            <a:endParaRPr lang="he-IL" dirty="0"/>
          </a:p>
        </p:txBody>
      </p:sp>
      <p:pic>
        <p:nvPicPr>
          <p:cNvPr id="13" name="תמונה 12"/>
          <p:cNvPicPr>
            <a:picLocks noChangeAspect="1"/>
          </p:cNvPicPr>
          <p:nvPr/>
        </p:nvPicPr>
        <p:blipFill>
          <a:blip r:embed="rId2"/>
          <a:stretch>
            <a:fillRect/>
          </a:stretch>
        </p:blipFill>
        <p:spPr>
          <a:xfrm>
            <a:off x="675922" y="903811"/>
            <a:ext cx="7508989" cy="26538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945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תיבת טקסט 10">
            <a:extLst>
              <a:ext uri="{FF2B5EF4-FFF2-40B4-BE49-F238E27FC236}">
                <a16:creationId xmlns:a16="http://schemas.microsoft.com/office/drawing/2014/main" id="{BEA9CFF5-44B9-41D8-BF3B-58266BC9E5A4}"/>
              </a:ext>
            </a:extLst>
          </p:cNvPr>
          <p:cNvSpPr txBox="1"/>
          <p:nvPr/>
        </p:nvSpPr>
        <p:spPr>
          <a:xfrm>
            <a:off x="4384117" y="2252647"/>
            <a:ext cx="4202924" cy="830997"/>
          </a:xfrm>
          <a:prstGeom prst="rect">
            <a:avLst/>
          </a:prstGeom>
          <a:noFill/>
        </p:spPr>
        <p:txBody>
          <a:bodyPr wrap="square">
            <a:spAutoFit/>
          </a:bodyPr>
          <a:lstStyle/>
          <a:p>
            <a:pPr rtl="0"/>
            <a:r>
              <a:rPr lang="en-US" sz="1600" dirty="0">
                <a:solidFill>
                  <a:schemeClr val="bg1"/>
                </a:solidFill>
                <a:latin typeface="Maven Pro" panose="020B0604020202020204" charset="0"/>
              </a:rPr>
              <a:t>We can see that the most games rated between 3-6 and the amount of sales don’t exceed the 10mil in those games.</a:t>
            </a:r>
          </a:p>
        </p:txBody>
      </p:sp>
      <p:pic>
        <p:nvPicPr>
          <p:cNvPr id="17" name="Picture 16" descr="Chart&#10;&#10;Description automatically generated">
            <a:extLst>
              <a:ext uri="{FF2B5EF4-FFF2-40B4-BE49-F238E27FC236}">
                <a16:creationId xmlns:a16="http://schemas.microsoft.com/office/drawing/2014/main" id="{ECED15FB-AF27-48D9-BA58-EA749CE615E4}"/>
              </a:ext>
            </a:extLst>
          </p:cNvPr>
          <p:cNvPicPr>
            <a:picLocks noChangeAspect="1"/>
          </p:cNvPicPr>
          <p:nvPr/>
        </p:nvPicPr>
        <p:blipFill>
          <a:blip r:embed="rId2"/>
          <a:stretch>
            <a:fillRect/>
          </a:stretch>
        </p:blipFill>
        <p:spPr>
          <a:xfrm>
            <a:off x="556959" y="733730"/>
            <a:ext cx="3093661" cy="3037835"/>
          </a:xfrm>
          <a:prstGeom prst="rect">
            <a:avLst/>
          </a:prstGeom>
        </p:spPr>
      </p:pic>
    </p:spTree>
    <p:extLst>
      <p:ext uri="{BB962C8B-B14F-4D97-AF65-F5344CB8AC3E}">
        <p14:creationId xmlns:p14="http://schemas.microsoft.com/office/powerpoint/2010/main" val="406645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Machine Learning</a:t>
            </a:r>
            <a:endParaRPr dirty="0"/>
          </a:p>
        </p:txBody>
      </p:sp>
      <p:sp>
        <p:nvSpPr>
          <p:cNvPr id="8" name="Google Shape;479;p27">
            <a:extLst>
              <a:ext uri="{FF2B5EF4-FFF2-40B4-BE49-F238E27FC236}">
                <a16:creationId xmlns:a16="http://schemas.microsoft.com/office/drawing/2014/main" id="{7666F1A6-9315-48C9-B8FF-818A45946B7B}"/>
              </a:ext>
            </a:extLst>
          </p:cNvPr>
          <p:cNvSpPr txBox="1">
            <a:spLocks/>
          </p:cNvSpPr>
          <p:nvPr/>
        </p:nvSpPr>
        <p:spPr>
          <a:xfrm>
            <a:off x="-648866" y="989475"/>
            <a:ext cx="4576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lvl="1"/>
            <a:r>
              <a:rPr lang="en-US" dirty="0">
                <a:solidFill>
                  <a:schemeClr val="bg1"/>
                </a:solidFill>
                <a:latin typeface="Maven Pro" panose="020B0604020202020204" charset="0"/>
              </a:rPr>
              <a:t>Linear regression</a:t>
            </a:r>
          </a:p>
        </p:txBody>
      </p:sp>
      <p:sp>
        <p:nvSpPr>
          <p:cNvPr id="9" name="Google Shape;479;p27">
            <a:extLst>
              <a:ext uri="{FF2B5EF4-FFF2-40B4-BE49-F238E27FC236}">
                <a16:creationId xmlns:a16="http://schemas.microsoft.com/office/drawing/2014/main" id="{7CA551ED-6442-41C3-A626-3F2DD20FE75D}"/>
              </a:ext>
            </a:extLst>
          </p:cNvPr>
          <p:cNvSpPr txBox="1">
            <a:spLocks/>
          </p:cNvSpPr>
          <p:nvPr/>
        </p:nvSpPr>
        <p:spPr>
          <a:xfrm>
            <a:off x="618825" y="1745936"/>
            <a:ext cx="6784505" cy="14509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lvl="1" algn="l"/>
            <a:r>
              <a:rPr lang="en-US" sz="1600" dirty="0">
                <a:solidFill>
                  <a:schemeClr val="bg1"/>
                </a:solidFill>
                <a:latin typeface="Maven Pro" panose="020B0604020202020204" charset="0"/>
              </a:rPr>
              <a:t>Using the `sklearn` library and linear regression we were able</a:t>
            </a:r>
          </a:p>
          <a:p>
            <a:pPr lvl="1" algn="l"/>
            <a:r>
              <a:rPr lang="en-US" sz="1600" dirty="0">
                <a:solidFill>
                  <a:schemeClr val="bg1"/>
                </a:solidFill>
                <a:latin typeface="Maven Pro" panose="020B0604020202020204" charset="0"/>
              </a:rPr>
              <a:t>to train a model that predicts </a:t>
            </a:r>
            <a:r>
              <a:rPr lang="en-US" sz="1600">
                <a:solidFill>
                  <a:schemeClr val="bg1"/>
                </a:solidFill>
                <a:latin typeface="Maven Pro" panose="020B0604020202020204" charset="0"/>
              </a:rPr>
              <a:t>the sales </a:t>
            </a:r>
            <a:r>
              <a:rPr lang="en-US" sz="1600" dirty="0">
                <a:solidFill>
                  <a:schemeClr val="bg1"/>
                </a:solidFill>
                <a:latin typeface="Maven Pro" panose="020B0604020202020204" charset="0"/>
              </a:rPr>
              <a:t>of games based </a:t>
            </a:r>
          </a:p>
          <a:p>
            <a:pPr lvl="1" algn="l"/>
            <a:r>
              <a:rPr lang="en-US" sz="1600" dirty="0">
                <a:solidFill>
                  <a:schemeClr val="bg1"/>
                </a:solidFill>
                <a:latin typeface="Maven Pro" panose="020B0604020202020204" charset="0"/>
              </a:rPr>
              <a:t>on crew features. We added some columns based on our data,</a:t>
            </a:r>
          </a:p>
          <a:p>
            <a:pPr lvl="1" algn="l"/>
            <a:r>
              <a:rPr lang="en-US" sz="1600" dirty="0">
                <a:solidFill>
                  <a:schemeClr val="bg1"/>
                </a:solidFill>
                <a:latin typeface="Maven Pro" panose="020B0604020202020204" charset="0"/>
              </a:rPr>
              <a:t>that described the rating of game,genre,platform,publisher and year.</a:t>
            </a:r>
          </a:p>
        </p:txBody>
      </p:sp>
    </p:spTree>
    <p:extLst>
      <p:ext uri="{BB962C8B-B14F-4D97-AF65-F5344CB8AC3E}">
        <p14:creationId xmlns:p14="http://schemas.microsoft.com/office/powerpoint/2010/main" val="226736859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Machine Learning</a:t>
            </a:r>
            <a:endParaRPr dirty="0"/>
          </a:p>
        </p:txBody>
      </p:sp>
      <p:sp>
        <p:nvSpPr>
          <p:cNvPr id="8" name="Google Shape;479;p27">
            <a:extLst>
              <a:ext uri="{FF2B5EF4-FFF2-40B4-BE49-F238E27FC236}">
                <a16:creationId xmlns:a16="http://schemas.microsoft.com/office/drawing/2014/main" id="{7666F1A6-9315-48C9-B8FF-818A45946B7B}"/>
              </a:ext>
            </a:extLst>
          </p:cNvPr>
          <p:cNvSpPr txBox="1">
            <a:spLocks/>
          </p:cNvSpPr>
          <p:nvPr/>
        </p:nvSpPr>
        <p:spPr>
          <a:xfrm>
            <a:off x="-620945" y="1430953"/>
            <a:ext cx="4576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lvl="1"/>
            <a:r>
              <a:rPr lang="en-US" dirty="0">
                <a:solidFill>
                  <a:schemeClr val="bg1"/>
                </a:solidFill>
                <a:latin typeface="Maven Pro" panose="020B0604020202020204" charset="0"/>
              </a:rPr>
              <a:t>Linear regression</a:t>
            </a:r>
          </a:p>
        </p:txBody>
      </p:sp>
      <p:sp>
        <p:nvSpPr>
          <p:cNvPr id="13" name="Google Shape;479;p27">
            <a:extLst>
              <a:ext uri="{FF2B5EF4-FFF2-40B4-BE49-F238E27FC236}">
                <a16:creationId xmlns:a16="http://schemas.microsoft.com/office/drawing/2014/main" id="{0CB22AD1-89FF-4998-94FE-60F44F3532E4}"/>
              </a:ext>
            </a:extLst>
          </p:cNvPr>
          <p:cNvSpPr txBox="1">
            <a:spLocks/>
          </p:cNvSpPr>
          <p:nvPr/>
        </p:nvSpPr>
        <p:spPr>
          <a:xfrm>
            <a:off x="320523" y="3270074"/>
            <a:ext cx="487450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lvl="1" algn="l"/>
            <a:r>
              <a:rPr lang="en-US" sz="1600" dirty="0">
                <a:solidFill>
                  <a:schemeClr val="bg1"/>
                </a:solidFill>
                <a:latin typeface="Maven Pro" panose="020B0604020202020204" charset="0"/>
              </a:rPr>
              <a:t>The final table for the machine learning model</a:t>
            </a:r>
          </a:p>
          <a:p>
            <a:pPr lvl="1" algn="l"/>
            <a:r>
              <a:rPr lang="en-US" sz="1600" dirty="0">
                <a:solidFill>
                  <a:schemeClr val="bg1"/>
                </a:solidFill>
                <a:latin typeface="Maven Pro" panose="020B0604020202020204" charset="0"/>
              </a:rPr>
              <a:t>We encoded the categorial labels to numbers so that we can use them in the machine learning</a:t>
            </a:r>
          </a:p>
        </p:txBody>
      </p:sp>
      <p:pic>
        <p:nvPicPr>
          <p:cNvPr id="3" name="Picture 2" descr="Table&#10;&#10;Description automatically generated">
            <a:extLst>
              <a:ext uri="{FF2B5EF4-FFF2-40B4-BE49-F238E27FC236}">
                <a16:creationId xmlns:a16="http://schemas.microsoft.com/office/drawing/2014/main" id="{C4A07DFF-9743-4349-82F1-9EEFDDBB1925}"/>
              </a:ext>
            </a:extLst>
          </p:cNvPr>
          <p:cNvPicPr>
            <a:picLocks noChangeAspect="1"/>
          </p:cNvPicPr>
          <p:nvPr/>
        </p:nvPicPr>
        <p:blipFill>
          <a:blip r:embed="rId3"/>
          <a:stretch>
            <a:fillRect/>
          </a:stretch>
        </p:blipFill>
        <p:spPr>
          <a:xfrm>
            <a:off x="5045279" y="2259253"/>
            <a:ext cx="3624070" cy="2434631"/>
          </a:xfrm>
          <a:prstGeom prst="rect">
            <a:avLst/>
          </a:prstGeom>
          <a:ln>
            <a:noFill/>
          </a:ln>
          <a:effectLst>
            <a:outerShdw blurRad="190500" algn="tl" rotWithShape="0">
              <a:srgbClr val="000000">
                <a:alpha val="70000"/>
              </a:srgbClr>
            </a:outerShdw>
          </a:effectLst>
        </p:spPr>
      </p:pic>
      <p:pic>
        <p:nvPicPr>
          <p:cNvPr id="6" name="Picture 5" descr="Text&#10;&#10;Description automatically generated">
            <a:extLst>
              <a:ext uri="{FF2B5EF4-FFF2-40B4-BE49-F238E27FC236}">
                <a16:creationId xmlns:a16="http://schemas.microsoft.com/office/drawing/2014/main" id="{D5D82698-F9ED-49BD-856E-4A3CEF12359A}"/>
              </a:ext>
            </a:extLst>
          </p:cNvPr>
          <p:cNvPicPr>
            <a:picLocks noChangeAspect="1"/>
          </p:cNvPicPr>
          <p:nvPr/>
        </p:nvPicPr>
        <p:blipFill rotWithShape="1">
          <a:blip r:embed="rId4"/>
          <a:srcRect l="969" t="-1" r="1" b="722"/>
          <a:stretch/>
        </p:blipFill>
        <p:spPr>
          <a:xfrm>
            <a:off x="2757774" y="1309626"/>
            <a:ext cx="1954190" cy="1114438"/>
          </a:xfrm>
          <a:prstGeom prst="rect">
            <a:avLst/>
          </a:prstGeom>
        </p:spPr>
      </p:pic>
    </p:spTree>
    <p:extLst>
      <p:ext uri="{BB962C8B-B14F-4D97-AF65-F5344CB8AC3E}">
        <p14:creationId xmlns:p14="http://schemas.microsoft.com/office/powerpoint/2010/main" val="14985732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Machine Learning</a:t>
            </a:r>
            <a:endParaRPr dirty="0"/>
          </a:p>
        </p:txBody>
      </p:sp>
      <p:sp>
        <p:nvSpPr>
          <p:cNvPr id="10" name="תיבת טקסט 9">
            <a:extLst>
              <a:ext uri="{FF2B5EF4-FFF2-40B4-BE49-F238E27FC236}">
                <a16:creationId xmlns:a16="http://schemas.microsoft.com/office/drawing/2014/main" id="{1C9FD63B-EE4F-49ED-A1B4-17B6CEDEBA50}"/>
              </a:ext>
            </a:extLst>
          </p:cNvPr>
          <p:cNvSpPr txBox="1"/>
          <p:nvPr/>
        </p:nvSpPr>
        <p:spPr>
          <a:xfrm>
            <a:off x="1635354" y="2571750"/>
            <a:ext cx="7924799" cy="338554"/>
          </a:xfrm>
          <a:prstGeom prst="rect">
            <a:avLst/>
          </a:prstGeom>
          <a:noFill/>
        </p:spPr>
        <p:txBody>
          <a:bodyPr wrap="square">
            <a:spAutoFit/>
          </a:bodyPr>
          <a:lstStyle/>
          <a:p>
            <a:pPr algn="ctr" rtl="0"/>
            <a:r>
              <a:rPr lang="en-US" sz="1600" dirty="0">
                <a:solidFill>
                  <a:schemeClr val="bg1"/>
                </a:solidFill>
                <a:latin typeface="Maven Pro" panose="020B0604020202020204" charset="0"/>
              </a:rPr>
              <a:t>The prediction rating VS versus the original rating</a:t>
            </a:r>
          </a:p>
        </p:txBody>
      </p:sp>
      <p:pic>
        <p:nvPicPr>
          <p:cNvPr id="8" name="Picture 7" descr="Graphical user interface, application, table, Excel&#10;&#10;Description automatically generated">
            <a:extLst>
              <a:ext uri="{FF2B5EF4-FFF2-40B4-BE49-F238E27FC236}">
                <a16:creationId xmlns:a16="http://schemas.microsoft.com/office/drawing/2014/main" id="{9D3EC2BE-0CE5-459A-9F4D-366FD42F8820}"/>
              </a:ext>
            </a:extLst>
          </p:cNvPr>
          <p:cNvPicPr>
            <a:picLocks noChangeAspect="1"/>
          </p:cNvPicPr>
          <p:nvPr/>
        </p:nvPicPr>
        <p:blipFill rotWithShape="1">
          <a:blip r:embed="rId3"/>
          <a:srcRect l="81528" t="25420" r="305" b="16387"/>
          <a:stretch/>
        </p:blipFill>
        <p:spPr>
          <a:xfrm>
            <a:off x="783776" y="1253203"/>
            <a:ext cx="2010284" cy="3485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5430557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Conclusions</a:t>
            </a:r>
            <a:endParaRPr dirty="0"/>
          </a:p>
        </p:txBody>
      </p:sp>
      <p:sp>
        <p:nvSpPr>
          <p:cNvPr id="8" name="תיבת טקסט 7">
            <a:extLst>
              <a:ext uri="{FF2B5EF4-FFF2-40B4-BE49-F238E27FC236}">
                <a16:creationId xmlns:a16="http://schemas.microsoft.com/office/drawing/2014/main" id="{9735E4CE-6A3E-42A5-8530-662E191BC8FE}"/>
              </a:ext>
            </a:extLst>
          </p:cNvPr>
          <p:cNvSpPr txBox="1"/>
          <p:nvPr/>
        </p:nvSpPr>
        <p:spPr>
          <a:xfrm>
            <a:off x="447089" y="1382435"/>
            <a:ext cx="7924799" cy="738664"/>
          </a:xfrm>
          <a:prstGeom prst="rect">
            <a:avLst/>
          </a:prstGeom>
          <a:noFill/>
        </p:spPr>
        <p:txBody>
          <a:bodyPr wrap="square">
            <a:spAutoFit/>
          </a:bodyPr>
          <a:lstStyle/>
          <a:p>
            <a:pPr rtl="0"/>
            <a:r>
              <a:rPr lang="en-US" dirty="0">
                <a:solidFill>
                  <a:schemeClr val="bg1"/>
                </a:solidFill>
                <a:latin typeface="Maven Pro" panose="020B0604020202020204" charset="0"/>
              </a:rPr>
              <a:t>According to the success rates of the prediction,</a:t>
            </a:r>
          </a:p>
          <a:p>
            <a:pPr rtl="0"/>
            <a:r>
              <a:rPr lang="en-US" dirty="0">
                <a:solidFill>
                  <a:schemeClr val="bg1"/>
                </a:solidFill>
                <a:latin typeface="Maven Pro" panose="020B0604020202020204" charset="0"/>
              </a:rPr>
              <a:t>it is possible to see and even predict whether a game</a:t>
            </a:r>
          </a:p>
          <a:p>
            <a:pPr rtl="0"/>
            <a:r>
              <a:rPr lang="en-US" dirty="0">
                <a:solidFill>
                  <a:schemeClr val="bg1"/>
                </a:solidFill>
                <a:latin typeface="Maven Pro" panose="020B0604020202020204" charset="0"/>
              </a:rPr>
              <a:t>will succeed </a:t>
            </a:r>
            <a:r>
              <a:rPr lang="en-US" sz="1400" dirty="0">
                <a:solidFill>
                  <a:schemeClr val="bg1"/>
                </a:solidFill>
              </a:rPr>
              <a:t>according to the game sales features</a:t>
            </a:r>
            <a:endParaRPr lang="en-US" dirty="0">
              <a:solidFill>
                <a:schemeClr val="bg1"/>
              </a:solidFill>
              <a:latin typeface="Maven Pro" panose="020B0604020202020204" charset="0"/>
            </a:endParaRPr>
          </a:p>
        </p:txBody>
      </p:sp>
      <p:pic>
        <p:nvPicPr>
          <p:cNvPr id="9" name="Picture 8" descr="A picture containing graphical user interface&#10;&#10;Description automatically generated">
            <a:extLst>
              <a:ext uri="{FF2B5EF4-FFF2-40B4-BE49-F238E27FC236}">
                <a16:creationId xmlns:a16="http://schemas.microsoft.com/office/drawing/2014/main" id="{2B647BC7-C996-4075-AA86-EEC5E9135ED1}"/>
              </a:ext>
            </a:extLst>
          </p:cNvPr>
          <p:cNvPicPr>
            <a:picLocks noChangeAspect="1"/>
          </p:cNvPicPr>
          <p:nvPr/>
        </p:nvPicPr>
        <p:blipFill>
          <a:blip r:embed="rId3"/>
          <a:stretch>
            <a:fillRect/>
          </a:stretch>
        </p:blipFill>
        <p:spPr>
          <a:xfrm>
            <a:off x="1889612" y="2514059"/>
            <a:ext cx="4820323" cy="7386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50299819"/>
      </p:ext>
    </p:extLst>
  </p:cSld>
  <p:clrMapOvr>
    <a:masterClrMapping/>
  </p:clrMapOvr>
  <p:transition spd="slow" advTm="37803">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70745" y="1496400"/>
            <a:ext cx="5070000" cy="2150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Thank</a:t>
            </a:r>
            <a:br>
              <a:rPr lang="en" dirty="0"/>
            </a:br>
            <a:r>
              <a:rPr lang="en" dirty="0"/>
              <a:t> </a:t>
            </a:r>
            <a:r>
              <a:rPr lang="en" dirty="0">
                <a:solidFill>
                  <a:schemeClr val="accent3"/>
                </a:solidFill>
              </a:rPr>
              <a:t>You</a:t>
            </a:r>
            <a:endParaRPr dirty="0">
              <a:solidFill>
                <a:schemeClr val="accent3"/>
              </a:solidFill>
            </a:endParaRPr>
          </a:p>
        </p:txBody>
      </p:sp>
      <p:pic>
        <p:nvPicPr>
          <p:cNvPr id="3" name="תמונה 2">
            <a:hlinkClick r:id="rId3"/>
            <a:extLst>
              <a:ext uri="{FF2B5EF4-FFF2-40B4-BE49-F238E27FC236}">
                <a16:creationId xmlns:a16="http://schemas.microsoft.com/office/drawing/2014/main" id="{134CB73E-32D4-4AA3-A164-A93E9B93D561}"/>
              </a:ext>
            </a:extLst>
          </p:cNvPr>
          <p:cNvPicPr>
            <a:picLocks noChangeAspect="1"/>
          </p:cNvPicPr>
          <p:nvPr/>
        </p:nvPicPr>
        <p:blipFill>
          <a:blip r:embed="rId4"/>
          <a:stretch>
            <a:fillRect/>
          </a:stretch>
        </p:blipFill>
        <p:spPr>
          <a:xfrm>
            <a:off x="3207511" y="3711976"/>
            <a:ext cx="1135518" cy="638729"/>
          </a:xfrm>
          <a:prstGeom prst="rect">
            <a:avLst/>
          </a:prstGeom>
        </p:spPr>
      </p:pic>
      <p:pic>
        <p:nvPicPr>
          <p:cNvPr id="9" name="תמונה 8">
            <a:extLst>
              <a:ext uri="{FF2B5EF4-FFF2-40B4-BE49-F238E27FC236}">
                <a16:creationId xmlns:a16="http://schemas.microsoft.com/office/drawing/2014/main" id="{08F27317-3B07-4F63-B522-7525CDDEF32F}"/>
              </a:ext>
            </a:extLst>
          </p:cNvPr>
          <p:cNvPicPr>
            <a:picLocks noChangeAspect="1"/>
          </p:cNvPicPr>
          <p:nvPr/>
        </p:nvPicPr>
        <p:blipFill>
          <a:blip r:embed="rId5"/>
          <a:stretch>
            <a:fillRect/>
          </a:stretch>
        </p:blipFill>
        <p:spPr>
          <a:xfrm>
            <a:off x="5311053" y="4350705"/>
            <a:ext cx="447675" cy="447675"/>
          </a:xfrm>
          <a:prstGeom prst="rect">
            <a:avLst/>
          </a:prstGeom>
        </p:spPr>
      </p:pic>
      <p:pic>
        <p:nvPicPr>
          <p:cNvPr id="7" name="תמונה 6">
            <a:hlinkClick r:id="rId6"/>
            <a:extLst>
              <a:ext uri="{FF2B5EF4-FFF2-40B4-BE49-F238E27FC236}">
                <a16:creationId xmlns:a16="http://schemas.microsoft.com/office/drawing/2014/main" id="{4CF6D4FF-670C-424F-BD4A-F415A6E655B9}"/>
              </a:ext>
            </a:extLst>
          </p:cNvPr>
          <p:cNvPicPr>
            <a:picLocks noChangeAspect="1"/>
          </p:cNvPicPr>
          <p:nvPr/>
        </p:nvPicPr>
        <p:blipFill>
          <a:blip r:embed="rId7"/>
          <a:stretch>
            <a:fillRect/>
          </a:stretch>
        </p:blipFill>
        <p:spPr>
          <a:xfrm>
            <a:off x="4872660" y="3734294"/>
            <a:ext cx="1066176" cy="693014"/>
          </a:xfrm>
          <a:prstGeom prst="rect">
            <a:avLst/>
          </a:prstGeom>
        </p:spPr>
      </p:pic>
      <p:sp>
        <p:nvSpPr>
          <p:cNvPr id="17" name="תיבת טקסט 16">
            <a:extLst>
              <a:ext uri="{FF2B5EF4-FFF2-40B4-BE49-F238E27FC236}">
                <a16:creationId xmlns:a16="http://schemas.microsoft.com/office/drawing/2014/main" id="{7BA58FAF-1E7D-4A14-A9BF-B36F09394BED}"/>
              </a:ext>
            </a:extLst>
          </p:cNvPr>
          <p:cNvSpPr txBox="1"/>
          <p:nvPr/>
        </p:nvSpPr>
        <p:spPr>
          <a:xfrm>
            <a:off x="-1985963" y="3503079"/>
            <a:ext cx="7924799" cy="276999"/>
          </a:xfrm>
          <a:prstGeom prst="rect">
            <a:avLst/>
          </a:prstGeom>
          <a:noFill/>
        </p:spPr>
        <p:txBody>
          <a:bodyPr wrap="square">
            <a:spAutoFit/>
          </a:bodyPr>
          <a:lstStyle/>
          <a:p>
            <a:pPr algn="ctr" rtl="0"/>
            <a:r>
              <a:rPr lang="en-US" sz="1200" dirty="0">
                <a:solidFill>
                  <a:schemeClr val="bg1"/>
                </a:solidFill>
                <a:latin typeface="Maven Pro" panose="020B0604020202020204" charset="0"/>
              </a:rPr>
              <a:t>Oshri Moalem</a:t>
            </a:r>
          </a:p>
        </p:txBody>
      </p:sp>
      <p:sp>
        <p:nvSpPr>
          <p:cNvPr id="18" name="תיבת טקסט 17">
            <a:extLst>
              <a:ext uri="{FF2B5EF4-FFF2-40B4-BE49-F238E27FC236}">
                <a16:creationId xmlns:a16="http://schemas.microsoft.com/office/drawing/2014/main" id="{C9B25F1D-674F-4639-B5F7-A128A0ABA4AD}"/>
              </a:ext>
            </a:extLst>
          </p:cNvPr>
          <p:cNvSpPr txBox="1"/>
          <p:nvPr/>
        </p:nvSpPr>
        <p:spPr>
          <a:xfrm>
            <a:off x="3226983" y="3530750"/>
            <a:ext cx="7924799" cy="276999"/>
          </a:xfrm>
          <a:prstGeom prst="rect">
            <a:avLst/>
          </a:prstGeom>
          <a:noFill/>
        </p:spPr>
        <p:txBody>
          <a:bodyPr wrap="square">
            <a:spAutoFit/>
          </a:bodyPr>
          <a:lstStyle/>
          <a:p>
            <a:pPr algn="ctr" rtl="0"/>
            <a:r>
              <a:rPr lang="en-US" sz="1200" dirty="0">
                <a:solidFill>
                  <a:schemeClr val="bg1"/>
                </a:solidFill>
                <a:latin typeface="Maven Pro" panose="020B0604020202020204" charset="0"/>
              </a:rPr>
              <a:t>Ori </a:t>
            </a:r>
            <a:r>
              <a:rPr lang="en-US" sz="1200" dirty="0" err="1">
                <a:solidFill>
                  <a:schemeClr val="bg1"/>
                </a:solidFill>
                <a:latin typeface="Maven Pro" panose="020B0604020202020204" charset="0"/>
              </a:rPr>
              <a:t>Amrani</a:t>
            </a:r>
            <a:endParaRPr lang="en-US" sz="1200" dirty="0">
              <a:solidFill>
                <a:schemeClr val="bg1"/>
              </a:solidFill>
              <a:latin typeface="Maven Pro" panose="020B0604020202020204" charset="0"/>
            </a:endParaRPr>
          </a:p>
        </p:txBody>
      </p:sp>
      <p:pic>
        <p:nvPicPr>
          <p:cNvPr id="24" name="תמונה 23">
            <a:hlinkClick r:id="rId8"/>
            <a:extLst>
              <a:ext uri="{FF2B5EF4-FFF2-40B4-BE49-F238E27FC236}">
                <a16:creationId xmlns:a16="http://schemas.microsoft.com/office/drawing/2014/main" id="{6D53B088-A833-4E92-8EA7-BDB032009F32}"/>
              </a:ext>
            </a:extLst>
          </p:cNvPr>
          <p:cNvPicPr>
            <a:picLocks noChangeAspect="1"/>
          </p:cNvPicPr>
          <p:nvPr/>
        </p:nvPicPr>
        <p:blipFill>
          <a:blip r:embed="rId9"/>
          <a:stretch>
            <a:fillRect/>
          </a:stretch>
        </p:blipFill>
        <p:spPr>
          <a:xfrm>
            <a:off x="2096675" y="3807749"/>
            <a:ext cx="347502" cy="353599"/>
          </a:xfrm>
          <a:prstGeom prst="rect">
            <a:avLst/>
          </a:prstGeom>
        </p:spPr>
      </p:pic>
      <p:pic>
        <p:nvPicPr>
          <p:cNvPr id="26" name="תמונה 25">
            <a:hlinkClick r:id="rId10"/>
            <a:extLst>
              <a:ext uri="{FF2B5EF4-FFF2-40B4-BE49-F238E27FC236}">
                <a16:creationId xmlns:a16="http://schemas.microsoft.com/office/drawing/2014/main" id="{135E2B7E-1A86-46C3-8941-75D98F5DB45E}"/>
              </a:ext>
            </a:extLst>
          </p:cNvPr>
          <p:cNvPicPr>
            <a:picLocks noChangeAspect="1"/>
          </p:cNvPicPr>
          <p:nvPr/>
        </p:nvPicPr>
        <p:blipFill>
          <a:blip r:embed="rId9"/>
          <a:stretch>
            <a:fillRect/>
          </a:stretch>
        </p:blipFill>
        <p:spPr>
          <a:xfrm>
            <a:off x="7294394" y="3832057"/>
            <a:ext cx="347502" cy="353599"/>
          </a:xfrm>
          <a:prstGeom prst="rect">
            <a:avLst/>
          </a:prstGeom>
        </p:spPr>
      </p:pic>
      <p:pic>
        <p:nvPicPr>
          <p:cNvPr id="38" name="תמונה 37">
            <a:hlinkClick r:id="rId11"/>
            <a:extLst>
              <a:ext uri="{FF2B5EF4-FFF2-40B4-BE49-F238E27FC236}">
                <a16:creationId xmlns:a16="http://schemas.microsoft.com/office/drawing/2014/main" id="{462D0673-50F1-451A-AE9C-1DE3A6500514}"/>
              </a:ext>
            </a:extLst>
          </p:cNvPr>
          <p:cNvPicPr>
            <a:picLocks noChangeAspect="1"/>
          </p:cNvPicPr>
          <p:nvPr/>
        </p:nvPicPr>
        <p:blipFill>
          <a:blip r:embed="rId12"/>
          <a:stretch>
            <a:fillRect/>
          </a:stretch>
        </p:blipFill>
        <p:spPr>
          <a:xfrm>
            <a:off x="1572774" y="3804710"/>
            <a:ext cx="323116" cy="359695"/>
          </a:xfrm>
          <a:prstGeom prst="rect">
            <a:avLst/>
          </a:prstGeom>
        </p:spPr>
      </p:pic>
      <p:pic>
        <p:nvPicPr>
          <p:cNvPr id="40" name="תמונה 39">
            <a:hlinkClick r:id="rId13"/>
            <a:extLst>
              <a:ext uri="{FF2B5EF4-FFF2-40B4-BE49-F238E27FC236}">
                <a16:creationId xmlns:a16="http://schemas.microsoft.com/office/drawing/2014/main" id="{DA27E642-A9E9-46E6-B5DF-20FFDBAD0ADA}"/>
              </a:ext>
            </a:extLst>
          </p:cNvPr>
          <p:cNvPicPr>
            <a:picLocks noChangeAspect="1"/>
          </p:cNvPicPr>
          <p:nvPr/>
        </p:nvPicPr>
        <p:blipFill>
          <a:blip r:embed="rId12"/>
          <a:stretch>
            <a:fillRect/>
          </a:stretch>
        </p:blipFill>
        <p:spPr>
          <a:xfrm>
            <a:off x="6751978" y="3825961"/>
            <a:ext cx="323116" cy="35969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5" y="1049774"/>
            <a:ext cx="7866900" cy="1508225"/>
          </a:xfrm>
          <a:prstGeom prst="rect">
            <a:avLst/>
          </a:prstGeom>
        </p:spPr>
        <p:txBody>
          <a:bodyPr spcFirstLastPara="1" wrap="square" lIns="91425" tIns="91425" rIns="91425" bIns="91425" anchor="t" anchorCtr="0">
            <a:noAutofit/>
          </a:bodyPr>
          <a:lstStyle/>
          <a:p>
            <a:pPr marL="165100" indent="0" algn="l">
              <a:buNone/>
            </a:pPr>
            <a:r>
              <a:rPr lang="en-US" sz="1600" b="1" dirty="0"/>
              <a:t>Research questions:</a:t>
            </a:r>
          </a:p>
          <a:p>
            <a:pPr marL="0" lvl="0" indent="0" algn="l" rtl="0">
              <a:lnSpc>
                <a:spcPct val="100000"/>
              </a:lnSpc>
              <a:spcBef>
                <a:spcPts val="1600"/>
              </a:spcBef>
              <a:spcAft>
                <a:spcPts val="0"/>
              </a:spcAft>
              <a:buNone/>
            </a:pPr>
            <a:r>
              <a:rPr lang="en-US" sz="1600" dirty="0"/>
              <a:t>Can we predict sales amount of video game according to the certain properties? (Genre, Publisher, Rating, Console etc..)</a:t>
            </a: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latin typeface="Share Tech" panose="020B0604020202020204" charset="0"/>
                <a:ea typeface="Yu Gothic UI Semilight" panose="020B0400000000000000" pitchFamily="34" charset="-128"/>
              </a:rPr>
              <a:t>Our research - intro</a:t>
            </a:r>
            <a:endParaRPr lang="en-US" dirty="0">
              <a:latin typeface="Share Tech" panose="020B0604020202020204" charset="0"/>
            </a:endParaRPr>
          </a:p>
        </p:txBody>
      </p:sp>
      <p:pic>
        <p:nvPicPr>
          <p:cNvPr id="3" name="תמונה 2">
            <a:extLst>
              <a:ext uri="{FF2B5EF4-FFF2-40B4-BE49-F238E27FC236}">
                <a16:creationId xmlns:a16="http://schemas.microsoft.com/office/drawing/2014/main" id="{09ECC85C-7D15-4120-83C1-CCD3592FD702}"/>
              </a:ext>
            </a:extLst>
          </p:cNvPr>
          <p:cNvPicPr>
            <a:picLocks noChangeAspect="1"/>
          </p:cNvPicPr>
          <p:nvPr/>
        </p:nvPicPr>
        <p:blipFill>
          <a:blip r:embed="rId3"/>
          <a:stretch>
            <a:fillRect/>
          </a:stretch>
        </p:blipFill>
        <p:spPr>
          <a:xfrm>
            <a:off x="891051" y="2998360"/>
            <a:ext cx="2386638" cy="1852065"/>
          </a:xfrm>
          <a:prstGeom prst="rect">
            <a:avLst/>
          </a:prstGeom>
        </p:spPr>
      </p:pic>
      <p:pic>
        <p:nvPicPr>
          <p:cNvPr id="4" name="Picture 3" descr="Graphical user interface, application, table, Excel&#10;&#10;Description automatically generated">
            <a:extLst>
              <a:ext uri="{FF2B5EF4-FFF2-40B4-BE49-F238E27FC236}">
                <a16:creationId xmlns:a16="http://schemas.microsoft.com/office/drawing/2014/main" id="{4C208DCB-CB40-49DD-A130-A9E72F2549E8}"/>
              </a:ext>
            </a:extLst>
          </p:cNvPr>
          <p:cNvPicPr>
            <a:picLocks noChangeAspect="1"/>
          </p:cNvPicPr>
          <p:nvPr/>
        </p:nvPicPr>
        <p:blipFill rotWithShape="1">
          <a:blip r:embed="rId4"/>
          <a:srcRect l="13587" t="25543" r="1757" b="5077"/>
          <a:stretch/>
        </p:blipFill>
        <p:spPr>
          <a:xfrm>
            <a:off x="3805341" y="2557999"/>
            <a:ext cx="5043168" cy="2237366"/>
          </a:xfrm>
          <a:prstGeom prst="rect">
            <a:avLst/>
          </a:prstGeom>
          <a:ln>
            <a:noFill/>
          </a:ln>
          <a:effectLst>
            <a:outerShdw blurRad="190500" algn="tl" rotWithShape="0">
              <a:srgbClr val="000000">
                <a:alpha val="70000"/>
              </a:srgbClr>
            </a:outerShdw>
          </a:effec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EBFAA0BA-A236-47A0-B83A-E76666A4D321}"/>
              </a:ext>
            </a:extLst>
          </p:cNvPr>
          <p:cNvSpPr>
            <a:spLocks noGrp="1"/>
          </p:cNvSpPr>
          <p:nvPr>
            <p:ph type="ctrTitle"/>
          </p:nvPr>
        </p:nvSpPr>
        <p:spPr>
          <a:xfrm>
            <a:off x="256309" y="272753"/>
            <a:ext cx="6338455" cy="577800"/>
          </a:xfrm>
        </p:spPr>
        <p:txBody>
          <a:bodyPr/>
          <a:lstStyle/>
          <a:p>
            <a:r>
              <a:rPr lang="en-US" sz="2500" dirty="0">
                <a:latin typeface="Maven Pro" panose="020B0604020202020204" charset="0"/>
              </a:rPr>
              <a:t>Research process-</a:t>
            </a:r>
            <a:r>
              <a:rPr lang="en-US" sz="2500" dirty="0">
                <a:solidFill>
                  <a:schemeClr val="bg1"/>
                </a:solidFill>
                <a:latin typeface="Maven Pro" panose="020B0604020202020204" charset="0"/>
              </a:rPr>
              <a:t> Data Acquisition</a:t>
            </a:r>
            <a:endParaRPr lang="he-IL" sz="2500" dirty="0">
              <a:latin typeface="Maven Pro" panose="020B0604020202020204" charset="0"/>
            </a:endParaRPr>
          </a:p>
        </p:txBody>
      </p:sp>
      <p:sp>
        <p:nvSpPr>
          <p:cNvPr id="30" name="תיבת טקסט 29">
            <a:extLst>
              <a:ext uri="{FF2B5EF4-FFF2-40B4-BE49-F238E27FC236}">
                <a16:creationId xmlns:a16="http://schemas.microsoft.com/office/drawing/2014/main" id="{F6DC9425-EAF3-46FC-97BF-81A7C17E69DD}"/>
              </a:ext>
            </a:extLst>
          </p:cNvPr>
          <p:cNvSpPr txBox="1"/>
          <p:nvPr/>
        </p:nvSpPr>
        <p:spPr>
          <a:xfrm>
            <a:off x="778668" y="1252252"/>
            <a:ext cx="2236860" cy="769441"/>
          </a:xfrm>
          <a:prstGeom prst="rect">
            <a:avLst/>
          </a:prstGeom>
          <a:noFill/>
        </p:spPr>
        <p:txBody>
          <a:bodyPr wrap="square">
            <a:spAutoFit/>
          </a:bodyPr>
          <a:lstStyle/>
          <a:p>
            <a:pPr>
              <a:buClr>
                <a:schemeClr val="bg1"/>
              </a:buClr>
            </a:pPr>
            <a:endParaRPr lang="en-US" sz="1200" b="0" i="0" dirty="0">
              <a:solidFill>
                <a:srgbClr val="0097A7"/>
              </a:solidFill>
              <a:effectLst/>
              <a:latin typeface="Maven Pro" panose="020B0604020202020204" charset="0"/>
              <a:hlinkClick r:id="rId2">
                <a:extLst>
                  <a:ext uri="{A12FA001-AC4F-418D-AE19-62706E023703}">
                    <ahyp:hlinkClr xmlns:ahyp="http://schemas.microsoft.com/office/drawing/2018/hyperlinkcolor" val="tx"/>
                  </a:ext>
                </a:extLst>
              </a:hlinkClick>
            </a:endParaRPr>
          </a:p>
          <a:p>
            <a:pPr marL="171450" indent="-171450">
              <a:buClr>
                <a:schemeClr val="bg1"/>
              </a:buClr>
              <a:buFont typeface="Arial" panose="020B0604020202020204" pitchFamily="34" charset="0"/>
              <a:buChar char="•"/>
            </a:pPr>
            <a:r>
              <a:rPr lang="en-US" sz="2000" b="0" i="0" dirty="0">
                <a:solidFill>
                  <a:schemeClr val="bg1"/>
                </a:solidFill>
                <a:effectLst/>
                <a:latin typeface="Maven Pro" panose="020B0604020202020204" charset="0"/>
                <a:hlinkClick r:id="rId2">
                  <a:extLst>
                    <a:ext uri="{A12FA001-AC4F-418D-AE19-62706E023703}">
                      <ahyp:hlinkClr xmlns:ahyp="http://schemas.microsoft.com/office/drawing/2018/hyperlinkcolor" val="tx"/>
                    </a:ext>
                  </a:extLst>
                </a:hlinkClick>
              </a:rPr>
              <a:t>Vgcharz Site</a:t>
            </a:r>
            <a:endParaRPr lang="en-US" sz="2000" dirty="0">
              <a:solidFill>
                <a:srgbClr val="0097A7"/>
              </a:solidFill>
              <a:latin typeface="Maven Pro" panose="020B0604020202020204" charset="0"/>
            </a:endParaRPr>
          </a:p>
          <a:p>
            <a:pPr algn="l">
              <a:buClr>
                <a:schemeClr val="bg1"/>
              </a:buClr>
            </a:pPr>
            <a:endParaRPr lang="en-US" sz="1200" dirty="0">
              <a:solidFill>
                <a:srgbClr val="FFFFFF"/>
              </a:solidFill>
              <a:latin typeface="Maven Pro" panose="020B0604020202020204" charset="0"/>
            </a:endParaRPr>
          </a:p>
        </p:txBody>
      </p:sp>
      <p:sp>
        <p:nvSpPr>
          <p:cNvPr id="17" name="תיבת טקסט 16">
            <a:extLst>
              <a:ext uri="{FF2B5EF4-FFF2-40B4-BE49-F238E27FC236}">
                <a16:creationId xmlns:a16="http://schemas.microsoft.com/office/drawing/2014/main" id="{8A44764C-F56F-416B-B193-0CD7C29C49CE}"/>
              </a:ext>
            </a:extLst>
          </p:cNvPr>
          <p:cNvSpPr txBox="1"/>
          <p:nvPr/>
        </p:nvSpPr>
        <p:spPr>
          <a:xfrm>
            <a:off x="2519578" y="753179"/>
            <a:ext cx="7924799" cy="400110"/>
          </a:xfrm>
          <a:prstGeom prst="rect">
            <a:avLst/>
          </a:prstGeom>
          <a:noFill/>
        </p:spPr>
        <p:txBody>
          <a:bodyPr wrap="square">
            <a:spAutoFit/>
          </a:bodyPr>
          <a:lstStyle/>
          <a:p>
            <a:pPr algn="l"/>
            <a:r>
              <a:rPr lang="en-US" sz="2000" dirty="0">
                <a:solidFill>
                  <a:schemeClr val="bg1"/>
                </a:solidFill>
                <a:latin typeface="Maven Pro" panose="020B0604020202020204" charset="0"/>
              </a:rPr>
              <a:t>Source</a:t>
            </a:r>
          </a:p>
        </p:txBody>
      </p:sp>
      <p:pic>
        <p:nvPicPr>
          <p:cNvPr id="5" name="Picture 4" descr="A screenshot of a video game&#10;&#10;Description automatically generated">
            <a:extLst>
              <a:ext uri="{FF2B5EF4-FFF2-40B4-BE49-F238E27FC236}">
                <a16:creationId xmlns:a16="http://schemas.microsoft.com/office/drawing/2014/main" id="{4E280B4E-477B-4A1A-B0DA-2F6586858AB4}"/>
              </a:ext>
            </a:extLst>
          </p:cNvPr>
          <p:cNvPicPr>
            <a:picLocks noChangeAspect="1"/>
          </p:cNvPicPr>
          <p:nvPr/>
        </p:nvPicPr>
        <p:blipFill>
          <a:blip r:embed="rId3"/>
          <a:stretch>
            <a:fillRect/>
          </a:stretch>
        </p:blipFill>
        <p:spPr>
          <a:xfrm>
            <a:off x="3414714" y="1446217"/>
            <a:ext cx="4950618" cy="2360128"/>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22B4AB2D-563D-4FB5-8BE0-0C0EB50BAD33}"/>
              </a:ext>
            </a:extLst>
          </p:cNvPr>
          <p:cNvPicPr>
            <a:picLocks noChangeAspect="1"/>
          </p:cNvPicPr>
          <p:nvPr/>
        </p:nvPicPr>
        <p:blipFill>
          <a:blip r:embed="rId4"/>
          <a:stretch>
            <a:fillRect/>
          </a:stretch>
        </p:blipFill>
        <p:spPr>
          <a:xfrm>
            <a:off x="778668" y="2626281"/>
            <a:ext cx="2152950" cy="685896"/>
          </a:xfrm>
          <a:prstGeom prst="rect">
            <a:avLst/>
          </a:prstGeom>
        </p:spPr>
      </p:pic>
    </p:spTree>
    <p:extLst>
      <p:ext uri="{BB962C8B-B14F-4D97-AF65-F5344CB8AC3E}">
        <p14:creationId xmlns:p14="http://schemas.microsoft.com/office/powerpoint/2010/main" val="5912015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EBFAA0BA-A236-47A0-B83A-E76666A4D321}"/>
              </a:ext>
            </a:extLst>
          </p:cNvPr>
          <p:cNvSpPr>
            <a:spLocks noGrp="1"/>
          </p:cNvSpPr>
          <p:nvPr>
            <p:ph type="ctrTitle"/>
          </p:nvPr>
        </p:nvSpPr>
        <p:spPr>
          <a:xfrm>
            <a:off x="256309" y="272753"/>
            <a:ext cx="6338455" cy="577800"/>
          </a:xfrm>
        </p:spPr>
        <p:txBody>
          <a:bodyPr/>
          <a:lstStyle/>
          <a:p>
            <a:r>
              <a:rPr lang="en-US" sz="2500" dirty="0">
                <a:latin typeface="Maven Pro" panose="020B0604020202020204" charset="0"/>
              </a:rPr>
              <a:t>Research process-</a:t>
            </a:r>
            <a:r>
              <a:rPr lang="en-US" sz="2500" dirty="0">
                <a:solidFill>
                  <a:schemeClr val="bg1"/>
                </a:solidFill>
                <a:latin typeface="Maven Pro" panose="020B0604020202020204" charset="0"/>
              </a:rPr>
              <a:t> Data Acquisition</a:t>
            </a:r>
            <a:endParaRPr lang="he-IL" sz="2500" dirty="0">
              <a:latin typeface="Maven Pro" panose="020B0604020202020204" charset="0"/>
            </a:endParaRPr>
          </a:p>
        </p:txBody>
      </p:sp>
      <p:sp>
        <p:nvSpPr>
          <p:cNvPr id="7" name="תיבת טקסט 6">
            <a:extLst>
              <a:ext uri="{FF2B5EF4-FFF2-40B4-BE49-F238E27FC236}">
                <a16:creationId xmlns:a16="http://schemas.microsoft.com/office/drawing/2014/main" id="{072214CA-5FCC-4EC7-B315-51106CD038C5}"/>
              </a:ext>
            </a:extLst>
          </p:cNvPr>
          <p:cNvSpPr txBox="1"/>
          <p:nvPr/>
        </p:nvSpPr>
        <p:spPr>
          <a:xfrm>
            <a:off x="575857" y="1940480"/>
            <a:ext cx="7924799" cy="2308324"/>
          </a:xfrm>
          <a:prstGeom prst="rect">
            <a:avLst/>
          </a:prstGeom>
          <a:noFill/>
        </p:spPr>
        <p:txBody>
          <a:bodyPr wrap="square">
            <a:spAutoFit/>
          </a:bodyPr>
          <a:lstStyle/>
          <a:p>
            <a:pPr algn="l" rtl="0"/>
            <a:endParaRPr lang="en-US" sz="1200" dirty="0">
              <a:solidFill>
                <a:schemeClr val="bg1"/>
              </a:solidFill>
              <a:latin typeface="Maven Pro" panose="020B0604020202020204" charset="0"/>
            </a:endParaRPr>
          </a:p>
          <a:p>
            <a:pPr algn="l" rtl="0"/>
            <a:r>
              <a:rPr lang="en-US" sz="1600" dirty="0">
                <a:solidFill>
                  <a:schemeClr val="bg1"/>
                </a:solidFill>
                <a:latin typeface="Maven Pro" panose="020B0604020202020204" charset="0"/>
              </a:rPr>
              <a:t>Used a function from ‘</a:t>
            </a:r>
            <a:r>
              <a:rPr lang="en-US" sz="1600" dirty="0" err="1">
                <a:solidFill>
                  <a:schemeClr val="bg1"/>
                </a:solidFill>
                <a:latin typeface="Maven Pro" panose="020B0604020202020204" charset="0"/>
              </a:rPr>
              <a:t>BeautifulSoup</a:t>
            </a:r>
            <a:r>
              <a:rPr lang="en-US" sz="1600" dirty="0">
                <a:solidFill>
                  <a:schemeClr val="bg1"/>
                </a:solidFill>
                <a:latin typeface="Maven Pro" panose="020B0604020202020204" charset="0"/>
              </a:rPr>
              <a:t>’ to crawl the </a:t>
            </a:r>
          </a:p>
          <a:p>
            <a:pPr algn="l" rtl="0"/>
            <a:r>
              <a:rPr lang="en-US" sz="1600" dirty="0">
                <a:solidFill>
                  <a:schemeClr val="bg1"/>
                </a:solidFill>
                <a:latin typeface="Maven Pro" panose="020B0604020202020204" charset="0"/>
              </a:rPr>
              <a:t>all 60,000+ games by genre.</a:t>
            </a:r>
            <a:endParaRPr lang="he-IL" sz="1600" dirty="0">
              <a:solidFill>
                <a:schemeClr val="bg1"/>
              </a:solidFill>
              <a:latin typeface="Maven Pro" panose="020B0604020202020204" charset="0"/>
            </a:endParaRPr>
          </a:p>
          <a:p>
            <a:pPr algn="l" rtl="0"/>
            <a:endParaRPr lang="en-US" sz="1600" dirty="0">
              <a:solidFill>
                <a:schemeClr val="bg1"/>
              </a:solidFill>
              <a:latin typeface="Maven Pro" panose="020B0604020202020204" charset="0"/>
            </a:endParaRPr>
          </a:p>
          <a:p>
            <a:r>
              <a:rPr lang="en-US" sz="1600" dirty="0">
                <a:solidFill>
                  <a:schemeClr val="bg1"/>
                </a:solidFill>
                <a:latin typeface="Maven Pro" panose="020B0604020202020204" charset="0"/>
              </a:rPr>
              <a:t>Acquisition of data was difficult, because the site's architecture is built in an old way without identifiers like classes or Id, so we had to create an array of all the tags and take only the information that is relevant for us.</a:t>
            </a:r>
          </a:p>
          <a:p>
            <a:pPr algn="l" rtl="0"/>
            <a:endParaRPr lang="en-US" sz="1200" dirty="0">
              <a:solidFill>
                <a:schemeClr val="bg1"/>
              </a:solidFill>
              <a:latin typeface="Maven Pro" panose="020B0604020202020204" charset="0"/>
            </a:endParaRPr>
          </a:p>
          <a:p>
            <a:pPr algn="l" rtl="0"/>
            <a:r>
              <a:rPr lang="en-US" sz="1200" dirty="0">
                <a:solidFill>
                  <a:schemeClr val="bg1"/>
                </a:solidFill>
                <a:latin typeface="Maven Pro" panose="020B0604020202020204" charset="0"/>
              </a:rPr>
              <a:t> </a:t>
            </a:r>
          </a:p>
          <a:p>
            <a:pPr algn="l" rtl="0"/>
            <a:endParaRPr lang="en-US" sz="1200" dirty="0">
              <a:solidFill>
                <a:schemeClr val="bg1"/>
              </a:solidFill>
              <a:latin typeface="Maven Pro" panose="020B0604020202020204" charset="0"/>
            </a:endParaRPr>
          </a:p>
        </p:txBody>
      </p:sp>
      <p:sp>
        <p:nvSpPr>
          <p:cNvPr id="8" name="Google Shape;1770;p52">
            <a:extLst>
              <a:ext uri="{FF2B5EF4-FFF2-40B4-BE49-F238E27FC236}">
                <a16:creationId xmlns:a16="http://schemas.microsoft.com/office/drawing/2014/main" id="{81E0F95E-82D0-414E-90FF-9B3AFAE0C5B4}"/>
              </a:ext>
            </a:extLst>
          </p:cNvPr>
          <p:cNvSpPr/>
          <p:nvPr/>
        </p:nvSpPr>
        <p:spPr>
          <a:xfrm flipV="1">
            <a:off x="270491" y="2234159"/>
            <a:ext cx="171555" cy="164307"/>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תיבת טקסט 14">
            <a:extLst>
              <a:ext uri="{FF2B5EF4-FFF2-40B4-BE49-F238E27FC236}">
                <a16:creationId xmlns:a16="http://schemas.microsoft.com/office/drawing/2014/main" id="{07861ED9-F400-41E8-8B1A-CE42D654C523}"/>
              </a:ext>
            </a:extLst>
          </p:cNvPr>
          <p:cNvSpPr txBox="1"/>
          <p:nvPr/>
        </p:nvSpPr>
        <p:spPr>
          <a:xfrm>
            <a:off x="335159" y="1131793"/>
            <a:ext cx="7924799" cy="369332"/>
          </a:xfrm>
          <a:prstGeom prst="rect">
            <a:avLst/>
          </a:prstGeom>
          <a:noFill/>
        </p:spPr>
        <p:txBody>
          <a:bodyPr wrap="square">
            <a:spAutoFit/>
          </a:bodyPr>
          <a:lstStyle/>
          <a:p>
            <a:pPr algn="l" rtl="0"/>
            <a:r>
              <a:rPr lang="en-US" sz="1800" dirty="0">
                <a:solidFill>
                  <a:schemeClr val="bg1"/>
                </a:solidFill>
                <a:latin typeface="Maven Pro" panose="020B0604020202020204" charset="0"/>
              </a:rPr>
              <a:t>Acquisition method :Crawling</a:t>
            </a:r>
          </a:p>
        </p:txBody>
      </p:sp>
      <p:pic>
        <p:nvPicPr>
          <p:cNvPr id="39" name="תמונה 38">
            <a:extLst>
              <a:ext uri="{FF2B5EF4-FFF2-40B4-BE49-F238E27FC236}">
                <a16:creationId xmlns:a16="http://schemas.microsoft.com/office/drawing/2014/main" id="{A6C3AC14-F9D4-4FB3-8630-53A970961BC8}"/>
              </a:ext>
            </a:extLst>
          </p:cNvPr>
          <p:cNvPicPr>
            <a:picLocks noChangeAspect="1"/>
          </p:cNvPicPr>
          <p:nvPr/>
        </p:nvPicPr>
        <p:blipFill>
          <a:blip r:embed="rId2"/>
          <a:stretch>
            <a:fillRect/>
          </a:stretch>
        </p:blipFill>
        <p:spPr>
          <a:xfrm>
            <a:off x="2475369" y="3804809"/>
            <a:ext cx="3644377" cy="1240639"/>
          </a:xfrm>
          <a:prstGeom prst="rect">
            <a:avLst/>
          </a:prstGeom>
        </p:spPr>
      </p:pic>
      <p:sp>
        <p:nvSpPr>
          <p:cNvPr id="9" name="Google Shape;1770;p52">
            <a:extLst>
              <a:ext uri="{FF2B5EF4-FFF2-40B4-BE49-F238E27FC236}">
                <a16:creationId xmlns:a16="http://schemas.microsoft.com/office/drawing/2014/main" id="{81E0F95E-82D0-414E-90FF-9B3AFAE0C5B4}"/>
              </a:ext>
            </a:extLst>
          </p:cNvPr>
          <p:cNvSpPr/>
          <p:nvPr/>
        </p:nvSpPr>
        <p:spPr>
          <a:xfrm flipV="1">
            <a:off x="270491" y="2885135"/>
            <a:ext cx="171555" cy="164307"/>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Picture 3" descr="Text&#10;&#10;Description automatically generated">
            <a:extLst>
              <a:ext uri="{FF2B5EF4-FFF2-40B4-BE49-F238E27FC236}">
                <a16:creationId xmlns:a16="http://schemas.microsoft.com/office/drawing/2014/main" id="{6795B13C-BC7B-4E31-99C7-8BDEDE9B1F3B}"/>
              </a:ext>
            </a:extLst>
          </p:cNvPr>
          <p:cNvPicPr>
            <a:picLocks noChangeAspect="1"/>
          </p:cNvPicPr>
          <p:nvPr/>
        </p:nvPicPr>
        <p:blipFill>
          <a:blip r:embed="rId3"/>
          <a:stretch>
            <a:fillRect/>
          </a:stretch>
        </p:blipFill>
        <p:spPr>
          <a:xfrm>
            <a:off x="5792573" y="1289908"/>
            <a:ext cx="2182626" cy="1520043"/>
          </a:xfrm>
          <a:prstGeom prst="rect">
            <a:avLst/>
          </a:prstGeom>
        </p:spPr>
      </p:pic>
    </p:spTree>
    <p:extLst>
      <p:ext uri="{BB962C8B-B14F-4D97-AF65-F5344CB8AC3E}">
        <p14:creationId xmlns:p14="http://schemas.microsoft.com/office/powerpoint/2010/main" val="1056673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EBFAA0BA-A236-47A0-B83A-E76666A4D321}"/>
              </a:ext>
            </a:extLst>
          </p:cNvPr>
          <p:cNvSpPr>
            <a:spLocks noGrp="1"/>
          </p:cNvSpPr>
          <p:nvPr>
            <p:ph type="ctrTitle"/>
          </p:nvPr>
        </p:nvSpPr>
        <p:spPr>
          <a:xfrm>
            <a:off x="342087" y="316257"/>
            <a:ext cx="6763478" cy="549463"/>
          </a:xfrm>
        </p:spPr>
        <p:txBody>
          <a:bodyPr/>
          <a:lstStyle/>
          <a:p>
            <a:r>
              <a:rPr lang="en-US" dirty="0"/>
              <a:t>Research process – Data  Handling </a:t>
            </a:r>
            <a:endParaRPr lang="he-IL" dirty="0"/>
          </a:p>
        </p:txBody>
      </p:sp>
      <p:sp>
        <p:nvSpPr>
          <p:cNvPr id="7" name="תיבת טקסט 6">
            <a:extLst>
              <a:ext uri="{FF2B5EF4-FFF2-40B4-BE49-F238E27FC236}">
                <a16:creationId xmlns:a16="http://schemas.microsoft.com/office/drawing/2014/main" id="{072214CA-5FCC-4EC7-B315-51106CD038C5}"/>
              </a:ext>
            </a:extLst>
          </p:cNvPr>
          <p:cNvSpPr txBox="1"/>
          <p:nvPr/>
        </p:nvSpPr>
        <p:spPr>
          <a:xfrm>
            <a:off x="441719" y="1204360"/>
            <a:ext cx="7924799" cy="2616101"/>
          </a:xfrm>
          <a:prstGeom prst="rect">
            <a:avLst/>
          </a:prstGeom>
          <a:noFill/>
        </p:spPr>
        <p:txBody>
          <a:bodyPr wrap="square">
            <a:spAutoFit/>
          </a:bodyPr>
          <a:lstStyle/>
          <a:p>
            <a:pPr algn="l" rtl="0"/>
            <a:endParaRPr lang="en-US" sz="1200" dirty="0">
              <a:solidFill>
                <a:schemeClr val="bg1"/>
              </a:solidFill>
              <a:latin typeface="Maven Pro" panose="020B0604020202020204" charset="0"/>
            </a:endParaRPr>
          </a:p>
          <a:p>
            <a:pPr algn="l" rtl="0"/>
            <a:r>
              <a:rPr lang="en-US" dirty="0">
                <a:solidFill>
                  <a:schemeClr val="bg1"/>
                </a:solidFill>
                <a:latin typeface="Maven Pro" panose="020B0604020202020204" charset="0"/>
              </a:rPr>
              <a:t>Concatenation of all the information into one table.</a:t>
            </a:r>
          </a:p>
          <a:p>
            <a:pPr algn="l" rtl="0"/>
            <a:endParaRPr lang="en-US" dirty="0">
              <a:solidFill>
                <a:schemeClr val="bg1"/>
              </a:solidFill>
              <a:latin typeface="Maven Pro" panose="020B0604020202020204" charset="0"/>
            </a:endParaRPr>
          </a:p>
          <a:p>
            <a:r>
              <a:rPr lang="en-US" dirty="0">
                <a:solidFill>
                  <a:schemeClr val="bg1"/>
                </a:solidFill>
                <a:latin typeface="Maven Pro" panose="020B0604020202020204" charset="0"/>
              </a:rPr>
              <a:t>Drop all ‘m’ letters</a:t>
            </a:r>
            <a:r>
              <a:rPr lang="en-US" dirty="0"/>
              <a:t> </a:t>
            </a:r>
            <a:r>
              <a:rPr lang="en-US" dirty="0">
                <a:solidFill>
                  <a:schemeClr val="bg1"/>
                </a:solidFill>
                <a:latin typeface="Maven Pro" panose="020B0604020202020204" charset="0"/>
              </a:rPr>
              <a:t> from different sales columns.</a:t>
            </a:r>
          </a:p>
          <a:p>
            <a:pPr algn="l" rtl="0"/>
            <a:endParaRPr lang="en-US" dirty="0">
              <a:solidFill>
                <a:schemeClr val="bg1"/>
              </a:solidFill>
              <a:latin typeface="Maven Pro" panose="020B0604020202020204" charset="0"/>
            </a:endParaRPr>
          </a:p>
          <a:p>
            <a:pPr algn="l" rtl="0"/>
            <a:r>
              <a:rPr lang="en-US" dirty="0">
                <a:solidFill>
                  <a:schemeClr val="bg1"/>
                </a:solidFill>
                <a:latin typeface="Maven Pro" panose="020B0604020202020204" charset="0"/>
              </a:rPr>
              <a:t>Handling NULL and N/A Values.</a:t>
            </a:r>
          </a:p>
          <a:p>
            <a:pPr algn="l" rtl="0"/>
            <a:endParaRPr lang="en-US" dirty="0">
              <a:solidFill>
                <a:schemeClr val="bg1"/>
              </a:solidFill>
              <a:latin typeface="Maven Pro" panose="020B0604020202020204" charset="0"/>
            </a:endParaRPr>
          </a:p>
          <a:p>
            <a:r>
              <a:rPr lang="en-US" dirty="0">
                <a:solidFill>
                  <a:schemeClr val="bg1"/>
                </a:solidFill>
                <a:latin typeface="Maven Pro" panose="020B0604020202020204" charset="0"/>
              </a:rPr>
              <a:t>We rounded the values of sales to one decimal place.</a:t>
            </a:r>
          </a:p>
          <a:p>
            <a:endParaRPr lang="en-US" dirty="0">
              <a:solidFill>
                <a:schemeClr val="bg1"/>
              </a:solidFill>
              <a:latin typeface="Maven Pro" panose="020B0604020202020204" charset="0"/>
            </a:endParaRPr>
          </a:p>
          <a:p>
            <a:r>
              <a:rPr lang="en-US" dirty="0">
                <a:solidFill>
                  <a:schemeClr val="bg1"/>
                </a:solidFill>
                <a:latin typeface="Maven Pro" panose="020B0604020202020204" charset="0"/>
              </a:rPr>
              <a:t>We created a column of game release year from game release date column.</a:t>
            </a:r>
          </a:p>
          <a:p>
            <a:pPr algn="l" rtl="0"/>
            <a:r>
              <a:rPr lang="en-US" dirty="0">
                <a:solidFill>
                  <a:schemeClr val="bg1"/>
                </a:solidFill>
                <a:latin typeface="Maven Pro" panose="020B0604020202020204" charset="0"/>
              </a:rPr>
              <a:t> </a:t>
            </a:r>
          </a:p>
          <a:p>
            <a:pPr algn="l" rtl="0"/>
            <a:endParaRPr lang="en-US" sz="1200" dirty="0">
              <a:solidFill>
                <a:schemeClr val="bg1"/>
              </a:solidFill>
              <a:latin typeface="Maven Pro" panose="020B0604020202020204" charset="0"/>
            </a:endParaRPr>
          </a:p>
        </p:txBody>
      </p:sp>
      <p:sp>
        <p:nvSpPr>
          <p:cNvPr id="8" name="Google Shape;1770;p52">
            <a:extLst>
              <a:ext uri="{FF2B5EF4-FFF2-40B4-BE49-F238E27FC236}">
                <a16:creationId xmlns:a16="http://schemas.microsoft.com/office/drawing/2014/main" id="{81E0F95E-82D0-414E-90FF-9B3AFAE0C5B4}"/>
              </a:ext>
            </a:extLst>
          </p:cNvPr>
          <p:cNvSpPr/>
          <p:nvPr/>
        </p:nvSpPr>
        <p:spPr>
          <a:xfrm>
            <a:off x="256309" y="1502018"/>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תמונה 3">
            <a:extLst>
              <a:ext uri="{FF2B5EF4-FFF2-40B4-BE49-F238E27FC236}">
                <a16:creationId xmlns:a16="http://schemas.microsoft.com/office/drawing/2014/main" id="{ECCAEBC5-EE01-4DE6-A119-15E19CA2212B}"/>
              </a:ext>
            </a:extLst>
          </p:cNvPr>
          <p:cNvPicPr>
            <a:picLocks noChangeAspect="1"/>
          </p:cNvPicPr>
          <p:nvPr/>
        </p:nvPicPr>
        <p:blipFill>
          <a:blip r:embed="rId2"/>
          <a:stretch>
            <a:fillRect/>
          </a:stretch>
        </p:blipFill>
        <p:spPr>
          <a:xfrm>
            <a:off x="7050564" y="3524836"/>
            <a:ext cx="1839191" cy="1618664"/>
          </a:xfrm>
          <a:prstGeom prst="rect">
            <a:avLst/>
          </a:prstGeom>
        </p:spPr>
      </p:pic>
      <p:sp>
        <p:nvSpPr>
          <p:cNvPr id="17" name="Google Shape;1770;p52">
            <a:extLst>
              <a:ext uri="{FF2B5EF4-FFF2-40B4-BE49-F238E27FC236}">
                <a16:creationId xmlns:a16="http://schemas.microsoft.com/office/drawing/2014/main" id="{12873E13-C605-4EE5-966E-5F25A6F7B709}"/>
              </a:ext>
            </a:extLst>
          </p:cNvPr>
          <p:cNvSpPr/>
          <p:nvPr/>
        </p:nvSpPr>
        <p:spPr>
          <a:xfrm>
            <a:off x="256309" y="1906100"/>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70;p52">
            <a:extLst>
              <a:ext uri="{FF2B5EF4-FFF2-40B4-BE49-F238E27FC236}">
                <a16:creationId xmlns:a16="http://schemas.microsoft.com/office/drawing/2014/main" id="{057571D6-CADE-401A-B0AC-75C5640705B0}"/>
              </a:ext>
            </a:extLst>
          </p:cNvPr>
          <p:cNvSpPr/>
          <p:nvPr/>
        </p:nvSpPr>
        <p:spPr>
          <a:xfrm>
            <a:off x="256309" y="2333138"/>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70;p52">
            <a:extLst>
              <a:ext uri="{FF2B5EF4-FFF2-40B4-BE49-F238E27FC236}">
                <a16:creationId xmlns:a16="http://schemas.microsoft.com/office/drawing/2014/main" id="{A0A40A54-925E-444F-806B-EF9D6B8B3C64}"/>
              </a:ext>
            </a:extLst>
          </p:cNvPr>
          <p:cNvSpPr/>
          <p:nvPr/>
        </p:nvSpPr>
        <p:spPr>
          <a:xfrm>
            <a:off x="256309" y="2760176"/>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70;p52">
            <a:extLst>
              <a:ext uri="{FF2B5EF4-FFF2-40B4-BE49-F238E27FC236}">
                <a16:creationId xmlns:a16="http://schemas.microsoft.com/office/drawing/2014/main" id="{8269572F-F920-4999-93AB-3B15051F6EB1}"/>
              </a:ext>
            </a:extLst>
          </p:cNvPr>
          <p:cNvSpPr/>
          <p:nvPr/>
        </p:nvSpPr>
        <p:spPr>
          <a:xfrm>
            <a:off x="256309" y="3199697"/>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6788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EBFAA0BA-A236-47A0-B83A-E76666A4D321}"/>
              </a:ext>
            </a:extLst>
          </p:cNvPr>
          <p:cNvSpPr>
            <a:spLocks noGrp="1"/>
          </p:cNvSpPr>
          <p:nvPr>
            <p:ph type="ctrTitle"/>
          </p:nvPr>
        </p:nvSpPr>
        <p:spPr>
          <a:xfrm>
            <a:off x="455574" y="308547"/>
            <a:ext cx="6263238" cy="577800"/>
          </a:xfrm>
        </p:spPr>
        <p:txBody>
          <a:bodyPr/>
          <a:lstStyle/>
          <a:p>
            <a:r>
              <a:rPr lang="en-US" dirty="0"/>
              <a:t>Research process – Data  Handling  </a:t>
            </a:r>
            <a:endParaRPr lang="he-IL" dirty="0"/>
          </a:p>
        </p:txBody>
      </p:sp>
      <p:sp>
        <p:nvSpPr>
          <p:cNvPr id="13" name="תיבת טקסט 12">
            <a:extLst>
              <a:ext uri="{FF2B5EF4-FFF2-40B4-BE49-F238E27FC236}">
                <a16:creationId xmlns:a16="http://schemas.microsoft.com/office/drawing/2014/main" id="{243DD6A4-DD6F-4A39-999F-2DEE79DEE0D6}"/>
              </a:ext>
            </a:extLst>
          </p:cNvPr>
          <p:cNvSpPr txBox="1"/>
          <p:nvPr/>
        </p:nvSpPr>
        <p:spPr>
          <a:xfrm>
            <a:off x="455574" y="1159369"/>
            <a:ext cx="7924799" cy="2185214"/>
          </a:xfrm>
          <a:prstGeom prst="rect">
            <a:avLst/>
          </a:prstGeom>
          <a:noFill/>
        </p:spPr>
        <p:txBody>
          <a:bodyPr wrap="square">
            <a:spAutoFit/>
          </a:bodyPr>
          <a:lstStyle/>
          <a:p>
            <a:r>
              <a:rPr lang="en-US" dirty="0">
                <a:solidFill>
                  <a:schemeClr val="bg1"/>
                </a:solidFill>
                <a:latin typeface="Maven Pro" panose="020B0604020202020204" charset="0"/>
              </a:rPr>
              <a:t>Handling NULL and N/A Values and combined two tables -</a:t>
            </a:r>
          </a:p>
          <a:p>
            <a:r>
              <a:rPr lang="en-US" dirty="0">
                <a:solidFill>
                  <a:schemeClr val="bg1"/>
                </a:solidFill>
                <a:latin typeface="Maven Pro" panose="020B0604020202020204" charset="0"/>
              </a:rPr>
              <a:t> In our project there were a N/A values after crawling from Vgcharz Site we chose to drop all of them due to the fact that we had a lot of data after the acquisition . </a:t>
            </a:r>
          </a:p>
          <a:p>
            <a:endParaRPr lang="en-US" dirty="0">
              <a:solidFill>
                <a:schemeClr val="bg1"/>
              </a:solidFill>
              <a:latin typeface="Maven Pro" panose="020B0604020202020204" charset="0"/>
            </a:endParaRPr>
          </a:p>
          <a:p>
            <a:r>
              <a:rPr lang="en-US" dirty="0">
                <a:solidFill>
                  <a:schemeClr val="bg1"/>
                </a:solidFill>
                <a:latin typeface="Maven Pro" panose="020B0604020202020204" charset="0"/>
              </a:rPr>
              <a:t>We acquired the data in two tables because some of the games were presented in a different way on the HTML page and we wanted to acquire all the games, then we combined these two tables into one table that contains all the games.</a:t>
            </a:r>
          </a:p>
          <a:p>
            <a:pPr algn="l" rtl="0"/>
            <a:endParaRPr lang="en-US" dirty="0">
              <a:solidFill>
                <a:schemeClr val="bg1"/>
              </a:solidFill>
              <a:latin typeface="Maven Pro" panose="020B0604020202020204" charset="0"/>
            </a:endParaRPr>
          </a:p>
          <a:p>
            <a:pPr algn="l" rtl="0"/>
            <a:endParaRPr lang="en-US" sz="1200" dirty="0">
              <a:solidFill>
                <a:schemeClr val="bg1"/>
              </a:solidFill>
              <a:latin typeface="Maven Pro" panose="020B0604020202020204" charset="0"/>
            </a:endParaRPr>
          </a:p>
          <a:p>
            <a:pPr algn="l" rtl="0"/>
            <a:endParaRPr lang="en-US" sz="1200" dirty="0">
              <a:solidFill>
                <a:schemeClr val="bg1"/>
              </a:solidFill>
              <a:latin typeface="Maven Pro" panose="020B0604020202020204" charset="0"/>
            </a:endParaRPr>
          </a:p>
        </p:txBody>
      </p:sp>
      <p:pic>
        <p:nvPicPr>
          <p:cNvPr id="5" name="תמונה 4" descr="Games_Data - Excel"/>
          <p:cNvPicPr>
            <a:picLocks noChangeAspect="1"/>
          </p:cNvPicPr>
          <p:nvPr/>
        </p:nvPicPr>
        <p:blipFill rotWithShape="1">
          <a:blip r:embed="rId2">
            <a:extLst>
              <a:ext uri="{28A0092B-C50C-407E-A947-70E740481C1C}">
                <a14:useLocalDpi xmlns:a14="http://schemas.microsoft.com/office/drawing/2010/main" val="0"/>
              </a:ext>
            </a:extLst>
          </a:blip>
          <a:srcRect l="10985" t="22461"/>
          <a:stretch/>
        </p:blipFill>
        <p:spPr>
          <a:xfrm>
            <a:off x="3451344" y="2873829"/>
            <a:ext cx="5424524" cy="2151933"/>
          </a:xfrm>
          <a:prstGeom prst="rect">
            <a:avLst/>
          </a:prstGeom>
        </p:spPr>
      </p:pic>
    </p:spTree>
    <p:extLst>
      <p:ext uri="{BB962C8B-B14F-4D97-AF65-F5344CB8AC3E}">
        <p14:creationId xmlns:p14="http://schemas.microsoft.com/office/powerpoint/2010/main" val="643680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EBFAA0BA-A236-47A0-B83A-E76666A4D321}"/>
              </a:ext>
            </a:extLst>
          </p:cNvPr>
          <p:cNvSpPr>
            <a:spLocks noGrp="1"/>
          </p:cNvSpPr>
          <p:nvPr>
            <p:ph type="ctrTitle"/>
          </p:nvPr>
        </p:nvSpPr>
        <p:spPr>
          <a:xfrm>
            <a:off x="992981" y="2020853"/>
            <a:ext cx="7158037" cy="1101794"/>
          </a:xfrm>
        </p:spPr>
        <p:txBody>
          <a:bodyPr/>
          <a:lstStyle/>
          <a:p>
            <a:r>
              <a:rPr lang="en-US" sz="4800" dirty="0"/>
              <a:t>Research process – EDA </a:t>
            </a:r>
            <a:endParaRPr lang="he-IL" sz="4800" dirty="0"/>
          </a:p>
        </p:txBody>
      </p:sp>
      <p:pic>
        <p:nvPicPr>
          <p:cNvPr id="13" name="תמונה 12">
            <a:extLst>
              <a:ext uri="{FF2B5EF4-FFF2-40B4-BE49-F238E27FC236}">
                <a16:creationId xmlns:a16="http://schemas.microsoft.com/office/drawing/2014/main" id="{0C816162-38E1-46D3-8AE5-8EC51FFA9F27}"/>
              </a:ext>
            </a:extLst>
          </p:cNvPr>
          <p:cNvPicPr>
            <a:picLocks noChangeAspect="1"/>
          </p:cNvPicPr>
          <p:nvPr/>
        </p:nvPicPr>
        <p:blipFill>
          <a:blip r:embed="rId2"/>
          <a:stretch>
            <a:fillRect/>
          </a:stretch>
        </p:blipFill>
        <p:spPr>
          <a:xfrm rot="2036834">
            <a:off x="6926797" y="3561572"/>
            <a:ext cx="640829" cy="896792"/>
          </a:xfrm>
          <a:prstGeom prst="rect">
            <a:avLst/>
          </a:prstGeom>
        </p:spPr>
      </p:pic>
    </p:spTree>
    <p:extLst>
      <p:ext uri="{BB962C8B-B14F-4D97-AF65-F5344CB8AC3E}">
        <p14:creationId xmlns:p14="http://schemas.microsoft.com/office/powerpoint/2010/main" val="37255191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Some insights: </a:t>
            </a:r>
            <a:endParaRPr dirty="0"/>
          </a:p>
        </p:txBody>
      </p:sp>
      <p:sp>
        <p:nvSpPr>
          <p:cNvPr id="8" name="תיבת טקסט 7">
            <a:extLst>
              <a:ext uri="{FF2B5EF4-FFF2-40B4-BE49-F238E27FC236}">
                <a16:creationId xmlns:a16="http://schemas.microsoft.com/office/drawing/2014/main" id="{76A95D1A-F0FE-44C5-A4C7-CC0037810BAF}"/>
              </a:ext>
            </a:extLst>
          </p:cNvPr>
          <p:cNvSpPr txBox="1"/>
          <p:nvPr/>
        </p:nvSpPr>
        <p:spPr>
          <a:xfrm>
            <a:off x="-1539696" y="4163890"/>
            <a:ext cx="8188589" cy="276999"/>
          </a:xfrm>
          <a:prstGeom prst="rect">
            <a:avLst/>
          </a:prstGeom>
          <a:noFill/>
        </p:spPr>
        <p:txBody>
          <a:bodyPr wrap="square">
            <a:spAutoFit/>
          </a:bodyPr>
          <a:lstStyle/>
          <a:p>
            <a:pPr algn="ctr"/>
            <a:r>
              <a:rPr lang="en-US" sz="1200" dirty="0">
                <a:solidFill>
                  <a:schemeClr val="bg1"/>
                </a:solidFill>
                <a:latin typeface="Maven Pro" panose="020B0604020202020204" charset="0"/>
              </a:rPr>
              <a:t>Games release distribution by genres in years 2008-2018</a:t>
            </a:r>
          </a:p>
        </p:txBody>
      </p:sp>
      <p:sp>
        <p:nvSpPr>
          <p:cNvPr id="13" name="תיבת טקסט 12">
            <a:extLst>
              <a:ext uri="{FF2B5EF4-FFF2-40B4-BE49-F238E27FC236}">
                <a16:creationId xmlns:a16="http://schemas.microsoft.com/office/drawing/2014/main" id="{778554BF-DB0C-4D26-A16D-9CDC7B3FF3AC}"/>
              </a:ext>
            </a:extLst>
          </p:cNvPr>
          <p:cNvSpPr txBox="1"/>
          <p:nvPr/>
        </p:nvSpPr>
        <p:spPr>
          <a:xfrm>
            <a:off x="4089990" y="4163890"/>
            <a:ext cx="5117805" cy="461665"/>
          </a:xfrm>
          <a:prstGeom prst="rect">
            <a:avLst/>
          </a:prstGeom>
          <a:noFill/>
        </p:spPr>
        <p:txBody>
          <a:bodyPr wrap="square">
            <a:spAutoFit/>
          </a:bodyPr>
          <a:lstStyle/>
          <a:p>
            <a:pPr algn="ctr"/>
            <a:r>
              <a:rPr lang="en-US" sz="1200" dirty="0">
                <a:solidFill>
                  <a:schemeClr val="bg1"/>
                </a:solidFill>
                <a:latin typeface="Maven Pro" panose="020B0604020202020204" charset="0"/>
              </a:rPr>
              <a:t>The 10 genres that released </a:t>
            </a:r>
          </a:p>
          <a:p>
            <a:pPr algn="ctr"/>
            <a:r>
              <a:rPr lang="en-US" sz="1200" dirty="0">
                <a:solidFill>
                  <a:schemeClr val="bg1"/>
                </a:solidFill>
                <a:latin typeface="Maven Pro" panose="020B0604020202020204" charset="0"/>
              </a:rPr>
              <a:t>the most video games</a:t>
            </a:r>
          </a:p>
        </p:txBody>
      </p:sp>
      <p:pic>
        <p:nvPicPr>
          <p:cNvPr id="14" name="תמונה 13"/>
          <p:cNvPicPr>
            <a:picLocks noChangeAspect="1"/>
          </p:cNvPicPr>
          <p:nvPr/>
        </p:nvPicPr>
        <p:blipFill>
          <a:blip r:embed="rId3"/>
          <a:stretch>
            <a:fillRect/>
          </a:stretch>
        </p:blipFill>
        <p:spPr>
          <a:xfrm>
            <a:off x="4990213" y="1438939"/>
            <a:ext cx="3189768" cy="2367517"/>
          </a:xfrm>
          <a:prstGeom prst="rect">
            <a:avLst/>
          </a:prstGeom>
        </p:spPr>
      </p:pic>
      <p:pic>
        <p:nvPicPr>
          <p:cNvPr id="15" name="תמונה 14"/>
          <p:cNvPicPr>
            <a:picLocks noChangeAspect="1"/>
          </p:cNvPicPr>
          <p:nvPr/>
        </p:nvPicPr>
        <p:blipFill>
          <a:blip r:embed="rId4"/>
          <a:stretch>
            <a:fillRect/>
          </a:stretch>
        </p:blipFill>
        <p:spPr>
          <a:xfrm>
            <a:off x="219740" y="1438940"/>
            <a:ext cx="4536558" cy="2367517"/>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1244" y="265006"/>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Some insights: </a:t>
            </a:r>
            <a:endParaRPr dirty="0"/>
          </a:p>
        </p:txBody>
      </p:sp>
      <p:sp>
        <p:nvSpPr>
          <p:cNvPr id="8" name="תיבת טקסט 7">
            <a:extLst>
              <a:ext uri="{FF2B5EF4-FFF2-40B4-BE49-F238E27FC236}">
                <a16:creationId xmlns:a16="http://schemas.microsoft.com/office/drawing/2014/main" id="{76A95D1A-F0FE-44C5-A4C7-CC0037810BAF}"/>
              </a:ext>
            </a:extLst>
          </p:cNvPr>
          <p:cNvSpPr txBox="1"/>
          <p:nvPr/>
        </p:nvSpPr>
        <p:spPr>
          <a:xfrm>
            <a:off x="-1" y="3482830"/>
            <a:ext cx="4352261" cy="646331"/>
          </a:xfrm>
          <a:prstGeom prst="rect">
            <a:avLst/>
          </a:prstGeom>
          <a:noFill/>
        </p:spPr>
        <p:txBody>
          <a:bodyPr wrap="square">
            <a:spAutoFit/>
          </a:bodyPr>
          <a:lstStyle/>
          <a:p>
            <a:pPr algn="ctr"/>
            <a:r>
              <a:rPr lang="en-US" sz="1200" dirty="0">
                <a:solidFill>
                  <a:schemeClr val="bg1"/>
                </a:solidFill>
                <a:latin typeface="Maven Pro" panose="020B0604020202020204" charset="0"/>
              </a:rPr>
              <a:t>Here we checked the amount of sales of each platform,</a:t>
            </a:r>
          </a:p>
          <a:p>
            <a:pPr algn="ctr"/>
            <a:r>
              <a:rPr lang="en-US" sz="1200" dirty="0">
                <a:solidFill>
                  <a:schemeClr val="bg1"/>
                </a:solidFill>
                <a:latin typeface="Maven Pro" panose="020B0604020202020204" charset="0"/>
              </a:rPr>
              <a:t> as we can see, we have 5 platforms that exceed the amount of one million sales.</a:t>
            </a:r>
          </a:p>
        </p:txBody>
      </p:sp>
      <p:sp>
        <p:nvSpPr>
          <p:cNvPr id="13" name="תיבת טקסט 12">
            <a:extLst>
              <a:ext uri="{FF2B5EF4-FFF2-40B4-BE49-F238E27FC236}">
                <a16:creationId xmlns:a16="http://schemas.microsoft.com/office/drawing/2014/main" id="{778554BF-DB0C-4D26-A16D-9CDC7B3FF3AC}"/>
              </a:ext>
            </a:extLst>
          </p:cNvPr>
          <p:cNvSpPr txBox="1"/>
          <p:nvPr/>
        </p:nvSpPr>
        <p:spPr>
          <a:xfrm>
            <a:off x="4557823" y="3555449"/>
            <a:ext cx="4148939" cy="646331"/>
          </a:xfrm>
          <a:prstGeom prst="rect">
            <a:avLst/>
          </a:prstGeom>
          <a:noFill/>
        </p:spPr>
        <p:txBody>
          <a:bodyPr wrap="square">
            <a:spAutoFit/>
          </a:bodyPr>
          <a:lstStyle/>
          <a:p>
            <a:pPr algn="ctr"/>
            <a:r>
              <a:rPr lang="en-US" sz="1200" dirty="0">
                <a:solidFill>
                  <a:schemeClr val="bg1"/>
                </a:solidFill>
                <a:latin typeface="Maven Pro" panose="020B0604020202020204" charset="0"/>
              </a:rPr>
              <a:t>It can be seen that between the years 2014-2018 ps4 ​​clearly leads, this is probably because that some consoles became obsolete and stopped releasing games.</a:t>
            </a:r>
          </a:p>
        </p:txBody>
      </p:sp>
      <p:pic>
        <p:nvPicPr>
          <p:cNvPr id="9" name="תמונה 8"/>
          <p:cNvPicPr>
            <a:picLocks noChangeAspect="1"/>
          </p:cNvPicPr>
          <p:nvPr/>
        </p:nvPicPr>
        <p:blipFill>
          <a:blip r:embed="rId3"/>
          <a:stretch>
            <a:fillRect/>
          </a:stretch>
        </p:blipFill>
        <p:spPr>
          <a:xfrm>
            <a:off x="453656" y="928577"/>
            <a:ext cx="3402417" cy="2140688"/>
          </a:xfrm>
          <a:prstGeom prst="rect">
            <a:avLst/>
          </a:prstGeom>
        </p:spPr>
      </p:pic>
      <p:pic>
        <p:nvPicPr>
          <p:cNvPr id="10" name="תמונה 9"/>
          <p:cNvPicPr>
            <a:picLocks noChangeAspect="1"/>
          </p:cNvPicPr>
          <p:nvPr/>
        </p:nvPicPr>
        <p:blipFill>
          <a:blip r:embed="rId4"/>
          <a:stretch>
            <a:fillRect/>
          </a:stretch>
        </p:blipFill>
        <p:spPr>
          <a:xfrm>
            <a:off x="453655" y="3071817"/>
            <a:ext cx="3402417" cy="401485"/>
          </a:xfrm>
          <a:prstGeom prst="rect">
            <a:avLst/>
          </a:prstGeom>
        </p:spPr>
      </p:pic>
      <p:pic>
        <p:nvPicPr>
          <p:cNvPr id="12" name="תמונה 11"/>
          <p:cNvPicPr>
            <a:picLocks noChangeAspect="1"/>
          </p:cNvPicPr>
          <p:nvPr/>
        </p:nvPicPr>
        <p:blipFill>
          <a:blip r:embed="rId5"/>
          <a:stretch>
            <a:fillRect/>
          </a:stretch>
        </p:blipFill>
        <p:spPr>
          <a:xfrm>
            <a:off x="4420903" y="924953"/>
            <a:ext cx="4285859" cy="2548349"/>
          </a:xfrm>
          <a:prstGeom prst="rect">
            <a:avLst/>
          </a:prstGeom>
        </p:spPr>
      </p:pic>
    </p:spTree>
    <p:extLst>
      <p:ext uri="{BB962C8B-B14F-4D97-AF65-F5344CB8AC3E}">
        <p14:creationId xmlns:p14="http://schemas.microsoft.com/office/powerpoint/2010/main" val="3804435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4690</TotalTime>
  <Words>647</Words>
  <Application>Microsoft Office PowerPoint</Application>
  <PresentationFormat>On-screen Show (16:9)</PresentationFormat>
  <Paragraphs>72</Paragraphs>
  <Slides>17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Maven Pro</vt:lpstr>
      <vt:lpstr>Arial</vt:lpstr>
      <vt:lpstr>Share Tech</vt:lpstr>
      <vt:lpstr>Livvic Light</vt:lpstr>
      <vt:lpstr>Fira Sans Extra Condensed Medium</vt:lpstr>
      <vt:lpstr>Advent Pro SemiBold</vt:lpstr>
      <vt:lpstr>Nunito Light</vt:lpstr>
      <vt:lpstr>Data Science Consulting by Slidesgo</vt:lpstr>
      <vt:lpstr>Is it possible to predict sales amount for a video game according to the game sales features?</vt:lpstr>
      <vt:lpstr>Our research - intro</vt:lpstr>
      <vt:lpstr>Research process- Data Acquisition</vt:lpstr>
      <vt:lpstr>Research process- Data Acquisition</vt:lpstr>
      <vt:lpstr>Research process – Data  Handling </vt:lpstr>
      <vt:lpstr>Research process – Data  Handling  </vt:lpstr>
      <vt:lpstr>Research process – EDA </vt:lpstr>
      <vt:lpstr>Some insights: </vt:lpstr>
      <vt:lpstr>Some insights: </vt:lpstr>
      <vt:lpstr>Some insights: </vt:lpstr>
      <vt:lpstr>PowerPoint Presentation</vt:lpstr>
      <vt:lpstr>PowerPoint Presentation</vt:lpstr>
      <vt:lpstr>Machine Learning</vt:lpstr>
      <vt:lpstr>Machine Learning</vt:lpstr>
      <vt:lpstr>Machine Learning</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it possible to predict whether a film will succeed according to the movie features?</dc:title>
  <dc:creator>Tsach Yashar</dc:creator>
  <cp:lastModifiedBy>Oshri Moalem</cp:lastModifiedBy>
  <cp:revision>67</cp:revision>
  <dcterms:modified xsi:type="dcterms:W3CDTF">2023-01-14T21:08:17Z</dcterms:modified>
</cp:coreProperties>
</file>