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sldIdLst>
    <p:sldId id="273" r:id="rId5"/>
    <p:sldId id="324" r:id="rId6"/>
    <p:sldId id="325" r:id="rId7"/>
    <p:sldId id="326" r:id="rId8"/>
    <p:sldId id="282" r:id="rId9"/>
    <p:sldId id="311" r:id="rId10"/>
    <p:sldId id="283" r:id="rId11"/>
    <p:sldId id="289" r:id="rId12"/>
    <p:sldId id="290" r:id="rId13"/>
    <p:sldId id="312" r:id="rId14"/>
    <p:sldId id="314" r:id="rId15"/>
    <p:sldId id="316" r:id="rId16"/>
    <p:sldId id="302" r:id="rId17"/>
    <p:sldId id="294" r:id="rId18"/>
    <p:sldId id="292" r:id="rId19"/>
    <p:sldId id="313" r:id="rId20"/>
    <p:sldId id="317" r:id="rId21"/>
    <p:sldId id="318" r:id="rId22"/>
    <p:sldId id="296" r:id="rId23"/>
    <p:sldId id="303" r:id="rId24"/>
    <p:sldId id="315" r:id="rId25"/>
    <p:sldId id="307" r:id="rId26"/>
    <p:sldId id="319" r:id="rId27"/>
    <p:sldId id="320" r:id="rId28"/>
    <p:sldId id="297" r:id="rId29"/>
    <p:sldId id="323" r:id="rId30"/>
    <p:sldId id="327" r:id="rId31"/>
    <p:sldId id="281" r:id="rId32"/>
  </p:sldIdLst>
  <p:sldSz cx="24382413" cy="13716000"/>
  <p:notesSz cx="9144000" cy="6858000"/>
  <p:defaultText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35"/>
    <a:srgbClr val="77C4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54" autoAdjust="0"/>
    <p:restoredTop sz="96405"/>
  </p:normalViewPr>
  <p:slideViewPr>
    <p:cSldViewPr snapToGrid="0" snapToObjects="1">
      <p:cViewPr varScale="1">
        <p:scale>
          <a:sx n="63" d="100"/>
          <a:sy n="63" d="100"/>
        </p:scale>
        <p:origin x="22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CBE14B2-E238-CE48-B8E7-5F2A9ABE6722}" type="datetimeFigureOut">
              <a:rPr lang="en-GB" smtClean="0"/>
              <a:t>17/06/2025</a:t>
            </a:fld>
            <a:endParaRPr lang="en-GB"/>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E37E5FC-6488-4A4C-B2A9-D61C1405E85C}" type="slidenum">
              <a:rPr lang="en-GB" smtClean="0"/>
              <a:t>‹#›</a:t>
            </a:fld>
            <a:endParaRPr lang="en-GB"/>
          </a:p>
        </p:txBody>
      </p:sp>
    </p:spTree>
    <p:extLst>
      <p:ext uri="{BB962C8B-B14F-4D97-AF65-F5344CB8AC3E}">
        <p14:creationId xmlns:p14="http://schemas.microsoft.com/office/powerpoint/2010/main" val="137628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DPS-Dark-Normal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C4F2905F-3342-844C-BEF2-EF22BFC9DCBA}"/>
              </a:ext>
            </a:extLst>
          </p:cNvPr>
          <p:cNvSpPr>
            <a:spLocks noGrp="1"/>
          </p:cNvSpPr>
          <p:nvPr>
            <p:ph type="sldNum" sz="quarter" idx="4"/>
          </p:nvPr>
        </p:nvSpPr>
        <p:spPr>
          <a:xfrm>
            <a:off x="18712976" y="12982027"/>
            <a:ext cx="5486043" cy="595958"/>
          </a:xfrm>
          <a:prstGeom prst="rect">
            <a:avLst/>
          </a:prstGeom>
        </p:spPr>
        <p:txBody>
          <a:bodyPr vert="horz" lIns="91440" tIns="45720" rIns="91440" bIns="45720" rtlCol="0" anchor="ctr"/>
          <a:lstStyle>
            <a:lvl1pPr algn="r">
              <a:defRPr sz="2400">
                <a:solidFill>
                  <a:schemeClr val="tx1"/>
                </a:solidFill>
              </a:defRPr>
            </a:lvl1pPr>
          </a:lstStyle>
          <a:p>
            <a:fld id="{3FCC3E9D-3B6B-704F-BBBD-DC5D892D6749}" type="slidenum">
              <a:rPr lang="en-GB" smtClean="0"/>
              <a:pPr/>
              <a:t>‹#›</a:t>
            </a:fld>
            <a:endParaRPr lang="en-GB" dirty="0"/>
          </a:p>
        </p:txBody>
      </p:sp>
      <p:sp>
        <p:nvSpPr>
          <p:cNvPr id="6" name="Title Placeholder 1">
            <a:extLst>
              <a:ext uri="{FF2B5EF4-FFF2-40B4-BE49-F238E27FC236}">
                <a16:creationId xmlns:a16="http://schemas.microsoft.com/office/drawing/2014/main" id="{5F0D232A-1229-CA48-8550-986D7693A8A4}"/>
              </a:ext>
            </a:extLst>
          </p:cNvPr>
          <p:cNvSpPr>
            <a:spLocks noGrp="1"/>
          </p:cNvSpPr>
          <p:nvPr>
            <p:ph type="title"/>
          </p:nvPr>
        </p:nvSpPr>
        <p:spPr>
          <a:xfrm>
            <a:off x="1731177" y="414114"/>
            <a:ext cx="21451552" cy="862112"/>
          </a:xfrm>
          <a:prstGeom prst="rect">
            <a:avLst/>
          </a:prstGeom>
        </p:spPr>
        <p:txBody>
          <a:bodyPr vert="horz" lIns="91440" tIns="45720" rIns="91440" bIns="45720" rtlCol="0" anchor="ctr">
            <a:normAutofit/>
          </a:bodyPr>
          <a:lstStyle/>
          <a:p>
            <a:r>
              <a:rPr lang="en-US" dirty="0"/>
              <a:t>Welsh slide or section title | English slide or section title</a:t>
            </a:r>
          </a:p>
        </p:txBody>
      </p:sp>
      <p:sp>
        <p:nvSpPr>
          <p:cNvPr id="4" name="Text Placeholder 3">
            <a:extLst>
              <a:ext uri="{FF2B5EF4-FFF2-40B4-BE49-F238E27FC236}">
                <a16:creationId xmlns:a16="http://schemas.microsoft.com/office/drawing/2014/main" id="{8148DB3E-1186-F64C-8B2A-39E11B805594}"/>
              </a:ext>
            </a:extLst>
          </p:cNvPr>
          <p:cNvSpPr>
            <a:spLocks noGrp="1"/>
          </p:cNvSpPr>
          <p:nvPr>
            <p:ph type="body" sz="quarter" idx="10"/>
          </p:nvPr>
        </p:nvSpPr>
        <p:spPr>
          <a:xfrm>
            <a:off x="1731963" y="2317750"/>
            <a:ext cx="21450300" cy="9974263"/>
          </a:xfrm>
        </p:spPr>
        <p:txBody>
          <a:bodyPr/>
          <a:lstStyle>
            <a:lvl1pPr marL="0" indent="0">
              <a:buNone/>
              <a:defRPr>
                <a:solidFill>
                  <a:schemeClr val="bg1"/>
                </a:solidFill>
              </a:defRPr>
            </a:lvl1pPr>
            <a:lvl2pPr marL="914354" indent="0">
              <a:buNone/>
              <a:defRPr>
                <a:solidFill>
                  <a:schemeClr val="bg1"/>
                </a:solidFill>
              </a:defRPr>
            </a:lvl2pPr>
            <a:lvl3pPr marL="1828709" indent="0">
              <a:buNone/>
              <a:defRPr>
                <a:solidFill>
                  <a:schemeClr val="bg1"/>
                </a:solidFill>
              </a:defRPr>
            </a:lvl3pPr>
            <a:lvl4pPr marL="2743063" indent="0">
              <a:buNone/>
              <a:defRPr>
                <a:solidFill>
                  <a:schemeClr val="bg1"/>
                </a:solidFill>
              </a:defRPr>
            </a:lvl4pPr>
            <a:lvl5pPr marL="3657417" indent="0">
              <a:buNone/>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3833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DPS-100pc-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94F8E2FA-30CA-5F4A-BB1F-EA9E9DE53A1E}"/>
              </a:ext>
            </a:extLst>
          </p:cNvPr>
          <p:cNvSpPr>
            <a:spLocks noGrp="1"/>
          </p:cNvSpPr>
          <p:nvPr>
            <p:ph type="sldNum" sz="quarter" idx="4"/>
          </p:nvPr>
        </p:nvSpPr>
        <p:spPr>
          <a:xfrm>
            <a:off x="18712976" y="12982027"/>
            <a:ext cx="5486043" cy="595958"/>
          </a:xfrm>
          <a:prstGeom prst="rect">
            <a:avLst/>
          </a:prstGeom>
        </p:spPr>
        <p:txBody>
          <a:bodyPr vert="horz" lIns="91440" tIns="45720" rIns="91440" bIns="45720" rtlCol="0" anchor="ctr"/>
          <a:lstStyle>
            <a:lvl1pPr algn="r">
              <a:defRPr sz="2400">
                <a:solidFill>
                  <a:schemeClr val="bg1"/>
                </a:solidFill>
              </a:defRPr>
            </a:lvl1pPr>
          </a:lstStyle>
          <a:p>
            <a:fld id="{3FCC3E9D-3B6B-704F-BBBD-DC5D892D6749}" type="slidenum">
              <a:rPr lang="en-GB" smtClean="0"/>
              <a:pPr/>
              <a:t>‹#›</a:t>
            </a:fld>
            <a:endParaRPr lang="en-GB" dirty="0"/>
          </a:p>
        </p:txBody>
      </p:sp>
      <p:sp>
        <p:nvSpPr>
          <p:cNvPr id="7" name="Picture Placeholder 6">
            <a:extLst>
              <a:ext uri="{FF2B5EF4-FFF2-40B4-BE49-F238E27FC236}">
                <a16:creationId xmlns:a16="http://schemas.microsoft.com/office/drawing/2014/main" id="{518979DE-2FD0-DC41-9046-2B8DA5C41832}"/>
              </a:ext>
            </a:extLst>
          </p:cNvPr>
          <p:cNvSpPr>
            <a:spLocks noGrp="1"/>
          </p:cNvSpPr>
          <p:nvPr>
            <p:ph type="pic" sz="quarter" idx="10"/>
          </p:nvPr>
        </p:nvSpPr>
        <p:spPr>
          <a:xfrm>
            <a:off x="0" y="0"/>
            <a:ext cx="24382413" cy="13716000"/>
          </a:xfrm>
        </p:spPr>
        <p:txBody>
          <a:bodyPr/>
          <a:lstStyle/>
          <a:p>
            <a:endParaRPr lang="en-GB"/>
          </a:p>
        </p:txBody>
      </p:sp>
    </p:spTree>
    <p:extLst>
      <p:ext uri="{BB962C8B-B14F-4D97-AF65-F5344CB8AC3E}">
        <p14:creationId xmlns:p14="http://schemas.microsoft.com/office/powerpoint/2010/main" val="210755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DPS-Text-Over-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94F8E2FA-30CA-5F4A-BB1F-EA9E9DE53A1E}"/>
              </a:ext>
            </a:extLst>
          </p:cNvPr>
          <p:cNvSpPr>
            <a:spLocks noGrp="1"/>
          </p:cNvSpPr>
          <p:nvPr>
            <p:ph type="sldNum" sz="quarter" idx="4"/>
          </p:nvPr>
        </p:nvSpPr>
        <p:spPr>
          <a:xfrm>
            <a:off x="18712976" y="12982027"/>
            <a:ext cx="5486043" cy="595958"/>
          </a:xfrm>
          <a:prstGeom prst="rect">
            <a:avLst/>
          </a:prstGeom>
        </p:spPr>
        <p:txBody>
          <a:bodyPr vert="horz" lIns="91440" tIns="45720" rIns="91440" bIns="45720" rtlCol="0" anchor="ctr"/>
          <a:lstStyle>
            <a:lvl1pPr algn="r">
              <a:defRPr sz="2400">
                <a:solidFill>
                  <a:schemeClr val="bg1"/>
                </a:solidFill>
              </a:defRPr>
            </a:lvl1pPr>
          </a:lstStyle>
          <a:p>
            <a:fld id="{3FCC3E9D-3B6B-704F-BBBD-DC5D892D6749}" type="slidenum">
              <a:rPr lang="en-GB" smtClean="0"/>
              <a:pPr/>
              <a:t>‹#›</a:t>
            </a:fld>
            <a:endParaRPr lang="en-GB" dirty="0"/>
          </a:p>
        </p:txBody>
      </p:sp>
      <p:sp>
        <p:nvSpPr>
          <p:cNvPr id="7" name="Picture Placeholder 6">
            <a:extLst>
              <a:ext uri="{FF2B5EF4-FFF2-40B4-BE49-F238E27FC236}">
                <a16:creationId xmlns:a16="http://schemas.microsoft.com/office/drawing/2014/main" id="{518979DE-2FD0-DC41-9046-2B8DA5C41832}"/>
              </a:ext>
            </a:extLst>
          </p:cNvPr>
          <p:cNvSpPr>
            <a:spLocks noGrp="1"/>
          </p:cNvSpPr>
          <p:nvPr>
            <p:ph type="pic" sz="quarter" idx="10"/>
          </p:nvPr>
        </p:nvSpPr>
        <p:spPr>
          <a:xfrm>
            <a:off x="4826000" y="0"/>
            <a:ext cx="19556413" cy="13716000"/>
          </a:xfrm>
        </p:spPr>
        <p:txBody>
          <a:bodyPr/>
          <a:lstStyle/>
          <a:p>
            <a:endParaRPr lang="en-GB"/>
          </a:p>
        </p:txBody>
      </p:sp>
      <p:sp>
        <p:nvSpPr>
          <p:cNvPr id="3" name="Text Placeholder 2">
            <a:extLst>
              <a:ext uri="{FF2B5EF4-FFF2-40B4-BE49-F238E27FC236}">
                <a16:creationId xmlns:a16="http://schemas.microsoft.com/office/drawing/2014/main" id="{F1768FD7-24DC-5A42-AEBC-B0E06DEA295D}"/>
              </a:ext>
            </a:extLst>
          </p:cNvPr>
          <p:cNvSpPr>
            <a:spLocks noGrp="1"/>
          </p:cNvSpPr>
          <p:nvPr>
            <p:ph type="body" sz="quarter" idx="11" hasCustomPrompt="1"/>
          </p:nvPr>
        </p:nvSpPr>
        <p:spPr>
          <a:xfrm>
            <a:off x="2151063" y="4716462"/>
            <a:ext cx="12377737" cy="4283075"/>
          </a:xfrm>
          <a:solidFill>
            <a:schemeClr val="bg1"/>
          </a:solidFill>
        </p:spPr>
        <p:txBody>
          <a:bodyPr>
            <a:noAutofit/>
          </a:bodyPr>
          <a:lstStyle>
            <a:lvl1pPr marL="0" indent="0" algn="l">
              <a:buNone/>
              <a:defRPr sz="5600"/>
            </a:lvl1pPr>
            <a:lvl2pPr marL="914354" indent="0" algn="l">
              <a:buNone/>
              <a:defRPr sz="5600"/>
            </a:lvl2pPr>
            <a:lvl3pPr marL="1828709" indent="0" algn="l">
              <a:buNone/>
              <a:defRPr sz="5600"/>
            </a:lvl3pPr>
            <a:lvl4pPr marL="2743063" indent="0" algn="l">
              <a:buNone/>
              <a:defRPr sz="5600"/>
            </a:lvl4pPr>
            <a:lvl5pPr marL="3657417" indent="0" algn="l">
              <a:buNone/>
              <a:defRPr sz="5600"/>
            </a:lvl5pPr>
          </a:lstStyle>
          <a:p>
            <a:pPr lvl="1"/>
            <a:r>
              <a:rPr lang="en-US" dirty="0"/>
              <a:t>Text over image</a:t>
            </a:r>
            <a:endParaRPr lang="en-GB" dirty="0"/>
          </a:p>
        </p:txBody>
      </p:sp>
    </p:spTree>
    <p:extLst>
      <p:ext uri="{BB962C8B-B14F-4D97-AF65-F5344CB8AC3E}">
        <p14:creationId xmlns:p14="http://schemas.microsoft.com/office/powerpoint/2010/main" val="3382779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DPS-Intro-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9995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DPS-Titl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3A77660-E3DE-8B42-B341-B563D1A341ED}"/>
              </a:ext>
            </a:extLst>
          </p:cNvPr>
          <p:cNvSpPr>
            <a:spLocks noGrp="1"/>
          </p:cNvSpPr>
          <p:nvPr>
            <p:ph type="title" hasCustomPrompt="1"/>
          </p:nvPr>
        </p:nvSpPr>
        <p:spPr>
          <a:xfrm>
            <a:off x="1079078" y="1307587"/>
            <a:ext cx="15171576" cy="5085780"/>
          </a:xfrm>
        </p:spPr>
        <p:txBody>
          <a:bodyPr anchor="t">
            <a:normAutofit/>
          </a:bodyPr>
          <a:lstStyle>
            <a:lvl1pPr marL="0" marR="0" indent="0" algn="l" defTabSz="1828709" rtl="0" eaLnBrk="1" fontAlgn="auto" latinLnBrk="0" hangingPunct="1">
              <a:lnSpc>
                <a:spcPct val="90000"/>
              </a:lnSpc>
              <a:spcBef>
                <a:spcPct val="0"/>
              </a:spcBef>
              <a:spcAft>
                <a:spcPts val="0"/>
              </a:spcAft>
              <a:buClrTx/>
              <a:buSzTx/>
              <a:buFontTx/>
              <a:buNone/>
              <a:tabLst/>
              <a:defRPr sz="8000" b="1" i="0">
                <a:solidFill>
                  <a:schemeClr val="tx1"/>
                </a:solidFill>
                <a:latin typeface="Public Sans" pitchFamily="2" charset="77"/>
              </a:defRPr>
            </a:lvl1pPr>
          </a:lstStyle>
          <a:p>
            <a:pPr marL="0" marR="0" lvl="0" indent="0" algn="l" defTabSz="1828709" rtl="0" eaLnBrk="1" fontAlgn="auto" latinLnBrk="0" hangingPunct="1">
              <a:lnSpc>
                <a:spcPct val="90000"/>
              </a:lnSpc>
              <a:spcBef>
                <a:spcPct val="0"/>
              </a:spcBef>
              <a:spcAft>
                <a:spcPts val="0"/>
              </a:spcAft>
              <a:buClrTx/>
              <a:buSzTx/>
              <a:buFontTx/>
              <a:buNone/>
              <a:tabLst/>
              <a:defRPr/>
            </a:pPr>
            <a:r>
              <a:rPr lang="en-US" dirty="0"/>
              <a:t>Welsh slide title</a:t>
            </a:r>
            <a:br>
              <a:rPr lang="en-US" dirty="0"/>
            </a:br>
            <a:br>
              <a:rPr lang="en-US" dirty="0"/>
            </a:br>
            <a:r>
              <a:rPr lang="en-US" dirty="0">
                <a:solidFill>
                  <a:schemeClr val="bg2"/>
                </a:solidFill>
              </a:rPr>
              <a:t>English slide title</a:t>
            </a:r>
            <a:endParaRPr lang="en-US" dirty="0"/>
          </a:p>
        </p:txBody>
      </p:sp>
    </p:spTree>
    <p:extLst>
      <p:ext uri="{BB962C8B-B14F-4D97-AF65-F5344CB8AC3E}">
        <p14:creationId xmlns:p14="http://schemas.microsoft.com/office/powerpoint/2010/main" val="1919352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DPS-Title-Cover-S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3A77660-E3DE-8B42-B341-B563D1A341ED}"/>
              </a:ext>
            </a:extLst>
          </p:cNvPr>
          <p:cNvSpPr>
            <a:spLocks noGrp="1"/>
          </p:cNvSpPr>
          <p:nvPr>
            <p:ph type="title" hasCustomPrompt="1"/>
          </p:nvPr>
        </p:nvSpPr>
        <p:spPr>
          <a:xfrm>
            <a:off x="1079078" y="1307587"/>
            <a:ext cx="15171576" cy="5085780"/>
          </a:xfrm>
        </p:spPr>
        <p:txBody>
          <a:bodyPr anchor="t">
            <a:normAutofit/>
          </a:bodyPr>
          <a:lstStyle>
            <a:lvl1pPr marL="0" marR="0" indent="0" algn="l" defTabSz="1828709" rtl="0" eaLnBrk="1" fontAlgn="auto" latinLnBrk="0" hangingPunct="1">
              <a:lnSpc>
                <a:spcPct val="90000"/>
              </a:lnSpc>
              <a:spcBef>
                <a:spcPct val="0"/>
              </a:spcBef>
              <a:spcAft>
                <a:spcPts val="0"/>
              </a:spcAft>
              <a:buClrTx/>
              <a:buSzTx/>
              <a:buFontTx/>
              <a:buNone/>
              <a:tabLst/>
              <a:defRPr sz="8000" b="1" i="0">
                <a:solidFill>
                  <a:schemeClr val="tx1"/>
                </a:solidFill>
                <a:latin typeface="Public Sans" pitchFamily="2" charset="77"/>
              </a:defRPr>
            </a:lvl1pPr>
          </a:lstStyle>
          <a:p>
            <a:pPr marL="0" marR="0" lvl="0" indent="0" algn="l" defTabSz="1828709" rtl="0" eaLnBrk="1" fontAlgn="auto" latinLnBrk="0" hangingPunct="1">
              <a:lnSpc>
                <a:spcPct val="90000"/>
              </a:lnSpc>
              <a:spcBef>
                <a:spcPct val="0"/>
              </a:spcBef>
              <a:spcAft>
                <a:spcPts val="0"/>
              </a:spcAft>
              <a:buClrTx/>
              <a:buSzTx/>
              <a:buFontTx/>
              <a:buNone/>
              <a:tabLst/>
              <a:defRPr/>
            </a:pPr>
            <a:r>
              <a:rPr lang="en-US" dirty="0"/>
              <a:t>Welsh slide title</a:t>
            </a:r>
            <a:br>
              <a:rPr lang="en-US" dirty="0"/>
            </a:br>
            <a:br>
              <a:rPr lang="en-US" dirty="0"/>
            </a:br>
            <a:r>
              <a:rPr lang="en-US" dirty="0">
                <a:solidFill>
                  <a:schemeClr val="bg2"/>
                </a:solidFill>
              </a:rPr>
              <a:t>English slide title</a:t>
            </a:r>
            <a:endParaRPr lang="en-US" dirty="0"/>
          </a:p>
        </p:txBody>
      </p:sp>
    </p:spTree>
    <p:extLst>
      <p:ext uri="{BB962C8B-B14F-4D97-AF65-F5344CB8AC3E}">
        <p14:creationId xmlns:p14="http://schemas.microsoft.com/office/powerpoint/2010/main" val="35573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DPS-Title-Cover-WR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3A77660-E3DE-8B42-B341-B563D1A341ED}"/>
              </a:ext>
            </a:extLst>
          </p:cNvPr>
          <p:cNvSpPr>
            <a:spLocks noGrp="1"/>
          </p:cNvSpPr>
          <p:nvPr>
            <p:ph type="title" hasCustomPrompt="1"/>
          </p:nvPr>
        </p:nvSpPr>
        <p:spPr>
          <a:xfrm>
            <a:off x="1079078" y="1307587"/>
            <a:ext cx="15171576" cy="5085780"/>
          </a:xfrm>
        </p:spPr>
        <p:txBody>
          <a:bodyPr anchor="t">
            <a:normAutofit/>
          </a:bodyPr>
          <a:lstStyle>
            <a:lvl1pPr marL="0" marR="0" indent="0" algn="l" defTabSz="1828709" rtl="0" eaLnBrk="1" fontAlgn="auto" latinLnBrk="0" hangingPunct="1">
              <a:lnSpc>
                <a:spcPct val="90000"/>
              </a:lnSpc>
              <a:spcBef>
                <a:spcPct val="0"/>
              </a:spcBef>
              <a:spcAft>
                <a:spcPts val="0"/>
              </a:spcAft>
              <a:buClrTx/>
              <a:buSzTx/>
              <a:buFontTx/>
              <a:buNone/>
              <a:tabLst/>
              <a:defRPr sz="8000" b="1" i="0">
                <a:solidFill>
                  <a:schemeClr val="tx1"/>
                </a:solidFill>
                <a:latin typeface="Public Sans" pitchFamily="2" charset="77"/>
              </a:defRPr>
            </a:lvl1pPr>
          </a:lstStyle>
          <a:p>
            <a:pPr marL="0" marR="0" lvl="0" indent="0" algn="l" defTabSz="1828709" rtl="0" eaLnBrk="1" fontAlgn="auto" latinLnBrk="0" hangingPunct="1">
              <a:lnSpc>
                <a:spcPct val="90000"/>
              </a:lnSpc>
              <a:spcBef>
                <a:spcPct val="0"/>
              </a:spcBef>
              <a:spcAft>
                <a:spcPts val="0"/>
              </a:spcAft>
              <a:buClrTx/>
              <a:buSzTx/>
              <a:buFontTx/>
              <a:buNone/>
              <a:tabLst/>
              <a:defRPr/>
            </a:pPr>
            <a:r>
              <a:rPr lang="en-US" dirty="0"/>
              <a:t>Welsh slide title</a:t>
            </a:r>
            <a:br>
              <a:rPr lang="en-US" dirty="0"/>
            </a:br>
            <a:br>
              <a:rPr lang="en-US" dirty="0"/>
            </a:br>
            <a:r>
              <a:rPr lang="en-US" dirty="0">
                <a:solidFill>
                  <a:schemeClr val="bg2"/>
                </a:solidFill>
              </a:rPr>
              <a:t>English slide title</a:t>
            </a:r>
            <a:endParaRPr lang="en-US" dirty="0"/>
          </a:p>
        </p:txBody>
      </p:sp>
    </p:spTree>
    <p:extLst>
      <p:ext uri="{BB962C8B-B14F-4D97-AF65-F5344CB8AC3E}">
        <p14:creationId xmlns:p14="http://schemas.microsoft.com/office/powerpoint/2010/main" val="1493667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DPS-Title-Cover-NR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3A77660-E3DE-8B42-B341-B563D1A341ED}"/>
              </a:ext>
            </a:extLst>
          </p:cNvPr>
          <p:cNvSpPr>
            <a:spLocks noGrp="1"/>
          </p:cNvSpPr>
          <p:nvPr>
            <p:ph type="title" hasCustomPrompt="1"/>
          </p:nvPr>
        </p:nvSpPr>
        <p:spPr>
          <a:xfrm>
            <a:off x="1079078" y="1307587"/>
            <a:ext cx="15171576" cy="5085780"/>
          </a:xfrm>
        </p:spPr>
        <p:txBody>
          <a:bodyPr anchor="t">
            <a:normAutofit/>
          </a:bodyPr>
          <a:lstStyle>
            <a:lvl1pPr marL="0" marR="0" indent="0" algn="l" defTabSz="1828709" rtl="0" eaLnBrk="1" fontAlgn="auto" latinLnBrk="0" hangingPunct="1">
              <a:lnSpc>
                <a:spcPct val="90000"/>
              </a:lnSpc>
              <a:spcBef>
                <a:spcPct val="0"/>
              </a:spcBef>
              <a:spcAft>
                <a:spcPts val="0"/>
              </a:spcAft>
              <a:buClrTx/>
              <a:buSzTx/>
              <a:buFontTx/>
              <a:buNone/>
              <a:tabLst/>
              <a:defRPr sz="8000" b="1" i="0">
                <a:solidFill>
                  <a:schemeClr val="tx1"/>
                </a:solidFill>
                <a:latin typeface="Public Sans" pitchFamily="2" charset="77"/>
              </a:defRPr>
            </a:lvl1pPr>
          </a:lstStyle>
          <a:p>
            <a:pPr marL="0" marR="0" lvl="0" indent="0" algn="l" defTabSz="1828709" rtl="0" eaLnBrk="1" fontAlgn="auto" latinLnBrk="0" hangingPunct="1">
              <a:lnSpc>
                <a:spcPct val="90000"/>
              </a:lnSpc>
              <a:spcBef>
                <a:spcPct val="0"/>
              </a:spcBef>
              <a:spcAft>
                <a:spcPts val="0"/>
              </a:spcAft>
              <a:buClrTx/>
              <a:buSzTx/>
              <a:buFontTx/>
              <a:buNone/>
              <a:tabLst/>
              <a:defRPr/>
            </a:pPr>
            <a:r>
              <a:rPr lang="en-US" dirty="0"/>
              <a:t>Welsh slide title</a:t>
            </a:r>
            <a:br>
              <a:rPr lang="en-US" dirty="0"/>
            </a:br>
            <a:br>
              <a:rPr lang="en-US" dirty="0"/>
            </a:br>
            <a:r>
              <a:rPr lang="en-US" dirty="0">
                <a:solidFill>
                  <a:schemeClr val="bg2"/>
                </a:solidFill>
              </a:rPr>
              <a:t>English slide title</a:t>
            </a:r>
            <a:endParaRPr lang="en-US" dirty="0"/>
          </a:p>
        </p:txBody>
      </p:sp>
    </p:spTree>
    <p:extLst>
      <p:ext uri="{BB962C8B-B14F-4D97-AF65-F5344CB8AC3E}">
        <p14:creationId xmlns:p14="http://schemas.microsoft.com/office/powerpoint/2010/main" val="3617942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DPS-Title-Cover-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3A77660-E3DE-8B42-B341-B563D1A341ED}"/>
              </a:ext>
            </a:extLst>
          </p:cNvPr>
          <p:cNvSpPr>
            <a:spLocks noGrp="1"/>
          </p:cNvSpPr>
          <p:nvPr>
            <p:ph type="title" hasCustomPrompt="1"/>
          </p:nvPr>
        </p:nvSpPr>
        <p:spPr>
          <a:xfrm>
            <a:off x="1079078" y="1307587"/>
            <a:ext cx="15171576" cy="5085780"/>
          </a:xfrm>
        </p:spPr>
        <p:txBody>
          <a:bodyPr anchor="t">
            <a:normAutofit/>
          </a:bodyPr>
          <a:lstStyle>
            <a:lvl1pPr marL="0" marR="0" indent="0" algn="l" defTabSz="1828709" rtl="0" eaLnBrk="1" fontAlgn="auto" latinLnBrk="0" hangingPunct="1">
              <a:lnSpc>
                <a:spcPct val="90000"/>
              </a:lnSpc>
              <a:spcBef>
                <a:spcPct val="0"/>
              </a:spcBef>
              <a:spcAft>
                <a:spcPts val="0"/>
              </a:spcAft>
              <a:buClrTx/>
              <a:buSzTx/>
              <a:buFontTx/>
              <a:buNone/>
              <a:tabLst/>
              <a:defRPr sz="8000" b="1" i="0">
                <a:solidFill>
                  <a:schemeClr val="tx1"/>
                </a:solidFill>
                <a:latin typeface="Public Sans" pitchFamily="2" charset="77"/>
              </a:defRPr>
            </a:lvl1pPr>
          </a:lstStyle>
          <a:p>
            <a:pPr marL="0" marR="0" lvl="0" indent="0" algn="l" defTabSz="1828709" rtl="0" eaLnBrk="1" fontAlgn="auto" latinLnBrk="0" hangingPunct="1">
              <a:lnSpc>
                <a:spcPct val="90000"/>
              </a:lnSpc>
              <a:spcBef>
                <a:spcPct val="0"/>
              </a:spcBef>
              <a:spcAft>
                <a:spcPts val="0"/>
              </a:spcAft>
              <a:buClrTx/>
              <a:buSzTx/>
              <a:buFontTx/>
              <a:buNone/>
              <a:tabLst/>
              <a:defRPr/>
            </a:pPr>
            <a:r>
              <a:rPr lang="en-US" dirty="0"/>
              <a:t>Welsh slide title</a:t>
            </a:r>
            <a:br>
              <a:rPr lang="en-US" dirty="0"/>
            </a:br>
            <a:br>
              <a:rPr lang="en-US" dirty="0"/>
            </a:br>
            <a:r>
              <a:rPr lang="en-US" dirty="0">
                <a:solidFill>
                  <a:schemeClr val="bg2"/>
                </a:solidFill>
              </a:rPr>
              <a:t>English slide title</a:t>
            </a:r>
            <a:endParaRPr lang="en-US" dirty="0"/>
          </a:p>
        </p:txBody>
      </p:sp>
    </p:spTree>
    <p:extLst>
      <p:ext uri="{BB962C8B-B14F-4D97-AF65-F5344CB8AC3E}">
        <p14:creationId xmlns:p14="http://schemas.microsoft.com/office/powerpoint/2010/main" val="3122747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DPS-Ou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3B12D99-4F66-3946-B713-3ADCD302B740}"/>
              </a:ext>
            </a:extLst>
          </p:cNvPr>
          <p:cNvSpPr>
            <a:spLocks noGrp="1"/>
          </p:cNvSpPr>
          <p:nvPr>
            <p:ph type="title" hasCustomPrompt="1"/>
          </p:nvPr>
        </p:nvSpPr>
        <p:spPr>
          <a:xfrm>
            <a:off x="1884451" y="191386"/>
            <a:ext cx="13490228" cy="4610910"/>
          </a:xfrm>
          <a:prstGeom prst="rect">
            <a:avLst/>
          </a:prstGeom>
        </p:spPr>
        <p:txBody>
          <a:bodyPr vert="horz" lIns="91440" tIns="45720" rIns="91440" bIns="45720" rtlCol="0" anchor="ctr">
            <a:normAutofit/>
          </a:bodyPr>
          <a:lstStyle>
            <a:lvl1pPr algn="l">
              <a:lnSpc>
                <a:spcPct val="150000"/>
              </a:lnSpc>
              <a:spcBef>
                <a:spcPts val="2000"/>
              </a:spcBef>
              <a:spcAft>
                <a:spcPts val="2000"/>
              </a:spcAft>
              <a:defRPr sz="6000">
                <a:solidFill>
                  <a:schemeClr val="tx1"/>
                </a:solidFill>
              </a:defRPr>
            </a:lvl1pPr>
          </a:lstStyle>
          <a:p>
            <a:r>
              <a:rPr lang="en-US" dirty="0" err="1"/>
              <a:t>Diolch</a:t>
            </a:r>
            <a:r>
              <a:rPr lang="en-US" dirty="0"/>
              <a:t> </a:t>
            </a:r>
            <a:r>
              <a:rPr lang="en-US" dirty="0" err="1"/>
              <a:t>yn</a:t>
            </a:r>
            <a:r>
              <a:rPr lang="en-US" dirty="0"/>
              <a:t> </a:t>
            </a:r>
            <a:r>
              <a:rPr lang="en-US" dirty="0" err="1"/>
              <a:t>fawr</a:t>
            </a:r>
            <a:r>
              <a:rPr lang="en-US" dirty="0"/>
              <a:t>.</a:t>
            </a:r>
            <a:br>
              <a:rPr lang="en-US" dirty="0"/>
            </a:br>
            <a:r>
              <a:rPr lang="en-US" dirty="0"/>
              <a:t>Thank you.</a:t>
            </a:r>
          </a:p>
        </p:txBody>
      </p:sp>
      <p:sp>
        <p:nvSpPr>
          <p:cNvPr id="5" name="Text Placeholder 4">
            <a:extLst>
              <a:ext uri="{FF2B5EF4-FFF2-40B4-BE49-F238E27FC236}">
                <a16:creationId xmlns:a16="http://schemas.microsoft.com/office/drawing/2014/main" id="{E0FA5FB4-E14F-B745-B141-DC479569CF9A}"/>
              </a:ext>
            </a:extLst>
          </p:cNvPr>
          <p:cNvSpPr>
            <a:spLocks noGrp="1"/>
          </p:cNvSpPr>
          <p:nvPr>
            <p:ph type="body" sz="quarter" idx="12"/>
          </p:nvPr>
        </p:nvSpPr>
        <p:spPr>
          <a:xfrm>
            <a:off x="1884363" y="7461436"/>
            <a:ext cx="20864512" cy="2427288"/>
          </a:xfrm>
        </p:spPr>
        <p:txBody>
          <a:bodyPr/>
          <a:lstStyle>
            <a:lvl1pPr marL="0" indent="0" algn="r">
              <a:buNone/>
              <a:defRPr>
                <a:solidFill>
                  <a:schemeClr val="bg1"/>
                </a:solidFill>
              </a:defRPr>
            </a:lvl1pPr>
            <a:lvl2pPr marL="914354" indent="0" algn="r">
              <a:buNone/>
              <a:defRPr>
                <a:solidFill>
                  <a:schemeClr val="bg1"/>
                </a:solidFill>
              </a:defRPr>
            </a:lvl2pPr>
            <a:lvl3pPr marL="1828709" indent="0" algn="r">
              <a:buNone/>
              <a:defRPr>
                <a:solidFill>
                  <a:schemeClr val="bg1"/>
                </a:solidFill>
              </a:defRPr>
            </a:lvl3pPr>
            <a:lvl4pPr marL="2743063" indent="0" algn="r">
              <a:buNone/>
              <a:defRPr>
                <a:solidFill>
                  <a:schemeClr val="bg1"/>
                </a:solidFill>
              </a:defRPr>
            </a:lvl4pPr>
            <a:lvl5pPr marL="3657417" indent="0" algn="r">
              <a:buNone/>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a:extLst>
              <a:ext uri="{FF2B5EF4-FFF2-40B4-BE49-F238E27FC236}">
                <a16:creationId xmlns:a16="http://schemas.microsoft.com/office/drawing/2014/main" id="{50C747E5-F759-7E46-B64B-08FEB4DAA07F}"/>
              </a:ext>
            </a:extLst>
          </p:cNvPr>
          <p:cNvSpPr>
            <a:spLocks noGrp="1"/>
          </p:cNvSpPr>
          <p:nvPr>
            <p:ph type="body" sz="quarter" idx="13"/>
          </p:nvPr>
        </p:nvSpPr>
        <p:spPr>
          <a:xfrm>
            <a:off x="1884363" y="10374571"/>
            <a:ext cx="20864512" cy="2427288"/>
          </a:xfrm>
        </p:spPr>
        <p:txBody>
          <a:bodyPr anchor="b"/>
          <a:lstStyle>
            <a:lvl1pPr marL="0" indent="0" algn="r">
              <a:buNone/>
              <a:defRPr>
                <a:solidFill>
                  <a:schemeClr val="bg1"/>
                </a:solidFill>
              </a:defRPr>
            </a:lvl1pPr>
            <a:lvl2pPr marL="914354" indent="0" algn="r">
              <a:buNone/>
              <a:defRPr>
                <a:solidFill>
                  <a:schemeClr val="bg1"/>
                </a:solidFill>
              </a:defRPr>
            </a:lvl2pPr>
            <a:lvl3pPr marL="1828709" indent="0" algn="r">
              <a:buNone/>
              <a:defRPr>
                <a:solidFill>
                  <a:schemeClr val="bg1"/>
                </a:solidFill>
              </a:defRPr>
            </a:lvl3pPr>
            <a:lvl4pPr marL="2743063" indent="0" algn="r">
              <a:buNone/>
              <a:defRPr>
                <a:solidFill>
                  <a:schemeClr val="bg1"/>
                </a:solidFill>
              </a:defRPr>
            </a:lvl4pPr>
            <a:lvl5pPr marL="3657417" indent="0" algn="r">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3131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DPS-Light-Normal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C4F2905F-3342-844C-BEF2-EF22BFC9DCBA}"/>
              </a:ext>
            </a:extLst>
          </p:cNvPr>
          <p:cNvSpPr>
            <a:spLocks noGrp="1"/>
          </p:cNvSpPr>
          <p:nvPr>
            <p:ph type="sldNum" sz="quarter" idx="4"/>
          </p:nvPr>
        </p:nvSpPr>
        <p:spPr>
          <a:xfrm>
            <a:off x="18712976" y="12982027"/>
            <a:ext cx="5486043" cy="595958"/>
          </a:xfrm>
          <a:prstGeom prst="rect">
            <a:avLst/>
          </a:prstGeom>
        </p:spPr>
        <p:txBody>
          <a:bodyPr vert="horz" lIns="91440" tIns="45720" rIns="91440" bIns="45720" rtlCol="0" anchor="ctr"/>
          <a:lstStyle>
            <a:lvl1pPr algn="r">
              <a:defRPr sz="2400">
                <a:solidFill>
                  <a:schemeClr val="tx1"/>
                </a:solidFill>
              </a:defRPr>
            </a:lvl1pPr>
          </a:lstStyle>
          <a:p>
            <a:fld id="{3FCC3E9D-3B6B-704F-BBBD-DC5D892D6749}" type="slidenum">
              <a:rPr lang="en-GB" smtClean="0"/>
              <a:pPr/>
              <a:t>‹#›</a:t>
            </a:fld>
            <a:endParaRPr lang="en-GB" dirty="0"/>
          </a:p>
        </p:txBody>
      </p:sp>
      <p:sp>
        <p:nvSpPr>
          <p:cNvPr id="6" name="Title Placeholder 1">
            <a:extLst>
              <a:ext uri="{FF2B5EF4-FFF2-40B4-BE49-F238E27FC236}">
                <a16:creationId xmlns:a16="http://schemas.microsoft.com/office/drawing/2014/main" id="{5F0D232A-1229-CA48-8550-986D7693A8A4}"/>
              </a:ext>
            </a:extLst>
          </p:cNvPr>
          <p:cNvSpPr>
            <a:spLocks noGrp="1"/>
          </p:cNvSpPr>
          <p:nvPr>
            <p:ph type="title"/>
          </p:nvPr>
        </p:nvSpPr>
        <p:spPr>
          <a:xfrm>
            <a:off x="1731177" y="414114"/>
            <a:ext cx="21451552" cy="862112"/>
          </a:xfrm>
          <a:prstGeom prst="rect">
            <a:avLst/>
          </a:prstGeom>
        </p:spPr>
        <p:txBody>
          <a:bodyPr vert="horz" lIns="91440" tIns="45720" rIns="91440" bIns="45720" rtlCol="0" anchor="ctr">
            <a:normAutofit/>
          </a:bodyPr>
          <a:lstStyle/>
          <a:p>
            <a:r>
              <a:rPr lang="en-US" dirty="0"/>
              <a:t>Welsh slide or section title | English slide or section title</a:t>
            </a:r>
          </a:p>
        </p:txBody>
      </p:sp>
      <p:sp>
        <p:nvSpPr>
          <p:cNvPr id="3" name="Text Placeholder 2">
            <a:extLst>
              <a:ext uri="{FF2B5EF4-FFF2-40B4-BE49-F238E27FC236}">
                <a16:creationId xmlns:a16="http://schemas.microsoft.com/office/drawing/2014/main" id="{6B47266C-B4FE-564C-A865-A22718611AEF}"/>
              </a:ext>
            </a:extLst>
          </p:cNvPr>
          <p:cNvSpPr>
            <a:spLocks noGrp="1"/>
          </p:cNvSpPr>
          <p:nvPr>
            <p:ph type="body" sz="quarter" idx="10"/>
          </p:nvPr>
        </p:nvSpPr>
        <p:spPr>
          <a:xfrm>
            <a:off x="1731963" y="2657475"/>
            <a:ext cx="21450300" cy="9378950"/>
          </a:xfrm>
        </p:spPr>
        <p:txBody>
          <a:bodyPr/>
          <a:lstStyle>
            <a:lvl1pPr marL="0" indent="0">
              <a:buNone/>
              <a:defRPr>
                <a:solidFill>
                  <a:schemeClr val="tx1"/>
                </a:solidFill>
              </a:defRPr>
            </a:lvl1pPr>
            <a:lvl2pPr marL="914354" indent="0">
              <a:buNone/>
              <a:defRPr>
                <a:solidFill>
                  <a:schemeClr val="tx1"/>
                </a:solidFill>
              </a:defRPr>
            </a:lvl2pPr>
            <a:lvl3pPr marL="1828709" indent="0">
              <a:buNone/>
              <a:defRPr>
                <a:solidFill>
                  <a:schemeClr val="tx1"/>
                </a:solidFill>
              </a:defRPr>
            </a:lvl3pPr>
            <a:lvl4pPr marL="2743063" indent="0">
              <a:buNone/>
              <a:defRPr>
                <a:solidFill>
                  <a:schemeClr val="tx1"/>
                </a:solidFill>
              </a:defRPr>
            </a:lvl4pPr>
            <a:lvl5pPr marL="3657417"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55755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DPS-Light-Dual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C4F2905F-3342-844C-BEF2-EF22BFC9DCBA}"/>
              </a:ext>
            </a:extLst>
          </p:cNvPr>
          <p:cNvSpPr>
            <a:spLocks noGrp="1"/>
          </p:cNvSpPr>
          <p:nvPr>
            <p:ph type="sldNum" sz="quarter" idx="4"/>
          </p:nvPr>
        </p:nvSpPr>
        <p:spPr>
          <a:xfrm>
            <a:off x="18712976" y="12982027"/>
            <a:ext cx="5486043" cy="595958"/>
          </a:xfrm>
          <a:prstGeom prst="rect">
            <a:avLst/>
          </a:prstGeom>
        </p:spPr>
        <p:txBody>
          <a:bodyPr vert="horz" lIns="91440" tIns="45720" rIns="91440" bIns="45720" rtlCol="0" anchor="ctr"/>
          <a:lstStyle>
            <a:lvl1pPr algn="r">
              <a:defRPr sz="2400">
                <a:solidFill>
                  <a:schemeClr val="tx1"/>
                </a:solidFill>
              </a:defRPr>
            </a:lvl1pPr>
          </a:lstStyle>
          <a:p>
            <a:fld id="{3FCC3E9D-3B6B-704F-BBBD-DC5D892D6749}" type="slidenum">
              <a:rPr lang="en-GB" smtClean="0"/>
              <a:pPr/>
              <a:t>‹#›</a:t>
            </a:fld>
            <a:endParaRPr lang="en-GB" dirty="0"/>
          </a:p>
        </p:txBody>
      </p:sp>
      <p:sp>
        <p:nvSpPr>
          <p:cNvPr id="6" name="Title Placeholder 1">
            <a:extLst>
              <a:ext uri="{FF2B5EF4-FFF2-40B4-BE49-F238E27FC236}">
                <a16:creationId xmlns:a16="http://schemas.microsoft.com/office/drawing/2014/main" id="{5F0D232A-1229-CA48-8550-986D7693A8A4}"/>
              </a:ext>
            </a:extLst>
          </p:cNvPr>
          <p:cNvSpPr>
            <a:spLocks noGrp="1"/>
          </p:cNvSpPr>
          <p:nvPr>
            <p:ph type="title"/>
          </p:nvPr>
        </p:nvSpPr>
        <p:spPr>
          <a:xfrm>
            <a:off x="1731177" y="414114"/>
            <a:ext cx="21451552" cy="862112"/>
          </a:xfrm>
          <a:prstGeom prst="rect">
            <a:avLst/>
          </a:prstGeom>
        </p:spPr>
        <p:txBody>
          <a:bodyPr vert="horz" lIns="91440" tIns="45720" rIns="91440" bIns="45720" rtlCol="0" anchor="ctr">
            <a:normAutofit/>
          </a:bodyPr>
          <a:lstStyle/>
          <a:p>
            <a:r>
              <a:rPr lang="en-US" dirty="0"/>
              <a:t>Welsh slide or section title | English slide or section title</a:t>
            </a:r>
          </a:p>
        </p:txBody>
      </p:sp>
      <p:sp>
        <p:nvSpPr>
          <p:cNvPr id="3" name="Text Placeholder 2">
            <a:extLst>
              <a:ext uri="{FF2B5EF4-FFF2-40B4-BE49-F238E27FC236}">
                <a16:creationId xmlns:a16="http://schemas.microsoft.com/office/drawing/2014/main" id="{6B47266C-B4FE-564C-A865-A22718611AEF}"/>
              </a:ext>
            </a:extLst>
          </p:cNvPr>
          <p:cNvSpPr>
            <a:spLocks noGrp="1"/>
          </p:cNvSpPr>
          <p:nvPr>
            <p:ph type="body" sz="quarter" idx="10"/>
          </p:nvPr>
        </p:nvSpPr>
        <p:spPr>
          <a:xfrm>
            <a:off x="1731963" y="2657475"/>
            <a:ext cx="9803545" cy="9378950"/>
          </a:xfrm>
        </p:spPr>
        <p:txBody>
          <a:bodyPr/>
          <a:lstStyle>
            <a:lvl1pPr marL="0" indent="0">
              <a:buNone/>
              <a:defRPr>
                <a:solidFill>
                  <a:schemeClr val="tx1"/>
                </a:solidFill>
              </a:defRPr>
            </a:lvl1pPr>
            <a:lvl2pPr marL="914354" indent="0">
              <a:buNone/>
              <a:defRPr>
                <a:solidFill>
                  <a:schemeClr val="tx1"/>
                </a:solidFill>
              </a:defRPr>
            </a:lvl2pPr>
            <a:lvl3pPr marL="1828709" indent="0">
              <a:buNone/>
              <a:defRPr>
                <a:solidFill>
                  <a:schemeClr val="tx1"/>
                </a:solidFill>
              </a:defRPr>
            </a:lvl3pPr>
            <a:lvl4pPr marL="2743063" indent="0">
              <a:buNone/>
              <a:defRPr>
                <a:solidFill>
                  <a:schemeClr val="tx1"/>
                </a:solidFill>
              </a:defRPr>
            </a:lvl4pPr>
            <a:lvl5pPr marL="3657417"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6">
            <a:extLst>
              <a:ext uri="{FF2B5EF4-FFF2-40B4-BE49-F238E27FC236}">
                <a16:creationId xmlns:a16="http://schemas.microsoft.com/office/drawing/2014/main" id="{174872C6-AF8B-704A-A14E-31DC73888471}"/>
              </a:ext>
            </a:extLst>
          </p:cNvPr>
          <p:cNvSpPr>
            <a:spLocks noGrp="1"/>
          </p:cNvSpPr>
          <p:nvPr>
            <p:ph type="body" sz="quarter" idx="11"/>
          </p:nvPr>
        </p:nvSpPr>
        <p:spPr>
          <a:xfrm>
            <a:off x="11904663" y="2657475"/>
            <a:ext cx="11277600" cy="9378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42552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DPS-Framed-3co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C4F2905F-3342-844C-BEF2-EF22BFC9DCBA}"/>
              </a:ext>
            </a:extLst>
          </p:cNvPr>
          <p:cNvSpPr>
            <a:spLocks noGrp="1"/>
          </p:cNvSpPr>
          <p:nvPr>
            <p:ph type="sldNum" sz="quarter" idx="4"/>
          </p:nvPr>
        </p:nvSpPr>
        <p:spPr>
          <a:xfrm>
            <a:off x="18712976" y="12982027"/>
            <a:ext cx="5486043" cy="595958"/>
          </a:xfrm>
          <a:prstGeom prst="rect">
            <a:avLst/>
          </a:prstGeom>
        </p:spPr>
        <p:txBody>
          <a:bodyPr vert="horz" lIns="91440" tIns="45720" rIns="91440" bIns="45720" rtlCol="0" anchor="ctr"/>
          <a:lstStyle>
            <a:lvl1pPr algn="r">
              <a:defRPr sz="2400">
                <a:solidFill>
                  <a:schemeClr val="tx1"/>
                </a:solidFill>
              </a:defRPr>
            </a:lvl1pPr>
          </a:lstStyle>
          <a:p>
            <a:fld id="{3FCC3E9D-3B6B-704F-BBBD-DC5D892D6749}" type="slidenum">
              <a:rPr lang="en-GB" smtClean="0"/>
              <a:pPr/>
              <a:t>‹#›</a:t>
            </a:fld>
            <a:endParaRPr lang="en-GB" dirty="0"/>
          </a:p>
        </p:txBody>
      </p:sp>
      <p:sp>
        <p:nvSpPr>
          <p:cNvPr id="6" name="Title Placeholder 1">
            <a:extLst>
              <a:ext uri="{FF2B5EF4-FFF2-40B4-BE49-F238E27FC236}">
                <a16:creationId xmlns:a16="http://schemas.microsoft.com/office/drawing/2014/main" id="{5F0D232A-1229-CA48-8550-986D7693A8A4}"/>
              </a:ext>
            </a:extLst>
          </p:cNvPr>
          <p:cNvSpPr>
            <a:spLocks noGrp="1"/>
          </p:cNvSpPr>
          <p:nvPr>
            <p:ph type="title" hasCustomPrompt="1"/>
          </p:nvPr>
        </p:nvSpPr>
        <p:spPr>
          <a:xfrm>
            <a:off x="1731177" y="1519899"/>
            <a:ext cx="8624935" cy="2414147"/>
          </a:xfrm>
          <a:prstGeom prst="rect">
            <a:avLst/>
          </a:prstGeom>
        </p:spPr>
        <p:txBody>
          <a:bodyPr vert="horz" lIns="91440" tIns="45720" rIns="91440" bIns="45720" rtlCol="0" anchor="ctr">
            <a:noAutofit/>
          </a:bodyPr>
          <a:lstStyle>
            <a:lvl1pPr>
              <a:lnSpc>
                <a:spcPct val="150000"/>
              </a:lnSpc>
              <a:defRPr sz="4000">
                <a:solidFill>
                  <a:schemeClr val="tx1"/>
                </a:solidFill>
              </a:defRPr>
            </a:lvl1pPr>
          </a:lstStyle>
          <a:p>
            <a:r>
              <a:rPr lang="en-US" dirty="0"/>
              <a:t>Welsh slide or section title</a:t>
            </a:r>
            <a:br>
              <a:rPr lang="en-US" dirty="0"/>
            </a:br>
            <a:r>
              <a:rPr lang="en-US" dirty="0"/>
              <a:t>English slide or section title</a:t>
            </a:r>
          </a:p>
        </p:txBody>
      </p:sp>
      <p:sp>
        <p:nvSpPr>
          <p:cNvPr id="3" name="Text Placeholder 2">
            <a:extLst>
              <a:ext uri="{FF2B5EF4-FFF2-40B4-BE49-F238E27FC236}">
                <a16:creationId xmlns:a16="http://schemas.microsoft.com/office/drawing/2014/main" id="{E7E428D4-20B5-7641-8F64-3DFBFA77B78E}"/>
              </a:ext>
            </a:extLst>
          </p:cNvPr>
          <p:cNvSpPr>
            <a:spLocks noGrp="1"/>
          </p:cNvSpPr>
          <p:nvPr>
            <p:ph type="body" sz="quarter" idx="10"/>
          </p:nvPr>
        </p:nvSpPr>
        <p:spPr>
          <a:xfrm>
            <a:off x="1731963" y="5146675"/>
            <a:ext cx="20872450" cy="6996113"/>
          </a:xfrm>
        </p:spPr>
        <p:txBody>
          <a:bodyPr numCol="3"/>
          <a:lstStyle>
            <a:lvl1pPr marL="0" indent="0">
              <a:buNone/>
              <a:defRPr>
                <a:solidFill>
                  <a:schemeClr val="bg1"/>
                </a:solidFill>
              </a:defRPr>
            </a:lvl1pPr>
            <a:lvl2pPr marL="914354" indent="0">
              <a:buNone/>
              <a:defRPr>
                <a:solidFill>
                  <a:schemeClr val="bg1"/>
                </a:solidFill>
              </a:defRPr>
            </a:lvl2pPr>
            <a:lvl3pPr marL="1828709" indent="0">
              <a:buNone/>
              <a:defRPr>
                <a:solidFill>
                  <a:schemeClr val="bg1"/>
                </a:solidFill>
              </a:defRPr>
            </a:lvl3pPr>
            <a:lvl4pPr marL="2743063" indent="0">
              <a:buNone/>
              <a:defRPr>
                <a:solidFill>
                  <a:schemeClr val="bg1"/>
                </a:solidFill>
              </a:defRPr>
            </a:lvl4pPr>
            <a:lvl5pPr marL="3657417"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6463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DPS-Framed-3col-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C4F2905F-3342-844C-BEF2-EF22BFC9DCBA}"/>
              </a:ext>
            </a:extLst>
          </p:cNvPr>
          <p:cNvSpPr>
            <a:spLocks noGrp="1"/>
          </p:cNvSpPr>
          <p:nvPr>
            <p:ph type="sldNum" sz="quarter" idx="4"/>
          </p:nvPr>
        </p:nvSpPr>
        <p:spPr>
          <a:xfrm>
            <a:off x="18712976" y="12982027"/>
            <a:ext cx="5486043" cy="595958"/>
          </a:xfrm>
          <a:prstGeom prst="rect">
            <a:avLst/>
          </a:prstGeom>
        </p:spPr>
        <p:txBody>
          <a:bodyPr vert="horz" lIns="91440" tIns="45720" rIns="91440" bIns="45720" rtlCol="0" anchor="ctr"/>
          <a:lstStyle>
            <a:lvl1pPr algn="r">
              <a:defRPr sz="2400">
                <a:solidFill>
                  <a:schemeClr val="tx1"/>
                </a:solidFill>
              </a:defRPr>
            </a:lvl1pPr>
          </a:lstStyle>
          <a:p>
            <a:fld id="{3FCC3E9D-3B6B-704F-BBBD-DC5D892D6749}" type="slidenum">
              <a:rPr lang="en-GB" smtClean="0"/>
              <a:pPr/>
              <a:t>‹#›</a:t>
            </a:fld>
            <a:endParaRPr lang="en-GB" dirty="0"/>
          </a:p>
        </p:txBody>
      </p:sp>
      <p:sp>
        <p:nvSpPr>
          <p:cNvPr id="6" name="Title Placeholder 1">
            <a:extLst>
              <a:ext uri="{FF2B5EF4-FFF2-40B4-BE49-F238E27FC236}">
                <a16:creationId xmlns:a16="http://schemas.microsoft.com/office/drawing/2014/main" id="{5F0D232A-1229-CA48-8550-986D7693A8A4}"/>
              </a:ext>
            </a:extLst>
          </p:cNvPr>
          <p:cNvSpPr>
            <a:spLocks noGrp="1"/>
          </p:cNvSpPr>
          <p:nvPr>
            <p:ph type="title" hasCustomPrompt="1"/>
          </p:nvPr>
        </p:nvSpPr>
        <p:spPr>
          <a:xfrm>
            <a:off x="1731177" y="1519899"/>
            <a:ext cx="8624935" cy="2414147"/>
          </a:xfrm>
          <a:prstGeom prst="rect">
            <a:avLst/>
          </a:prstGeom>
        </p:spPr>
        <p:txBody>
          <a:bodyPr vert="horz" lIns="91440" tIns="45720" rIns="91440" bIns="45720" rtlCol="0" anchor="ctr">
            <a:noAutofit/>
          </a:bodyPr>
          <a:lstStyle>
            <a:lvl1pPr>
              <a:lnSpc>
                <a:spcPct val="150000"/>
              </a:lnSpc>
              <a:defRPr sz="4000">
                <a:solidFill>
                  <a:schemeClr val="bg1"/>
                </a:solidFill>
              </a:defRPr>
            </a:lvl1pPr>
          </a:lstStyle>
          <a:p>
            <a:r>
              <a:rPr lang="en-US" dirty="0"/>
              <a:t>Welsh slide or section title</a:t>
            </a:r>
            <a:br>
              <a:rPr lang="en-US" dirty="0"/>
            </a:br>
            <a:r>
              <a:rPr lang="en-US" dirty="0"/>
              <a:t>English slide or section title</a:t>
            </a:r>
          </a:p>
        </p:txBody>
      </p:sp>
      <p:sp>
        <p:nvSpPr>
          <p:cNvPr id="3" name="Text Placeholder 2">
            <a:extLst>
              <a:ext uri="{FF2B5EF4-FFF2-40B4-BE49-F238E27FC236}">
                <a16:creationId xmlns:a16="http://schemas.microsoft.com/office/drawing/2014/main" id="{B6FE4D23-FE4C-A346-8FA1-0BC51CDA740B}"/>
              </a:ext>
            </a:extLst>
          </p:cNvPr>
          <p:cNvSpPr>
            <a:spLocks noGrp="1"/>
          </p:cNvSpPr>
          <p:nvPr>
            <p:ph type="body" sz="quarter" idx="10"/>
          </p:nvPr>
        </p:nvSpPr>
        <p:spPr>
          <a:xfrm>
            <a:off x="1731963" y="5103813"/>
            <a:ext cx="20935950" cy="7081837"/>
          </a:xfrm>
        </p:spPr>
        <p:txBody>
          <a:bodyPr numCol="3"/>
          <a:lstStyle>
            <a:lvl1pPr marL="0" indent="0">
              <a:buNone/>
              <a:defRPr>
                <a:solidFill>
                  <a:schemeClr val="tx1"/>
                </a:solidFill>
              </a:defRPr>
            </a:lvl1pPr>
            <a:lvl2pPr marL="914354" indent="0">
              <a:buNone/>
              <a:defRPr>
                <a:solidFill>
                  <a:schemeClr val="tx1"/>
                </a:solidFill>
              </a:defRPr>
            </a:lvl2pPr>
            <a:lvl3pPr marL="1828709" indent="0">
              <a:buNone/>
              <a:defRPr>
                <a:solidFill>
                  <a:schemeClr val="tx1"/>
                </a:solidFill>
              </a:defRPr>
            </a:lvl3pPr>
            <a:lvl4pPr marL="2743063" indent="0">
              <a:buNone/>
              <a:defRPr>
                <a:solidFill>
                  <a:schemeClr val="tx1"/>
                </a:solidFill>
              </a:defRPr>
            </a:lvl4pPr>
            <a:lvl5pPr marL="3657417" indent="0">
              <a:buNone/>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1006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DPS-Framed-2col-High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C4F2905F-3342-844C-BEF2-EF22BFC9DCBA}"/>
              </a:ext>
            </a:extLst>
          </p:cNvPr>
          <p:cNvSpPr>
            <a:spLocks noGrp="1"/>
          </p:cNvSpPr>
          <p:nvPr>
            <p:ph type="sldNum" sz="quarter" idx="4"/>
          </p:nvPr>
        </p:nvSpPr>
        <p:spPr>
          <a:xfrm>
            <a:off x="18712976" y="12982027"/>
            <a:ext cx="5486043" cy="595958"/>
          </a:xfrm>
          <a:prstGeom prst="rect">
            <a:avLst/>
          </a:prstGeom>
        </p:spPr>
        <p:txBody>
          <a:bodyPr vert="horz" lIns="91440" tIns="45720" rIns="91440" bIns="45720" rtlCol="0" anchor="ctr"/>
          <a:lstStyle>
            <a:lvl1pPr algn="r">
              <a:defRPr sz="2400">
                <a:solidFill>
                  <a:schemeClr val="tx1"/>
                </a:solidFill>
              </a:defRPr>
            </a:lvl1pPr>
          </a:lstStyle>
          <a:p>
            <a:fld id="{3FCC3E9D-3B6B-704F-BBBD-DC5D892D6749}" type="slidenum">
              <a:rPr lang="en-GB" smtClean="0"/>
              <a:pPr/>
              <a:t>‹#›</a:t>
            </a:fld>
            <a:endParaRPr lang="en-GB" dirty="0"/>
          </a:p>
        </p:txBody>
      </p:sp>
      <p:sp>
        <p:nvSpPr>
          <p:cNvPr id="3" name="Text Placeholder 2">
            <a:extLst>
              <a:ext uri="{FF2B5EF4-FFF2-40B4-BE49-F238E27FC236}">
                <a16:creationId xmlns:a16="http://schemas.microsoft.com/office/drawing/2014/main" id="{09846509-7D6C-1D41-B950-C7A507E30B81}"/>
              </a:ext>
            </a:extLst>
          </p:cNvPr>
          <p:cNvSpPr>
            <a:spLocks noGrp="1"/>
          </p:cNvSpPr>
          <p:nvPr>
            <p:ph type="body" sz="quarter" idx="10"/>
          </p:nvPr>
        </p:nvSpPr>
        <p:spPr>
          <a:xfrm>
            <a:off x="2509838" y="2338388"/>
            <a:ext cx="19478625" cy="9421812"/>
          </a:xfrm>
        </p:spPr>
        <p:txBody>
          <a:bodyPr numCol="2"/>
          <a:lstStyle>
            <a:lvl1pPr marL="0" indent="0">
              <a:buNone/>
              <a:defRPr>
                <a:solidFill>
                  <a:schemeClr val="tx1"/>
                </a:solidFill>
              </a:defRPr>
            </a:lvl1pPr>
            <a:lvl2pPr marL="914354" indent="0">
              <a:buNone/>
              <a:defRPr>
                <a:solidFill>
                  <a:schemeClr val="tx1"/>
                </a:solidFill>
              </a:defRPr>
            </a:lvl2pPr>
            <a:lvl3pPr marL="1828709" indent="0">
              <a:buNone/>
              <a:defRPr>
                <a:solidFill>
                  <a:schemeClr val="tx1"/>
                </a:solidFill>
              </a:defRPr>
            </a:lvl3pPr>
            <a:lvl4pPr marL="2743063" indent="0">
              <a:buNone/>
              <a:defRPr>
                <a:solidFill>
                  <a:schemeClr val="tx1"/>
                </a:solidFill>
              </a:defRPr>
            </a:lvl4pPr>
            <a:lvl5pPr marL="3657417" indent="0">
              <a:buNone/>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5239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DPS-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C4F2905F-3342-844C-BEF2-EF22BFC9DCBA}"/>
              </a:ext>
            </a:extLst>
          </p:cNvPr>
          <p:cNvSpPr>
            <a:spLocks noGrp="1"/>
          </p:cNvSpPr>
          <p:nvPr>
            <p:ph type="sldNum" sz="quarter" idx="4"/>
          </p:nvPr>
        </p:nvSpPr>
        <p:spPr>
          <a:xfrm>
            <a:off x="18712976" y="12982027"/>
            <a:ext cx="5486043" cy="595958"/>
          </a:xfrm>
          <a:prstGeom prst="rect">
            <a:avLst/>
          </a:prstGeom>
        </p:spPr>
        <p:txBody>
          <a:bodyPr vert="horz" lIns="91440" tIns="45720" rIns="91440" bIns="45720" rtlCol="0" anchor="ctr"/>
          <a:lstStyle>
            <a:lvl1pPr algn="r">
              <a:defRPr sz="2400">
                <a:solidFill>
                  <a:schemeClr val="tx1"/>
                </a:solidFill>
              </a:defRPr>
            </a:lvl1pPr>
          </a:lstStyle>
          <a:p>
            <a:fld id="{3FCC3E9D-3B6B-704F-BBBD-DC5D892D6749}" type="slidenum">
              <a:rPr lang="en-GB" smtClean="0"/>
              <a:pPr/>
              <a:t>‹#›</a:t>
            </a:fld>
            <a:endParaRPr lang="en-GB" dirty="0"/>
          </a:p>
        </p:txBody>
      </p:sp>
      <p:sp>
        <p:nvSpPr>
          <p:cNvPr id="3" name="Title Placeholder 1">
            <a:extLst>
              <a:ext uri="{FF2B5EF4-FFF2-40B4-BE49-F238E27FC236}">
                <a16:creationId xmlns:a16="http://schemas.microsoft.com/office/drawing/2014/main" id="{91A417F0-DBF0-D441-84D9-E834A6D35D03}"/>
              </a:ext>
            </a:extLst>
          </p:cNvPr>
          <p:cNvSpPr>
            <a:spLocks noGrp="1"/>
          </p:cNvSpPr>
          <p:nvPr>
            <p:ph type="title" hasCustomPrompt="1"/>
          </p:nvPr>
        </p:nvSpPr>
        <p:spPr>
          <a:xfrm>
            <a:off x="5757333" y="3386667"/>
            <a:ext cx="12801600" cy="6068617"/>
          </a:xfrm>
          <a:prstGeom prst="rect">
            <a:avLst/>
          </a:prstGeom>
        </p:spPr>
        <p:txBody>
          <a:bodyPr vert="horz" lIns="91440" tIns="45720" rIns="91440" bIns="45720" rtlCol="0" anchor="ctr">
            <a:normAutofit/>
          </a:bodyPr>
          <a:lstStyle>
            <a:lvl1pPr algn="ctr">
              <a:spcBef>
                <a:spcPts val="2000"/>
              </a:spcBef>
              <a:spcAft>
                <a:spcPts val="2000"/>
              </a:spcAft>
              <a:defRPr sz="6000">
                <a:solidFill>
                  <a:schemeClr val="bg1"/>
                </a:solidFill>
              </a:defRPr>
            </a:lvl1pPr>
          </a:lstStyle>
          <a:p>
            <a:r>
              <a:rPr lang="en-US" dirty="0"/>
              <a:t>Welsh quote</a:t>
            </a:r>
            <a:br>
              <a:rPr lang="en-US" dirty="0"/>
            </a:br>
            <a:br>
              <a:rPr lang="en-US" dirty="0"/>
            </a:br>
            <a:r>
              <a:rPr lang="en-US" dirty="0"/>
              <a:t>English quote</a:t>
            </a:r>
          </a:p>
        </p:txBody>
      </p:sp>
      <p:sp>
        <p:nvSpPr>
          <p:cNvPr id="4" name="Text Placeholder 3">
            <a:extLst>
              <a:ext uri="{FF2B5EF4-FFF2-40B4-BE49-F238E27FC236}">
                <a16:creationId xmlns:a16="http://schemas.microsoft.com/office/drawing/2014/main" id="{A4881FF2-11E3-9140-BBB5-0439C280FF02}"/>
              </a:ext>
            </a:extLst>
          </p:cNvPr>
          <p:cNvSpPr>
            <a:spLocks noGrp="1"/>
          </p:cNvSpPr>
          <p:nvPr>
            <p:ph type="body" sz="quarter" idx="10" hasCustomPrompt="1"/>
          </p:nvPr>
        </p:nvSpPr>
        <p:spPr>
          <a:xfrm>
            <a:off x="12547600" y="9821863"/>
            <a:ext cx="6011863" cy="1387475"/>
          </a:xfrm>
        </p:spPr>
        <p:txBody>
          <a:bodyPr>
            <a:noAutofit/>
          </a:bodyPr>
          <a:lstStyle>
            <a:lvl1pPr marL="0" indent="0" algn="r">
              <a:buNone/>
              <a:defRPr sz="3600">
                <a:solidFill>
                  <a:schemeClr val="bg2"/>
                </a:solidFill>
              </a:defRPr>
            </a:lvl1pPr>
            <a:lvl2pPr marL="914354" indent="0" algn="r">
              <a:buNone/>
              <a:defRPr sz="3600">
                <a:solidFill>
                  <a:schemeClr val="bg1"/>
                </a:solidFill>
              </a:defRPr>
            </a:lvl2pPr>
            <a:lvl3pPr marL="1828709" indent="0" algn="r">
              <a:buNone/>
              <a:defRPr sz="3600">
                <a:solidFill>
                  <a:schemeClr val="bg1"/>
                </a:solidFill>
              </a:defRPr>
            </a:lvl3pPr>
            <a:lvl4pPr marL="2743063" indent="0" algn="r">
              <a:buNone/>
              <a:defRPr sz="3600">
                <a:solidFill>
                  <a:schemeClr val="bg1"/>
                </a:solidFill>
              </a:defRPr>
            </a:lvl4pPr>
            <a:lvl5pPr marL="3657417" indent="0" algn="r">
              <a:buNone/>
              <a:defRPr sz="3600">
                <a:solidFill>
                  <a:schemeClr val="bg1"/>
                </a:solidFill>
              </a:defRPr>
            </a:lvl5pPr>
          </a:lstStyle>
          <a:p>
            <a:pPr lvl="0"/>
            <a:r>
              <a:rPr lang="en-US" dirty="0" err="1"/>
              <a:t>Firstname</a:t>
            </a:r>
            <a:r>
              <a:rPr lang="en-US" dirty="0"/>
              <a:t> </a:t>
            </a:r>
            <a:r>
              <a:rPr lang="en-US" dirty="0" err="1"/>
              <a:t>Lastname</a:t>
            </a:r>
            <a:endParaRPr lang="en-GB" dirty="0"/>
          </a:p>
        </p:txBody>
      </p:sp>
    </p:spTree>
    <p:extLst>
      <p:ext uri="{BB962C8B-B14F-4D97-AF65-F5344CB8AC3E}">
        <p14:creationId xmlns:p14="http://schemas.microsoft.com/office/powerpoint/2010/main" val="26108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DPS-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C4F2905F-3342-844C-BEF2-EF22BFC9DCBA}"/>
              </a:ext>
            </a:extLst>
          </p:cNvPr>
          <p:cNvSpPr>
            <a:spLocks noGrp="1"/>
          </p:cNvSpPr>
          <p:nvPr>
            <p:ph type="sldNum" sz="quarter" idx="4"/>
          </p:nvPr>
        </p:nvSpPr>
        <p:spPr>
          <a:xfrm>
            <a:off x="18712976" y="12982027"/>
            <a:ext cx="5486043" cy="595958"/>
          </a:xfrm>
          <a:prstGeom prst="rect">
            <a:avLst/>
          </a:prstGeom>
        </p:spPr>
        <p:txBody>
          <a:bodyPr vert="horz" lIns="91440" tIns="45720" rIns="91440" bIns="45720" rtlCol="0" anchor="ctr"/>
          <a:lstStyle>
            <a:lvl1pPr algn="r">
              <a:defRPr sz="2400">
                <a:solidFill>
                  <a:schemeClr val="tx1"/>
                </a:solidFill>
              </a:defRPr>
            </a:lvl1pPr>
          </a:lstStyle>
          <a:p>
            <a:fld id="{3FCC3E9D-3B6B-704F-BBBD-DC5D892D6749}" type="slidenum">
              <a:rPr lang="en-GB" smtClean="0"/>
              <a:pPr/>
              <a:t>‹#›</a:t>
            </a:fld>
            <a:endParaRPr lang="en-GB" dirty="0"/>
          </a:p>
        </p:txBody>
      </p:sp>
      <p:sp>
        <p:nvSpPr>
          <p:cNvPr id="3" name="Title Placeholder 1">
            <a:extLst>
              <a:ext uri="{FF2B5EF4-FFF2-40B4-BE49-F238E27FC236}">
                <a16:creationId xmlns:a16="http://schemas.microsoft.com/office/drawing/2014/main" id="{91A417F0-DBF0-D441-84D9-E834A6D35D03}"/>
              </a:ext>
            </a:extLst>
          </p:cNvPr>
          <p:cNvSpPr>
            <a:spLocks noGrp="1"/>
          </p:cNvSpPr>
          <p:nvPr>
            <p:ph type="title" hasCustomPrompt="1"/>
          </p:nvPr>
        </p:nvSpPr>
        <p:spPr>
          <a:xfrm>
            <a:off x="5757333" y="3386667"/>
            <a:ext cx="12801600" cy="6068617"/>
          </a:xfrm>
          <a:prstGeom prst="rect">
            <a:avLst/>
          </a:prstGeom>
        </p:spPr>
        <p:txBody>
          <a:bodyPr vert="horz" lIns="91440" tIns="45720" rIns="91440" bIns="45720" rtlCol="0" anchor="ctr">
            <a:normAutofit/>
          </a:bodyPr>
          <a:lstStyle>
            <a:lvl1pPr algn="ctr">
              <a:spcBef>
                <a:spcPts val="2000"/>
              </a:spcBef>
              <a:spcAft>
                <a:spcPts val="2000"/>
              </a:spcAft>
              <a:defRPr sz="6000">
                <a:solidFill>
                  <a:schemeClr val="bg1"/>
                </a:solidFill>
              </a:defRPr>
            </a:lvl1pPr>
          </a:lstStyle>
          <a:p>
            <a:r>
              <a:rPr lang="en-US" dirty="0"/>
              <a:t>Welsh quote</a:t>
            </a:r>
            <a:br>
              <a:rPr lang="en-US" dirty="0"/>
            </a:br>
            <a:br>
              <a:rPr lang="en-US" dirty="0"/>
            </a:br>
            <a:r>
              <a:rPr lang="en-US" dirty="0"/>
              <a:t>English quote</a:t>
            </a:r>
          </a:p>
        </p:txBody>
      </p:sp>
      <p:sp>
        <p:nvSpPr>
          <p:cNvPr id="4" name="Text Placeholder 3">
            <a:extLst>
              <a:ext uri="{FF2B5EF4-FFF2-40B4-BE49-F238E27FC236}">
                <a16:creationId xmlns:a16="http://schemas.microsoft.com/office/drawing/2014/main" id="{A4881FF2-11E3-9140-BBB5-0439C280FF02}"/>
              </a:ext>
            </a:extLst>
          </p:cNvPr>
          <p:cNvSpPr>
            <a:spLocks noGrp="1"/>
          </p:cNvSpPr>
          <p:nvPr>
            <p:ph type="body" sz="quarter" idx="10" hasCustomPrompt="1"/>
          </p:nvPr>
        </p:nvSpPr>
        <p:spPr>
          <a:xfrm>
            <a:off x="12547600" y="9821863"/>
            <a:ext cx="6011863" cy="1387475"/>
          </a:xfrm>
        </p:spPr>
        <p:txBody>
          <a:bodyPr>
            <a:noAutofit/>
          </a:bodyPr>
          <a:lstStyle>
            <a:lvl1pPr marL="0" indent="0" algn="r">
              <a:buNone/>
              <a:defRPr sz="3600">
                <a:solidFill>
                  <a:schemeClr val="bg2"/>
                </a:solidFill>
              </a:defRPr>
            </a:lvl1pPr>
            <a:lvl2pPr marL="914354" indent="0" algn="r">
              <a:buNone/>
              <a:defRPr sz="3600">
                <a:solidFill>
                  <a:schemeClr val="bg1"/>
                </a:solidFill>
              </a:defRPr>
            </a:lvl2pPr>
            <a:lvl3pPr marL="1828709" indent="0" algn="r">
              <a:buNone/>
              <a:defRPr sz="3600">
                <a:solidFill>
                  <a:schemeClr val="bg1"/>
                </a:solidFill>
              </a:defRPr>
            </a:lvl3pPr>
            <a:lvl4pPr marL="2743063" indent="0" algn="r">
              <a:buNone/>
              <a:defRPr sz="3600">
                <a:solidFill>
                  <a:schemeClr val="bg1"/>
                </a:solidFill>
              </a:defRPr>
            </a:lvl4pPr>
            <a:lvl5pPr marL="3657417" indent="0" algn="r">
              <a:buNone/>
              <a:defRPr sz="3600">
                <a:solidFill>
                  <a:schemeClr val="bg1"/>
                </a:solidFill>
              </a:defRPr>
            </a:lvl5pPr>
          </a:lstStyle>
          <a:p>
            <a:pPr lvl="0"/>
            <a:r>
              <a:rPr lang="en-US" dirty="0" err="1"/>
              <a:t>Firstname</a:t>
            </a:r>
            <a:r>
              <a:rPr lang="en-US" dirty="0"/>
              <a:t> </a:t>
            </a:r>
            <a:r>
              <a:rPr lang="en-US" dirty="0" err="1"/>
              <a:t>Lastname</a:t>
            </a:r>
            <a:endParaRPr lang="en-GB" dirty="0"/>
          </a:p>
        </p:txBody>
      </p:sp>
    </p:spTree>
    <p:extLst>
      <p:ext uri="{BB962C8B-B14F-4D97-AF65-F5344CB8AC3E}">
        <p14:creationId xmlns:p14="http://schemas.microsoft.com/office/powerpoint/2010/main" val="45090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DPS-50pc-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18979DE-2FD0-DC41-9046-2B8DA5C41832}"/>
              </a:ext>
            </a:extLst>
          </p:cNvPr>
          <p:cNvSpPr>
            <a:spLocks noGrp="1"/>
          </p:cNvSpPr>
          <p:nvPr>
            <p:ph type="pic" sz="quarter" idx="10"/>
          </p:nvPr>
        </p:nvSpPr>
        <p:spPr>
          <a:xfrm>
            <a:off x="12192000" y="0"/>
            <a:ext cx="12190413" cy="13716000"/>
          </a:xfrm>
        </p:spPr>
        <p:txBody>
          <a:bodyPr/>
          <a:lstStyle/>
          <a:p>
            <a:endParaRPr lang="en-GB" dirty="0"/>
          </a:p>
        </p:txBody>
      </p:sp>
      <p:sp>
        <p:nvSpPr>
          <p:cNvPr id="3" name="Title Placeholder 1">
            <a:extLst>
              <a:ext uri="{FF2B5EF4-FFF2-40B4-BE49-F238E27FC236}">
                <a16:creationId xmlns:a16="http://schemas.microsoft.com/office/drawing/2014/main" id="{2318417F-F260-FF48-ABC4-D283142DC314}"/>
              </a:ext>
            </a:extLst>
          </p:cNvPr>
          <p:cNvSpPr>
            <a:spLocks noGrp="1"/>
          </p:cNvSpPr>
          <p:nvPr>
            <p:ph type="title"/>
          </p:nvPr>
        </p:nvSpPr>
        <p:spPr>
          <a:xfrm>
            <a:off x="2161483" y="445699"/>
            <a:ext cx="9746037" cy="862112"/>
          </a:xfrm>
          <a:prstGeom prst="rect">
            <a:avLst/>
          </a:prstGeom>
        </p:spPr>
        <p:txBody>
          <a:bodyPr vert="horz" lIns="91440" tIns="45720" rIns="91440" bIns="45720" rtlCol="0" anchor="ctr">
            <a:normAutofit/>
          </a:bodyPr>
          <a:lstStyle/>
          <a:p>
            <a:r>
              <a:rPr lang="en-US" dirty="0"/>
              <a:t>Welsh slide or section title | English slide or section title</a:t>
            </a:r>
          </a:p>
        </p:txBody>
      </p:sp>
      <p:sp>
        <p:nvSpPr>
          <p:cNvPr id="5" name="Slide Number Placeholder 5">
            <a:extLst>
              <a:ext uri="{FF2B5EF4-FFF2-40B4-BE49-F238E27FC236}">
                <a16:creationId xmlns:a16="http://schemas.microsoft.com/office/drawing/2014/main" id="{94F8E2FA-30CA-5F4A-BB1F-EA9E9DE53A1E}"/>
              </a:ext>
            </a:extLst>
          </p:cNvPr>
          <p:cNvSpPr>
            <a:spLocks noGrp="1"/>
          </p:cNvSpPr>
          <p:nvPr>
            <p:ph type="sldNum" sz="quarter" idx="4"/>
          </p:nvPr>
        </p:nvSpPr>
        <p:spPr>
          <a:xfrm>
            <a:off x="18712976" y="12982027"/>
            <a:ext cx="5486043" cy="595958"/>
          </a:xfrm>
          <a:prstGeom prst="rect">
            <a:avLst/>
          </a:prstGeom>
        </p:spPr>
        <p:txBody>
          <a:bodyPr vert="horz" lIns="91440" tIns="45720" rIns="91440" bIns="45720" rtlCol="0" anchor="ctr"/>
          <a:lstStyle>
            <a:lvl1pPr algn="r">
              <a:defRPr sz="2400">
                <a:solidFill>
                  <a:schemeClr val="tx1"/>
                </a:solidFill>
              </a:defRPr>
            </a:lvl1pPr>
          </a:lstStyle>
          <a:p>
            <a:fld id="{3FCC3E9D-3B6B-704F-BBBD-DC5D892D6749}" type="slidenum">
              <a:rPr lang="en-GB" smtClean="0"/>
              <a:pPr/>
              <a:t>‹#›</a:t>
            </a:fld>
            <a:endParaRPr lang="en-GB" dirty="0"/>
          </a:p>
        </p:txBody>
      </p:sp>
      <p:sp>
        <p:nvSpPr>
          <p:cNvPr id="6" name="Text Placeholder 2">
            <a:extLst>
              <a:ext uri="{FF2B5EF4-FFF2-40B4-BE49-F238E27FC236}">
                <a16:creationId xmlns:a16="http://schemas.microsoft.com/office/drawing/2014/main" id="{8867CA5A-6919-E144-ADC7-D456E2354E6A}"/>
              </a:ext>
            </a:extLst>
          </p:cNvPr>
          <p:cNvSpPr>
            <a:spLocks noGrp="1"/>
          </p:cNvSpPr>
          <p:nvPr>
            <p:ph idx="1"/>
          </p:nvPr>
        </p:nvSpPr>
        <p:spPr>
          <a:xfrm>
            <a:off x="2161484" y="2313992"/>
            <a:ext cx="9746036" cy="10039934"/>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274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1177" y="414114"/>
            <a:ext cx="21451552" cy="862112"/>
          </a:xfrm>
          <a:prstGeom prst="rect">
            <a:avLst/>
          </a:prstGeom>
        </p:spPr>
        <p:txBody>
          <a:bodyPr vert="horz" lIns="91440" tIns="45720" rIns="91440" bIns="45720" rtlCol="0" anchor="ctr">
            <a:normAutofit/>
          </a:bodyPr>
          <a:lstStyle/>
          <a:p>
            <a:r>
              <a:rPr lang="en-US" dirty="0"/>
              <a:t>Welsh slide or section title | English slide or section title</a:t>
            </a:r>
          </a:p>
        </p:txBody>
      </p:sp>
      <p:sp>
        <p:nvSpPr>
          <p:cNvPr id="3" name="Text Placeholder 2"/>
          <p:cNvSpPr>
            <a:spLocks noGrp="1"/>
          </p:cNvSpPr>
          <p:nvPr>
            <p:ph type="body" idx="1"/>
          </p:nvPr>
        </p:nvSpPr>
        <p:spPr>
          <a:xfrm>
            <a:off x="1731177" y="2313992"/>
            <a:ext cx="21451552" cy="10039934"/>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8712976" y="12982027"/>
            <a:ext cx="5486043" cy="595958"/>
          </a:xfrm>
          <a:prstGeom prst="rect">
            <a:avLst/>
          </a:prstGeom>
        </p:spPr>
        <p:txBody>
          <a:bodyPr vert="horz" lIns="91440" tIns="45720" rIns="91440" bIns="45720" rtlCol="0" anchor="ctr"/>
          <a:lstStyle>
            <a:lvl1pPr algn="r">
              <a:defRPr sz="2400">
                <a:solidFill>
                  <a:schemeClr val="tx1"/>
                </a:solidFill>
              </a:defRPr>
            </a:lvl1pPr>
          </a:lstStyle>
          <a:p>
            <a:fld id="{3FCC3E9D-3B6B-704F-BBBD-DC5D892D6749}" type="slidenum">
              <a:rPr lang="en-GB" smtClean="0"/>
              <a:pPr/>
              <a:t>‹#›</a:t>
            </a:fld>
            <a:endParaRPr lang="en-GB" dirty="0"/>
          </a:p>
        </p:txBody>
      </p:sp>
    </p:spTree>
    <p:extLst>
      <p:ext uri="{BB962C8B-B14F-4D97-AF65-F5344CB8AC3E}">
        <p14:creationId xmlns:p14="http://schemas.microsoft.com/office/powerpoint/2010/main" val="2909029131"/>
      </p:ext>
    </p:extLst>
  </p:cSld>
  <p:clrMap bg1="lt1" tx1="dk1" bg2="lt2" tx2="dk2" accent1="accent1" accent2="accent2" accent3="accent3" accent4="accent4" accent5="accent5" accent6="accent6" hlink="hlink" folHlink="folHlink"/>
  <p:sldLayoutIdLst>
    <p:sldLayoutId id="2147483661" r:id="rId1"/>
    <p:sldLayoutId id="2147483690" r:id="rId2"/>
    <p:sldLayoutId id="2147483692" r:id="rId3"/>
    <p:sldLayoutId id="2147483687" r:id="rId4"/>
    <p:sldLayoutId id="2147483688" r:id="rId5"/>
    <p:sldLayoutId id="2147483689" r:id="rId6"/>
    <p:sldLayoutId id="2147483674" r:id="rId7"/>
    <p:sldLayoutId id="2147483691" r:id="rId8"/>
    <p:sldLayoutId id="2147483679" r:id="rId9"/>
    <p:sldLayoutId id="2147483680" r:id="rId10"/>
    <p:sldLayoutId id="2147483681" r:id="rId11"/>
    <p:sldLayoutId id="2147483682" r:id="rId12"/>
    <p:sldLayoutId id="2147483663" r:id="rId13"/>
    <p:sldLayoutId id="2147483683" r:id="rId14"/>
    <p:sldLayoutId id="2147483684" r:id="rId15"/>
    <p:sldLayoutId id="2147483685" r:id="rId16"/>
    <p:sldLayoutId id="2147483686" r:id="rId17"/>
    <p:sldLayoutId id="2147483678" r:id="rId18"/>
  </p:sldLayoutIdLst>
  <p:hf hdr="0" ftr="0" dt="0"/>
  <p:txStyles>
    <p:titleStyle>
      <a:lvl1pPr algn="l" defTabSz="1828709" rtl="0" eaLnBrk="1" latinLnBrk="0" hangingPunct="1">
        <a:lnSpc>
          <a:spcPct val="90000"/>
        </a:lnSpc>
        <a:spcBef>
          <a:spcPct val="0"/>
        </a:spcBef>
        <a:buNone/>
        <a:defRPr sz="3200" b="1" i="0" kern="1200">
          <a:solidFill>
            <a:schemeClr val="bg1"/>
          </a:solidFill>
          <a:latin typeface="Public Sans" pitchFamily="2" charset="77"/>
          <a:ea typeface="+mj-ea"/>
          <a:cs typeface="+mj-cs"/>
        </a:defRPr>
      </a:lvl1pPr>
    </p:titleStyle>
    <p:bodyStyle>
      <a:lvl1pPr marL="457177" indent="-457177" algn="l" defTabSz="1828709" rtl="0" eaLnBrk="1" latinLnBrk="0" hangingPunct="1">
        <a:lnSpc>
          <a:spcPct val="90000"/>
        </a:lnSpc>
        <a:spcBef>
          <a:spcPts val="2000"/>
        </a:spcBef>
        <a:spcAft>
          <a:spcPts val="1000"/>
        </a:spcAft>
        <a:buFont typeface="Arial" panose="020B0604020202020204" pitchFamily="34" charset="0"/>
        <a:buChar char="•"/>
        <a:defRPr sz="5600" b="0" i="0" kern="1200">
          <a:solidFill>
            <a:schemeClr val="tx1"/>
          </a:solidFill>
          <a:latin typeface="Public Sans" pitchFamily="2" charset="77"/>
          <a:ea typeface="+mn-ea"/>
          <a:cs typeface="+mn-cs"/>
        </a:defRPr>
      </a:lvl1pPr>
      <a:lvl2pPr marL="1371531" indent="-457177" algn="l" defTabSz="1828709" rtl="0" eaLnBrk="1" latinLnBrk="0" hangingPunct="1">
        <a:lnSpc>
          <a:spcPct val="90000"/>
        </a:lnSpc>
        <a:spcBef>
          <a:spcPts val="1000"/>
        </a:spcBef>
        <a:spcAft>
          <a:spcPts val="1000"/>
        </a:spcAft>
        <a:buFont typeface="Arial" panose="020B0604020202020204" pitchFamily="34" charset="0"/>
        <a:buChar char="•"/>
        <a:defRPr sz="4800" b="0" i="0" kern="1200">
          <a:solidFill>
            <a:schemeClr val="tx1"/>
          </a:solidFill>
          <a:latin typeface="Public Sans" pitchFamily="2" charset="77"/>
          <a:ea typeface="+mn-ea"/>
          <a:cs typeface="+mn-cs"/>
        </a:defRPr>
      </a:lvl2pPr>
      <a:lvl3pPr marL="2285886" indent="-457177" algn="l" defTabSz="1828709" rtl="0" eaLnBrk="1" latinLnBrk="0" hangingPunct="1">
        <a:lnSpc>
          <a:spcPct val="90000"/>
        </a:lnSpc>
        <a:spcBef>
          <a:spcPts val="1000"/>
        </a:spcBef>
        <a:spcAft>
          <a:spcPts val="1000"/>
        </a:spcAft>
        <a:buFont typeface="Arial" panose="020B0604020202020204" pitchFamily="34" charset="0"/>
        <a:buChar char="•"/>
        <a:defRPr sz="4000" b="0" i="0" kern="1200">
          <a:solidFill>
            <a:schemeClr val="tx1"/>
          </a:solidFill>
          <a:latin typeface="Public Sans" pitchFamily="2" charset="77"/>
          <a:ea typeface="+mn-ea"/>
          <a:cs typeface="+mn-cs"/>
        </a:defRPr>
      </a:lvl3pPr>
      <a:lvl4pPr marL="3200240" indent="-457177" algn="l" defTabSz="1828709" rtl="0" eaLnBrk="1" latinLnBrk="0" hangingPunct="1">
        <a:lnSpc>
          <a:spcPct val="90000"/>
        </a:lnSpc>
        <a:spcBef>
          <a:spcPts val="1000"/>
        </a:spcBef>
        <a:spcAft>
          <a:spcPts val="1000"/>
        </a:spcAft>
        <a:buFont typeface="Arial" panose="020B0604020202020204" pitchFamily="34" charset="0"/>
        <a:buChar char="•"/>
        <a:defRPr sz="3600" b="0" i="0" kern="1200">
          <a:solidFill>
            <a:schemeClr val="tx1"/>
          </a:solidFill>
          <a:latin typeface="Public Sans" pitchFamily="2" charset="77"/>
          <a:ea typeface="+mn-ea"/>
          <a:cs typeface="+mn-cs"/>
        </a:defRPr>
      </a:lvl4pPr>
      <a:lvl5pPr marL="4114594" indent="-457177" algn="l" defTabSz="1828709" rtl="0" eaLnBrk="1" latinLnBrk="0" hangingPunct="1">
        <a:lnSpc>
          <a:spcPct val="90000"/>
        </a:lnSpc>
        <a:spcBef>
          <a:spcPts val="1000"/>
        </a:spcBef>
        <a:spcAft>
          <a:spcPts val="1000"/>
        </a:spcAft>
        <a:buFont typeface="Arial" panose="020B0604020202020204" pitchFamily="34" charset="0"/>
        <a:buChar char="•"/>
        <a:defRPr sz="3600" b="0" i="0" kern="1200">
          <a:solidFill>
            <a:schemeClr val="tx1"/>
          </a:solidFill>
          <a:latin typeface="Public Sans" pitchFamily="2" charset="77"/>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mailto:info@digitalpublicservices.gov.wales"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31E7-F50D-0248-B2FC-4A651109FE0E}"/>
              </a:ext>
            </a:extLst>
          </p:cNvPr>
          <p:cNvSpPr>
            <a:spLocks noGrp="1"/>
          </p:cNvSpPr>
          <p:nvPr>
            <p:ph type="title"/>
          </p:nvPr>
        </p:nvSpPr>
        <p:spPr>
          <a:xfrm>
            <a:off x="1079078" y="1307587"/>
            <a:ext cx="15171576" cy="5085780"/>
          </a:xfrm>
        </p:spPr>
        <p:txBody>
          <a:bodyPr>
            <a:normAutofit fontScale="90000"/>
          </a:bodyPr>
          <a:lstStyle/>
          <a:p>
            <a:pPr>
              <a:lnSpc>
                <a:spcPct val="150000"/>
              </a:lnSpc>
            </a:pPr>
            <a:r>
              <a:rPr lang="cy-GB" sz="6000" dirty="0">
                <a:latin typeface="Public Sans"/>
              </a:rPr>
              <a:t>Gwefannau gwasanaethau cyhoeddus yn Gymraeg – arolwg </a:t>
            </a:r>
            <a:r>
              <a:rPr lang="cy-GB" sz="6000" dirty="0" err="1">
                <a:latin typeface="Public Sans"/>
              </a:rPr>
              <a:t>Eisteddfotwyr</a:t>
            </a:r>
            <a:r>
              <a:rPr lang="cy-GB" sz="6000" dirty="0">
                <a:latin typeface="Public Sans"/>
              </a:rPr>
              <a:t> 2022</a:t>
            </a:r>
            <a:br>
              <a:rPr lang="en-GB" sz="6000" dirty="0">
                <a:latin typeface="Public Sans"/>
              </a:rPr>
            </a:br>
            <a:r>
              <a:rPr lang="en-GB" sz="6000" dirty="0">
                <a:latin typeface="Public Sans"/>
              </a:rPr>
              <a:t>Welsh language public service – survey of Eisteddfod visitors 2022</a:t>
            </a:r>
            <a:br>
              <a:rPr lang="en-GB" dirty="0"/>
            </a:br>
            <a:endParaRPr lang="en-GB" dirty="0"/>
          </a:p>
        </p:txBody>
      </p:sp>
      <p:pic>
        <p:nvPicPr>
          <p:cNvPr id="4" name="Picture 3">
            <a:extLst>
              <a:ext uri="{FF2B5EF4-FFF2-40B4-BE49-F238E27FC236}">
                <a16:creationId xmlns:a16="http://schemas.microsoft.com/office/drawing/2014/main" id="{1F3AB57E-815D-CA16-E57A-0637EED2D3D7}"/>
              </a:ext>
            </a:extLst>
          </p:cNvPr>
          <p:cNvPicPr>
            <a:picLocks noChangeAspect="1"/>
          </p:cNvPicPr>
          <p:nvPr/>
        </p:nvPicPr>
        <p:blipFill>
          <a:blip r:embed="rId2"/>
          <a:stretch>
            <a:fillRect/>
          </a:stretch>
        </p:blipFill>
        <p:spPr>
          <a:xfrm>
            <a:off x="516818" y="7322634"/>
            <a:ext cx="8148048" cy="2462709"/>
          </a:xfrm>
          <a:prstGeom prst="rect">
            <a:avLst/>
          </a:prstGeom>
        </p:spPr>
      </p:pic>
    </p:spTree>
    <p:extLst>
      <p:ext uri="{BB962C8B-B14F-4D97-AF65-F5344CB8AC3E}">
        <p14:creationId xmlns:p14="http://schemas.microsoft.com/office/powerpoint/2010/main" val="2769227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A92-0AC1-AD42-8757-9F1789977AE7}"/>
              </a:ext>
            </a:extLst>
          </p:cNvPr>
          <p:cNvSpPr>
            <a:spLocks noGrp="1"/>
          </p:cNvSpPr>
          <p:nvPr>
            <p:ph type="title"/>
          </p:nvPr>
        </p:nvSpPr>
        <p:spPr/>
        <p:txBody>
          <a:bodyPr>
            <a:normAutofit fontScale="90000"/>
          </a:bodyPr>
          <a:lstStyle/>
          <a:p>
            <a:r>
              <a:rPr lang="en-GB" dirty="0" err="1"/>
              <a:t>Tueddu</a:t>
            </a:r>
            <a:r>
              <a:rPr lang="en-GB" dirty="0"/>
              <a:t> i </a:t>
            </a:r>
            <a:r>
              <a:rPr lang="en-GB" dirty="0" err="1"/>
              <a:t>droi</a:t>
            </a:r>
            <a:r>
              <a:rPr lang="en-GB" dirty="0"/>
              <a:t> [</a:t>
            </a:r>
            <a:r>
              <a:rPr lang="en-GB" dirty="0" err="1"/>
              <a:t>i’r</a:t>
            </a:r>
            <a:r>
              <a:rPr lang="en-GB" dirty="0"/>
              <a:t> </a:t>
            </a:r>
            <a:r>
              <a:rPr lang="en-GB" dirty="0" err="1"/>
              <a:t>Saesneg</a:t>
            </a:r>
            <a:r>
              <a:rPr lang="en-GB" dirty="0"/>
              <a:t>] </a:t>
            </a:r>
            <a:r>
              <a:rPr lang="en-GB" dirty="0" err="1"/>
              <a:t>gyda</a:t>
            </a:r>
            <a:r>
              <a:rPr lang="en-GB" dirty="0"/>
              <a:t> </a:t>
            </a:r>
            <a:r>
              <a:rPr lang="en-GB" dirty="0" err="1"/>
              <a:t>therminoleg</a:t>
            </a:r>
            <a:r>
              <a:rPr lang="en-GB" dirty="0"/>
              <a:t> </a:t>
            </a:r>
            <a:r>
              <a:rPr lang="en-GB" dirty="0" err="1"/>
              <a:t>pwnc</a:t>
            </a:r>
            <a:r>
              <a:rPr lang="en-GB" dirty="0"/>
              <a:t>, </a:t>
            </a:r>
            <a:r>
              <a:rPr lang="en-GB" dirty="0" err="1"/>
              <a:t>e.e.</a:t>
            </a:r>
            <a:r>
              <a:rPr lang="en-GB" dirty="0"/>
              <a:t> </a:t>
            </a:r>
            <a:r>
              <a:rPr lang="en-GB" dirty="0" err="1"/>
              <a:t>wrth</a:t>
            </a:r>
            <a:r>
              <a:rPr lang="en-GB" dirty="0"/>
              <a:t> </a:t>
            </a:r>
            <a:r>
              <a:rPr lang="en-GB" dirty="0" err="1"/>
              <a:t>anfon</a:t>
            </a:r>
            <a:r>
              <a:rPr lang="en-GB" dirty="0"/>
              <a:t> </a:t>
            </a:r>
            <a:r>
              <a:rPr lang="en-GB" dirty="0" err="1"/>
              <a:t>cyfrifon</a:t>
            </a:r>
            <a:r>
              <a:rPr lang="en-GB" dirty="0"/>
              <a:t> </a:t>
            </a:r>
            <a:r>
              <a:rPr lang="en-GB" dirty="0" err="1"/>
              <a:t>ariannol</a:t>
            </a:r>
            <a:r>
              <a:rPr lang="en-GB" dirty="0"/>
              <a:t> </a:t>
            </a:r>
            <a:r>
              <a:rPr lang="en-GB" dirty="0" err="1"/>
              <a:t>i’r</a:t>
            </a:r>
            <a:r>
              <a:rPr lang="en-GB" dirty="0"/>
              <a:t> Comisiwn </a:t>
            </a:r>
            <a:r>
              <a:rPr lang="en-GB" dirty="0" err="1"/>
              <a:t>Elusennau</a:t>
            </a:r>
            <a:br>
              <a:rPr lang="en-GB" dirty="0"/>
            </a:br>
            <a:br>
              <a:rPr lang="en-GB" dirty="0"/>
            </a:br>
            <a:r>
              <a:rPr lang="en-GB" dirty="0"/>
              <a:t>I tend to turn [to the English] based on the subject terminology, e.g. sending financial accounts to the Charity Commission</a:t>
            </a:r>
          </a:p>
        </p:txBody>
      </p:sp>
      <p:sp>
        <p:nvSpPr>
          <p:cNvPr id="4" name="Slide Number Placeholder 3">
            <a:extLst>
              <a:ext uri="{FF2B5EF4-FFF2-40B4-BE49-F238E27FC236}">
                <a16:creationId xmlns:a16="http://schemas.microsoft.com/office/drawing/2014/main" id="{27D26137-1A21-774E-99C4-6EE3759C3D52}"/>
              </a:ext>
            </a:extLst>
          </p:cNvPr>
          <p:cNvSpPr>
            <a:spLocks noGrp="1"/>
          </p:cNvSpPr>
          <p:nvPr>
            <p:ph type="sldNum" sz="quarter" idx="4"/>
          </p:nvPr>
        </p:nvSpPr>
        <p:spPr/>
        <p:txBody>
          <a:bodyPr/>
          <a:lstStyle/>
          <a:p>
            <a:fld id="{3FCC3E9D-3B6B-704F-BBBD-DC5D892D6749}" type="slidenum">
              <a:rPr lang="en-GB" smtClean="0"/>
              <a:pPr/>
              <a:t>10</a:t>
            </a:fld>
            <a:endParaRPr lang="en-GB" dirty="0"/>
          </a:p>
        </p:txBody>
      </p:sp>
    </p:spTree>
    <p:extLst>
      <p:ext uri="{BB962C8B-B14F-4D97-AF65-F5344CB8AC3E}">
        <p14:creationId xmlns:p14="http://schemas.microsoft.com/office/powerpoint/2010/main" val="59445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A92-0AC1-AD42-8757-9F1789977AE7}"/>
              </a:ext>
            </a:extLst>
          </p:cNvPr>
          <p:cNvSpPr>
            <a:spLocks noGrp="1"/>
          </p:cNvSpPr>
          <p:nvPr>
            <p:ph type="title"/>
          </p:nvPr>
        </p:nvSpPr>
        <p:spPr/>
        <p:txBody>
          <a:bodyPr>
            <a:normAutofit fontScale="90000"/>
          </a:bodyPr>
          <a:lstStyle/>
          <a:p>
            <a:r>
              <a:rPr lang="en-GB" dirty="0" err="1"/>
              <a:t>Rhai</a:t>
            </a:r>
            <a:r>
              <a:rPr lang="en-GB" dirty="0"/>
              <a:t> </a:t>
            </a:r>
            <a:r>
              <a:rPr lang="en-GB" dirty="0" err="1"/>
              <a:t>geiriau</a:t>
            </a:r>
            <a:r>
              <a:rPr lang="en-GB" dirty="0"/>
              <a:t> Cymraeg </a:t>
            </a:r>
            <a:r>
              <a:rPr lang="en-GB" dirty="0" err="1"/>
              <a:t>yn</a:t>
            </a:r>
            <a:r>
              <a:rPr lang="en-GB" dirty="0"/>
              <a:t> </a:t>
            </a:r>
            <a:r>
              <a:rPr lang="en-GB" dirty="0" err="1"/>
              <a:t>gymhleth</a:t>
            </a:r>
            <a:r>
              <a:rPr lang="en-GB" dirty="0"/>
              <a:t>, haws </a:t>
            </a:r>
            <a:r>
              <a:rPr lang="en-GB" dirty="0" err="1"/>
              <a:t>deall</a:t>
            </a:r>
            <a:r>
              <a:rPr lang="en-GB" dirty="0"/>
              <a:t> </a:t>
            </a:r>
            <a:r>
              <a:rPr lang="en-GB" dirty="0" err="1"/>
              <a:t>rhai</a:t>
            </a:r>
            <a:r>
              <a:rPr lang="en-GB" dirty="0"/>
              <a:t> </a:t>
            </a:r>
            <a:r>
              <a:rPr lang="en-GB" dirty="0" err="1"/>
              <a:t>termau</a:t>
            </a:r>
            <a:r>
              <a:rPr lang="en-GB" dirty="0"/>
              <a:t> </a:t>
            </a:r>
            <a:r>
              <a:rPr lang="en-GB" dirty="0" err="1"/>
              <a:t>yn</a:t>
            </a:r>
            <a:r>
              <a:rPr lang="en-GB" dirty="0"/>
              <a:t> </a:t>
            </a:r>
            <a:r>
              <a:rPr lang="en-GB" dirty="0" err="1"/>
              <a:t>Saesneg</a:t>
            </a:r>
            <a:r>
              <a:rPr lang="en-GB" dirty="0"/>
              <a:t> </a:t>
            </a:r>
            <a:r>
              <a:rPr lang="en-GB" dirty="0" err="1"/>
              <a:t>gan</a:t>
            </a:r>
            <a:r>
              <a:rPr lang="en-GB" dirty="0"/>
              <a:t> </a:t>
            </a:r>
            <a:r>
              <a:rPr lang="en-GB" dirty="0" err="1"/>
              <a:t>wedi</a:t>
            </a:r>
            <a:r>
              <a:rPr lang="en-GB" dirty="0"/>
              <a:t> </a:t>
            </a:r>
            <a:r>
              <a:rPr lang="en-GB" dirty="0" err="1"/>
              <a:t>eu</a:t>
            </a:r>
            <a:r>
              <a:rPr lang="en-GB" dirty="0"/>
              <a:t> </a:t>
            </a:r>
            <a:r>
              <a:rPr lang="en-GB" dirty="0" err="1"/>
              <a:t>clywed</a:t>
            </a:r>
            <a:r>
              <a:rPr lang="en-GB" dirty="0"/>
              <a:t> </a:t>
            </a:r>
            <a:r>
              <a:rPr lang="en-GB" dirty="0" err="1"/>
              <a:t>o’r</a:t>
            </a:r>
            <a:r>
              <a:rPr lang="en-GB" dirty="0"/>
              <a:t> </a:t>
            </a:r>
            <a:r>
              <a:rPr lang="en-GB" dirty="0" err="1"/>
              <a:t>blaen</a:t>
            </a:r>
            <a:br>
              <a:rPr lang="en-GB" dirty="0"/>
            </a:br>
            <a:br>
              <a:rPr lang="en-GB" dirty="0"/>
            </a:br>
            <a:r>
              <a:rPr lang="en-GB" dirty="0"/>
              <a:t>Some Welsh words are complicated, it’s easier to understand some terms in English, as I’ve heard them before</a:t>
            </a:r>
          </a:p>
        </p:txBody>
      </p:sp>
      <p:sp>
        <p:nvSpPr>
          <p:cNvPr id="4" name="Slide Number Placeholder 3">
            <a:extLst>
              <a:ext uri="{FF2B5EF4-FFF2-40B4-BE49-F238E27FC236}">
                <a16:creationId xmlns:a16="http://schemas.microsoft.com/office/drawing/2014/main" id="{27D26137-1A21-774E-99C4-6EE3759C3D52}"/>
              </a:ext>
            </a:extLst>
          </p:cNvPr>
          <p:cNvSpPr>
            <a:spLocks noGrp="1"/>
          </p:cNvSpPr>
          <p:nvPr>
            <p:ph type="sldNum" sz="quarter" idx="4"/>
          </p:nvPr>
        </p:nvSpPr>
        <p:spPr/>
        <p:txBody>
          <a:bodyPr/>
          <a:lstStyle/>
          <a:p>
            <a:fld id="{3FCC3E9D-3B6B-704F-BBBD-DC5D892D6749}" type="slidenum">
              <a:rPr lang="en-GB" smtClean="0"/>
              <a:pPr/>
              <a:t>11</a:t>
            </a:fld>
            <a:endParaRPr lang="en-GB" dirty="0"/>
          </a:p>
        </p:txBody>
      </p:sp>
    </p:spTree>
    <p:extLst>
      <p:ext uri="{BB962C8B-B14F-4D97-AF65-F5344CB8AC3E}">
        <p14:creationId xmlns:p14="http://schemas.microsoft.com/office/powerpoint/2010/main" val="140931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A92-0AC1-AD42-8757-9F1789977AE7}"/>
              </a:ext>
            </a:extLst>
          </p:cNvPr>
          <p:cNvSpPr>
            <a:spLocks noGrp="1"/>
          </p:cNvSpPr>
          <p:nvPr>
            <p:ph type="title"/>
          </p:nvPr>
        </p:nvSpPr>
        <p:spPr/>
        <p:txBody>
          <a:bodyPr>
            <a:normAutofit fontScale="90000"/>
          </a:bodyPr>
          <a:lstStyle/>
          <a:p>
            <a:r>
              <a:rPr lang="en-GB" dirty="0"/>
              <a:t>	</a:t>
            </a:r>
            <a:br>
              <a:rPr lang="en-GB" dirty="0"/>
            </a:br>
            <a:r>
              <a:rPr lang="en-GB" dirty="0"/>
              <a:t>Da i </a:t>
            </a:r>
            <a:r>
              <a:rPr lang="en-GB" dirty="0" err="1"/>
              <a:t>ddysgwyr</a:t>
            </a:r>
            <a:r>
              <a:rPr lang="en-GB" dirty="0"/>
              <a:t> </a:t>
            </a:r>
            <a:r>
              <a:rPr lang="en-GB" dirty="0" err="1"/>
              <a:t>ddefnyddio’r</a:t>
            </a:r>
            <a:r>
              <a:rPr lang="en-GB" dirty="0"/>
              <a:t> Gymraeg, felly </a:t>
            </a:r>
            <a:r>
              <a:rPr lang="en-GB" dirty="0" err="1"/>
              <a:t>mae</a:t>
            </a:r>
            <a:r>
              <a:rPr lang="en-GB" dirty="0"/>
              <a:t> </a:t>
            </a:r>
            <a:r>
              <a:rPr lang="en-GB" dirty="0" err="1"/>
              <a:t>toglo’n</a:t>
            </a:r>
            <a:r>
              <a:rPr lang="en-GB" dirty="0"/>
              <a:t> </a:t>
            </a:r>
            <a:r>
              <a:rPr lang="en-GB" dirty="0" err="1"/>
              <a:t>bwysig</a:t>
            </a:r>
            <a:br>
              <a:rPr lang="en-GB" dirty="0"/>
            </a:br>
            <a:br>
              <a:rPr lang="en-GB" dirty="0"/>
            </a:br>
            <a:r>
              <a:rPr lang="en-GB" dirty="0"/>
              <a:t>Good for learners to use the Welsh and therefore toggling is important.</a:t>
            </a:r>
            <a:br>
              <a:rPr lang="en-GB" dirty="0"/>
            </a:br>
            <a:br>
              <a:rPr lang="en-GB" dirty="0"/>
            </a:br>
            <a:endParaRPr lang="en-GB" dirty="0"/>
          </a:p>
        </p:txBody>
      </p:sp>
      <p:sp>
        <p:nvSpPr>
          <p:cNvPr id="4" name="Slide Number Placeholder 3">
            <a:extLst>
              <a:ext uri="{FF2B5EF4-FFF2-40B4-BE49-F238E27FC236}">
                <a16:creationId xmlns:a16="http://schemas.microsoft.com/office/drawing/2014/main" id="{27D26137-1A21-774E-99C4-6EE3759C3D52}"/>
              </a:ext>
            </a:extLst>
          </p:cNvPr>
          <p:cNvSpPr>
            <a:spLocks noGrp="1"/>
          </p:cNvSpPr>
          <p:nvPr>
            <p:ph type="sldNum" sz="quarter" idx="4"/>
          </p:nvPr>
        </p:nvSpPr>
        <p:spPr/>
        <p:txBody>
          <a:bodyPr/>
          <a:lstStyle/>
          <a:p>
            <a:fld id="{3FCC3E9D-3B6B-704F-BBBD-DC5D892D6749}" type="slidenum">
              <a:rPr lang="en-GB" smtClean="0"/>
              <a:pPr/>
              <a:t>12</a:t>
            </a:fld>
            <a:endParaRPr lang="en-GB" dirty="0"/>
          </a:p>
        </p:txBody>
      </p:sp>
    </p:spTree>
    <p:extLst>
      <p:ext uri="{BB962C8B-B14F-4D97-AF65-F5344CB8AC3E}">
        <p14:creationId xmlns:p14="http://schemas.microsoft.com/office/powerpoint/2010/main" val="65306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D6571C-FF48-479D-AE4C-94DE67CC2A24}"/>
              </a:ext>
            </a:extLst>
          </p:cNvPr>
          <p:cNvSpPr>
            <a:spLocks noGrp="1"/>
          </p:cNvSpPr>
          <p:nvPr>
            <p:ph type="sldNum" sz="quarter" idx="4"/>
          </p:nvPr>
        </p:nvSpPr>
        <p:spPr/>
        <p:txBody>
          <a:bodyPr/>
          <a:lstStyle/>
          <a:p>
            <a:fld id="{3FCC3E9D-3B6B-704F-BBBD-DC5D892D6749}" type="slidenum">
              <a:rPr lang="en-GB" smtClean="0"/>
              <a:pPr/>
              <a:t>13</a:t>
            </a:fld>
            <a:endParaRPr lang="en-GB"/>
          </a:p>
        </p:txBody>
      </p:sp>
      <p:sp>
        <p:nvSpPr>
          <p:cNvPr id="6" name="Text Placeholder 5">
            <a:extLst>
              <a:ext uri="{FF2B5EF4-FFF2-40B4-BE49-F238E27FC236}">
                <a16:creationId xmlns:a16="http://schemas.microsoft.com/office/drawing/2014/main" id="{CC595BFE-621B-4719-A833-9935E22EFE63}"/>
              </a:ext>
            </a:extLst>
          </p:cNvPr>
          <p:cNvSpPr>
            <a:spLocks noGrp="1"/>
          </p:cNvSpPr>
          <p:nvPr>
            <p:ph type="body" sz="quarter" idx="10"/>
          </p:nvPr>
        </p:nvSpPr>
        <p:spPr/>
        <p:txBody>
          <a:bodyPr/>
          <a:lstStyle/>
          <a:p>
            <a:r>
              <a:rPr lang="en-GB" sz="9600" b="1" dirty="0" err="1"/>
              <a:t>Themâu</a:t>
            </a:r>
            <a:endParaRPr lang="en-GB" sz="9600" b="1" dirty="0"/>
          </a:p>
          <a:p>
            <a:endParaRPr lang="en-GB" b="1" dirty="0"/>
          </a:p>
          <a:p>
            <a:pPr marL="685800" indent="-685800">
              <a:buFont typeface="Arial" panose="020B0604020202020204" pitchFamily="34" charset="0"/>
              <a:buChar char="•"/>
            </a:pPr>
            <a:endParaRPr lang="en-GB" b="1" dirty="0"/>
          </a:p>
          <a:p>
            <a:r>
              <a:rPr lang="en-GB" sz="8800" b="1" dirty="0"/>
              <a:t>Themes </a:t>
            </a:r>
          </a:p>
        </p:txBody>
      </p:sp>
    </p:spTree>
    <p:extLst>
      <p:ext uri="{BB962C8B-B14F-4D97-AF65-F5344CB8AC3E}">
        <p14:creationId xmlns:p14="http://schemas.microsoft.com/office/powerpoint/2010/main" val="178137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21187E-1657-6741-8605-4547BBCB9098}"/>
              </a:ext>
            </a:extLst>
          </p:cNvPr>
          <p:cNvSpPr>
            <a:spLocks noGrp="1"/>
          </p:cNvSpPr>
          <p:nvPr>
            <p:ph type="sldNum" sz="quarter" idx="4"/>
          </p:nvPr>
        </p:nvSpPr>
        <p:spPr/>
        <p:txBody>
          <a:bodyPr/>
          <a:lstStyle/>
          <a:p>
            <a:fld id="{3FCC3E9D-3B6B-704F-BBBD-DC5D892D6749}" type="slidenum">
              <a:rPr lang="en-GB" smtClean="0"/>
              <a:pPr/>
              <a:t>14</a:t>
            </a:fld>
            <a:endParaRPr lang="en-GB" dirty="0"/>
          </a:p>
        </p:txBody>
      </p:sp>
      <p:sp>
        <p:nvSpPr>
          <p:cNvPr id="3" name="Title 2">
            <a:extLst>
              <a:ext uri="{FF2B5EF4-FFF2-40B4-BE49-F238E27FC236}">
                <a16:creationId xmlns:a16="http://schemas.microsoft.com/office/drawing/2014/main" id="{CE9A5127-E544-234E-B648-15499C92025D}"/>
              </a:ext>
            </a:extLst>
          </p:cNvPr>
          <p:cNvSpPr>
            <a:spLocks noGrp="1"/>
          </p:cNvSpPr>
          <p:nvPr>
            <p:ph type="title"/>
          </p:nvPr>
        </p:nvSpPr>
        <p:spPr/>
        <p:txBody>
          <a:bodyPr>
            <a:normAutofit/>
          </a:bodyPr>
          <a:lstStyle/>
          <a:p>
            <a:r>
              <a:rPr lang="cy-GB" sz="4800" b="0" dirty="0"/>
              <a:t>Themâu / </a:t>
            </a:r>
            <a:r>
              <a:rPr lang="cy-GB" sz="4800" b="0" dirty="0" err="1"/>
              <a:t>Themes</a:t>
            </a:r>
            <a:endParaRPr lang="en-GB" sz="4800" dirty="0"/>
          </a:p>
        </p:txBody>
      </p:sp>
      <p:sp>
        <p:nvSpPr>
          <p:cNvPr id="4" name="Text Placeholder 3">
            <a:extLst>
              <a:ext uri="{FF2B5EF4-FFF2-40B4-BE49-F238E27FC236}">
                <a16:creationId xmlns:a16="http://schemas.microsoft.com/office/drawing/2014/main" id="{2C00CED5-4319-6A44-AC79-E1F72B8D6F99}"/>
              </a:ext>
            </a:extLst>
          </p:cNvPr>
          <p:cNvSpPr>
            <a:spLocks noGrp="1"/>
          </p:cNvSpPr>
          <p:nvPr>
            <p:ph type="body" sz="quarter" idx="10"/>
          </p:nvPr>
        </p:nvSpPr>
        <p:spPr/>
        <p:txBody>
          <a:bodyPr>
            <a:normAutofit/>
          </a:bodyPr>
          <a:lstStyle/>
          <a:p>
            <a:pPr>
              <a:lnSpc>
                <a:spcPct val="107000"/>
              </a:lnSpc>
              <a:spcAft>
                <a:spcPts val="800"/>
              </a:spcAft>
            </a:pPr>
            <a:endParaRPr lang="en-GB" sz="4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4000" b="1" dirty="0">
                <a:ea typeface="Calibri" panose="020F0502020204030204" pitchFamily="34" charset="0"/>
                <a:cs typeface="Times New Roman" panose="02020603050405020304" pitchFamily="18" charset="0"/>
              </a:rPr>
              <a:t>Cymraeg </a:t>
            </a:r>
            <a:r>
              <a:rPr lang="en-GB" sz="4000" b="1" dirty="0" err="1">
                <a:ea typeface="Calibri" panose="020F0502020204030204" pitchFamily="34" charset="0"/>
                <a:cs typeface="Times New Roman" panose="02020603050405020304" pitchFamily="18" charset="0"/>
              </a:rPr>
              <a:t>annaturiol</a:t>
            </a:r>
            <a:endParaRPr lang="en-GB" sz="4000" b="1" dirty="0">
              <a:ea typeface="Calibri" panose="020F0502020204030204" pitchFamily="34" charset="0"/>
              <a:cs typeface="Times New Roman" panose="02020603050405020304" pitchFamily="18" charset="0"/>
            </a:endParaRPr>
          </a:p>
          <a:p>
            <a:pPr marL="457200" indent="-457200">
              <a:lnSpc>
                <a:spcPct val="107000"/>
              </a:lnSpc>
              <a:spcAft>
                <a:spcPts val="800"/>
              </a:spcAft>
              <a:buFont typeface="Arial" panose="020B0604020202020204" pitchFamily="34" charset="0"/>
              <a:buChar char="•"/>
            </a:pPr>
            <a:r>
              <a:rPr lang="en-GB" sz="4000" dirty="0" err="1">
                <a:effectLst/>
                <a:ea typeface="Calibri" panose="020F0502020204030204" pitchFamily="34" charset="0"/>
                <a:cs typeface="Times New Roman" panose="02020603050405020304" pitchFamily="18" charset="0"/>
              </a:rPr>
              <a:t>Prif</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broblem</a:t>
            </a:r>
            <a:endParaRPr lang="en-GB" sz="4000" dirty="0">
              <a:effectLst/>
              <a:ea typeface="Calibri" panose="020F0502020204030204" pitchFamily="34" charset="0"/>
              <a:cs typeface="Times New Roman" panose="02020603050405020304" pitchFamily="18" charset="0"/>
            </a:endParaRPr>
          </a:p>
          <a:p>
            <a:pPr marL="457200" indent="-457200">
              <a:lnSpc>
                <a:spcPct val="107000"/>
              </a:lnSpc>
              <a:spcAft>
                <a:spcPts val="800"/>
              </a:spcAft>
              <a:buFont typeface="Arial" panose="020B0604020202020204" pitchFamily="34" charset="0"/>
              <a:buChar char="•"/>
            </a:pPr>
            <a:r>
              <a:rPr lang="en-GB" sz="4000" dirty="0">
                <a:effectLst/>
                <a:ea typeface="Calibri" panose="020F0502020204030204" pitchFamily="34" charset="0"/>
                <a:cs typeface="Times New Roman" panose="02020603050405020304" pitchFamily="18" charset="0"/>
              </a:rPr>
              <a:t>43% </a:t>
            </a:r>
            <a:r>
              <a:rPr lang="en-GB" sz="4000" dirty="0" err="1">
                <a:effectLst/>
                <a:ea typeface="Calibri" panose="020F0502020204030204" pitchFamily="34" charset="0"/>
                <a:cs typeface="Times New Roman" panose="02020603050405020304" pitchFamily="18" charset="0"/>
              </a:rPr>
              <a:t>yn</a:t>
            </a:r>
            <a:r>
              <a:rPr lang="en-GB" sz="4000" dirty="0">
                <a:effectLst/>
                <a:ea typeface="Calibri" panose="020F0502020204030204" pitchFamily="34" charset="0"/>
                <a:cs typeface="Times New Roman" panose="02020603050405020304" pitchFamily="18" charset="0"/>
              </a:rPr>
              <a:t> nodi </a:t>
            </a:r>
            <a:r>
              <a:rPr lang="en-GB" sz="4000" dirty="0" err="1">
                <a:effectLst/>
                <a:ea typeface="Calibri" panose="020F0502020204030204" pitchFamily="34" charset="0"/>
                <a:cs typeface="Times New Roman" panose="02020603050405020304" pitchFamily="18" charset="0"/>
              </a:rPr>
              <a:t>hyn</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rhwystr</a:t>
            </a:r>
            <a:r>
              <a:rPr lang="en-GB" sz="4000" dirty="0">
                <a:effectLst/>
                <a:ea typeface="Calibri" panose="020F0502020204030204" pitchFamily="34" charset="0"/>
                <a:cs typeface="Times New Roman" panose="02020603050405020304" pitchFamily="18" charset="0"/>
              </a:rPr>
              <a:t> i </a:t>
            </a:r>
            <a:r>
              <a:rPr lang="en-GB" sz="4000" dirty="0" err="1">
                <a:effectLst/>
                <a:ea typeface="Calibri" panose="020F0502020204030204" pitchFamily="34" charset="0"/>
                <a:cs typeface="Times New Roman" panose="02020603050405020304" pitchFamily="18" charset="0"/>
              </a:rPr>
              <a:t>rhag</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defnyddio’r</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fersiwn</a:t>
            </a:r>
            <a:r>
              <a:rPr lang="en-GB" sz="4000" dirty="0">
                <a:effectLst/>
                <a:ea typeface="Calibri" panose="020F0502020204030204" pitchFamily="34" charset="0"/>
                <a:cs typeface="Times New Roman" panose="02020603050405020304" pitchFamily="18" charset="0"/>
              </a:rPr>
              <a:t> Gymraeg </a:t>
            </a:r>
          </a:p>
          <a:p>
            <a:pPr marL="457200" indent="-457200">
              <a:lnSpc>
                <a:spcPct val="107000"/>
              </a:lnSpc>
              <a:spcAft>
                <a:spcPts val="800"/>
              </a:spcAft>
              <a:buFont typeface="Arial" panose="020B0604020202020204" pitchFamily="34" charset="0"/>
              <a:buChar char="•"/>
            </a:pPr>
            <a:r>
              <a:rPr lang="en-GB" sz="4000" dirty="0" err="1">
                <a:effectLst/>
                <a:ea typeface="Calibri" panose="020F0502020204030204" pitchFamily="34" charset="0"/>
                <a:cs typeface="Times New Roman" panose="02020603050405020304" pitchFamily="18" charset="0"/>
              </a:rPr>
              <a:t>Amharu</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ar</a:t>
            </a:r>
            <a:r>
              <a:rPr lang="en-GB" sz="4000" dirty="0">
                <a:effectLst/>
                <a:ea typeface="Calibri" panose="020F0502020204030204" pitchFamily="34" charset="0"/>
                <a:cs typeface="Times New Roman" panose="02020603050405020304" pitchFamily="18" charset="0"/>
              </a:rPr>
              <a:t> y </a:t>
            </a:r>
            <a:r>
              <a:rPr lang="en-GB" sz="4000" dirty="0" err="1">
                <a:effectLst/>
                <a:ea typeface="Calibri" panose="020F0502020204030204" pitchFamily="34" charset="0"/>
                <a:cs typeface="Times New Roman" panose="02020603050405020304" pitchFamily="18" charset="0"/>
              </a:rPr>
              <a:t>profiad</a:t>
            </a:r>
            <a:endParaRPr lang="en-GB" sz="4000" dirty="0">
              <a:effectLst/>
              <a:ea typeface="Calibri" panose="020F0502020204030204" pitchFamily="34" charset="0"/>
              <a:cs typeface="Times New Roman" panose="02020603050405020304" pitchFamily="18" charset="0"/>
            </a:endParaRPr>
          </a:p>
          <a:p>
            <a:pPr marL="457200" indent="-457200">
              <a:lnSpc>
                <a:spcPct val="107000"/>
              </a:lnSpc>
              <a:spcAft>
                <a:spcPts val="800"/>
              </a:spcAft>
              <a:buFont typeface="Arial" panose="020B0604020202020204" pitchFamily="34" charset="0"/>
              <a:buChar char="•"/>
            </a:pP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21AB6A9-0A06-2B4C-9E86-64561AD7E3E9}"/>
              </a:ext>
            </a:extLst>
          </p:cNvPr>
          <p:cNvSpPr>
            <a:spLocks noGrp="1"/>
          </p:cNvSpPr>
          <p:nvPr>
            <p:ph type="body" sz="quarter" idx="11"/>
          </p:nvPr>
        </p:nvSpPr>
        <p:spPr/>
        <p:txBody>
          <a:bodyPr/>
          <a:lstStyle/>
          <a:p>
            <a:pPr marL="0" indent="0">
              <a:lnSpc>
                <a:spcPct val="107000"/>
              </a:lnSpc>
              <a:spcAft>
                <a:spcPts val="800"/>
              </a:spcAft>
              <a:buFont typeface="Arial" panose="020B0604020202020204" pitchFamily="34" charset="0"/>
              <a:buNone/>
            </a:pPr>
            <a:r>
              <a:rPr lang="en-GB" sz="4000" b="1" dirty="0">
                <a:cs typeface="Times New Roman" panose="02020603050405020304" pitchFamily="18" charset="0"/>
              </a:rPr>
              <a:t>Unnatural-sounding Welsh</a:t>
            </a:r>
          </a:p>
          <a:p>
            <a:pPr>
              <a:lnSpc>
                <a:spcPct val="107000"/>
              </a:lnSpc>
              <a:spcAft>
                <a:spcPts val="800"/>
              </a:spcAft>
            </a:pPr>
            <a:r>
              <a:rPr lang="en-GB" sz="4000" dirty="0">
                <a:cs typeface="Times New Roman" panose="02020603050405020304" pitchFamily="18" charset="0"/>
              </a:rPr>
              <a:t>Main problem</a:t>
            </a:r>
          </a:p>
          <a:p>
            <a:pPr>
              <a:lnSpc>
                <a:spcPct val="107000"/>
              </a:lnSpc>
              <a:spcAft>
                <a:spcPts val="800"/>
              </a:spcAft>
            </a:pPr>
            <a:r>
              <a:rPr lang="en-GB" sz="4000" dirty="0">
                <a:cs typeface="Times New Roman" panose="02020603050405020304" pitchFamily="18" charset="0"/>
              </a:rPr>
              <a:t>43% said it was an obstacle to using Welsh version</a:t>
            </a:r>
          </a:p>
          <a:p>
            <a:pPr>
              <a:lnSpc>
                <a:spcPct val="107000"/>
              </a:lnSpc>
              <a:spcAft>
                <a:spcPts val="800"/>
              </a:spcAft>
            </a:pPr>
            <a:r>
              <a:rPr lang="en-GB" sz="4000" dirty="0">
                <a:cs typeface="Times New Roman" panose="02020603050405020304" pitchFamily="18" charset="0"/>
              </a:rPr>
              <a:t>Impairs the experience</a:t>
            </a:r>
          </a:p>
        </p:txBody>
      </p:sp>
      <p:sp>
        <p:nvSpPr>
          <p:cNvPr id="6" name="TextBox 5">
            <a:extLst>
              <a:ext uri="{FF2B5EF4-FFF2-40B4-BE49-F238E27FC236}">
                <a16:creationId xmlns:a16="http://schemas.microsoft.com/office/drawing/2014/main" id="{E4F7F2C3-03DF-84C7-217E-ADAF5A1FEDC8}"/>
              </a:ext>
            </a:extLst>
          </p:cNvPr>
          <p:cNvSpPr txBox="1"/>
          <p:nvPr/>
        </p:nvSpPr>
        <p:spPr>
          <a:xfrm>
            <a:off x="183394" y="12515671"/>
            <a:ext cx="18795486" cy="1200329"/>
          </a:xfrm>
          <a:prstGeom prst="rect">
            <a:avLst/>
          </a:prstGeom>
          <a:noFill/>
        </p:spPr>
        <p:txBody>
          <a:bodyPr wrap="square" rtlCol="0">
            <a:spAutoFit/>
          </a:bodyPr>
          <a:lstStyle/>
          <a:p>
            <a:r>
              <a:rPr lang="en-GB" dirty="0" err="1">
                <a:latin typeface="Public Sans" pitchFamily="2" charset="77"/>
              </a:rPr>
              <a:t>Arolwg</a:t>
            </a:r>
            <a:r>
              <a:rPr lang="en-GB" dirty="0">
                <a:latin typeface="Public Sans" pitchFamily="2" charset="77"/>
              </a:rPr>
              <a:t> o 144 </a:t>
            </a:r>
            <a:r>
              <a:rPr lang="en-GB" dirty="0" err="1">
                <a:latin typeface="Public Sans" pitchFamily="2" charset="77"/>
              </a:rPr>
              <a:t>pobl</a:t>
            </a:r>
            <a:r>
              <a:rPr lang="en-GB" dirty="0">
                <a:latin typeface="Public Sans" pitchFamily="2" charset="77"/>
              </a:rPr>
              <a:t> </a:t>
            </a:r>
            <a:r>
              <a:rPr lang="en-GB" dirty="0" err="1">
                <a:latin typeface="Public Sans" pitchFamily="2" charset="77"/>
              </a:rPr>
              <a:t>ar</a:t>
            </a:r>
            <a:r>
              <a:rPr lang="en-GB" dirty="0">
                <a:latin typeface="Public Sans" pitchFamily="2" charset="77"/>
              </a:rPr>
              <a:t> </a:t>
            </a:r>
            <a:r>
              <a:rPr lang="en-GB" dirty="0" err="1">
                <a:latin typeface="Public Sans" pitchFamily="2" charset="77"/>
              </a:rPr>
              <a:t>Faes</a:t>
            </a:r>
            <a:r>
              <a:rPr lang="en-GB" dirty="0">
                <a:latin typeface="Public Sans" pitchFamily="2" charset="77"/>
              </a:rPr>
              <a:t> </a:t>
            </a:r>
            <a:r>
              <a:rPr lang="en-GB" dirty="0" err="1">
                <a:latin typeface="Public Sans" pitchFamily="2" charset="77"/>
              </a:rPr>
              <a:t>yr</a:t>
            </a:r>
            <a:r>
              <a:rPr lang="en-GB" dirty="0">
                <a:latin typeface="Public Sans" pitchFamily="2" charset="77"/>
              </a:rPr>
              <a:t> Eisteddfod/Survey of 144 people on Eisteddfod </a:t>
            </a:r>
            <a:r>
              <a:rPr lang="en-GB" dirty="0" err="1">
                <a:latin typeface="Public Sans" pitchFamily="2" charset="77"/>
              </a:rPr>
              <a:t>Maes</a:t>
            </a:r>
            <a:r>
              <a:rPr lang="en-GB" dirty="0">
                <a:latin typeface="Public Sans" pitchFamily="2" charset="77"/>
              </a:rPr>
              <a:t> </a:t>
            </a:r>
          </a:p>
          <a:p>
            <a:endParaRPr lang="en-US" dirty="0"/>
          </a:p>
        </p:txBody>
      </p:sp>
    </p:spTree>
    <p:extLst>
      <p:ext uri="{BB962C8B-B14F-4D97-AF65-F5344CB8AC3E}">
        <p14:creationId xmlns:p14="http://schemas.microsoft.com/office/powerpoint/2010/main" val="372231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A92-0AC1-AD42-8757-9F1789977AE7}"/>
              </a:ext>
            </a:extLst>
          </p:cNvPr>
          <p:cNvSpPr>
            <a:spLocks noGrp="1"/>
          </p:cNvSpPr>
          <p:nvPr>
            <p:ph type="title"/>
          </p:nvPr>
        </p:nvSpPr>
        <p:spPr/>
        <p:txBody>
          <a:bodyPr>
            <a:normAutofit fontScale="90000"/>
          </a:bodyPr>
          <a:lstStyle/>
          <a:p>
            <a:r>
              <a:rPr lang="pt-BR" dirty="0"/>
              <a:t>Weithiau mae’n amlwg fod y dudalen wedi cael ei chyfieithu o’r Saesneg, felly waeth ddim i fi ei darllen yn Saesneg </a:t>
            </a:r>
            <a:br>
              <a:rPr lang="en-GB" dirty="0"/>
            </a:br>
            <a:br>
              <a:rPr lang="en-GB" dirty="0"/>
            </a:br>
            <a:r>
              <a:rPr lang="en-GB" dirty="0"/>
              <a:t>Sometimes it’s obvious the page has been translated from English, so I might as well read it in English</a:t>
            </a:r>
          </a:p>
        </p:txBody>
      </p:sp>
      <p:sp>
        <p:nvSpPr>
          <p:cNvPr id="4" name="Slide Number Placeholder 3">
            <a:extLst>
              <a:ext uri="{FF2B5EF4-FFF2-40B4-BE49-F238E27FC236}">
                <a16:creationId xmlns:a16="http://schemas.microsoft.com/office/drawing/2014/main" id="{27D26137-1A21-774E-99C4-6EE3759C3D52}"/>
              </a:ext>
            </a:extLst>
          </p:cNvPr>
          <p:cNvSpPr>
            <a:spLocks noGrp="1"/>
          </p:cNvSpPr>
          <p:nvPr>
            <p:ph type="sldNum" sz="quarter" idx="4"/>
          </p:nvPr>
        </p:nvSpPr>
        <p:spPr/>
        <p:txBody>
          <a:bodyPr/>
          <a:lstStyle/>
          <a:p>
            <a:fld id="{3FCC3E9D-3B6B-704F-BBBD-DC5D892D6749}" type="slidenum">
              <a:rPr lang="en-GB" smtClean="0"/>
              <a:pPr/>
              <a:t>15</a:t>
            </a:fld>
            <a:endParaRPr lang="en-GB" dirty="0"/>
          </a:p>
        </p:txBody>
      </p:sp>
    </p:spTree>
    <p:extLst>
      <p:ext uri="{BB962C8B-B14F-4D97-AF65-F5344CB8AC3E}">
        <p14:creationId xmlns:p14="http://schemas.microsoft.com/office/powerpoint/2010/main" val="1019974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A92-0AC1-AD42-8757-9F1789977AE7}"/>
              </a:ext>
            </a:extLst>
          </p:cNvPr>
          <p:cNvSpPr>
            <a:spLocks noGrp="1"/>
          </p:cNvSpPr>
          <p:nvPr>
            <p:ph type="title"/>
          </p:nvPr>
        </p:nvSpPr>
        <p:spPr/>
        <p:txBody>
          <a:bodyPr>
            <a:normAutofit/>
          </a:bodyPr>
          <a:lstStyle/>
          <a:p>
            <a:r>
              <a:rPr lang="pt-BR" dirty="0"/>
              <a:t>Yn aml mae’r Gymraeg yn amhosibl ei darllen</a:t>
            </a:r>
            <a:br>
              <a:rPr lang="en-GB" dirty="0"/>
            </a:br>
            <a:br>
              <a:rPr lang="en-GB" dirty="0"/>
            </a:br>
            <a:r>
              <a:rPr lang="en-GB" dirty="0"/>
              <a:t>The Welsh is often unreadable</a:t>
            </a:r>
          </a:p>
        </p:txBody>
      </p:sp>
      <p:sp>
        <p:nvSpPr>
          <p:cNvPr id="4" name="Slide Number Placeholder 3">
            <a:extLst>
              <a:ext uri="{FF2B5EF4-FFF2-40B4-BE49-F238E27FC236}">
                <a16:creationId xmlns:a16="http://schemas.microsoft.com/office/drawing/2014/main" id="{27D26137-1A21-774E-99C4-6EE3759C3D52}"/>
              </a:ext>
            </a:extLst>
          </p:cNvPr>
          <p:cNvSpPr>
            <a:spLocks noGrp="1"/>
          </p:cNvSpPr>
          <p:nvPr>
            <p:ph type="sldNum" sz="quarter" idx="4"/>
          </p:nvPr>
        </p:nvSpPr>
        <p:spPr/>
        <p:txBody>
          <a:bodyPr/>
          <a:lstStyle/>
          <a:p>
            <a:fld id="{3FCC3E9D-3B6B-704F-BBBD-DC5D892D6749}" type="slidenum">
              <a:rPr lang="en-GB" smtClean="0"/>
              <a:pPr/>
              <a:t>16</a:t>
            </a:fld>
            <a:endParaRPr lang="en-GB" dirty="0"/>
          </a:p>
        </p:txBody>
      </p:sp>
    </p:spTree>
    <p:extLst>
      <p:ext uri="{BB962C8B-B14F-4D97-AF65-F5344CB8AC3E}">
        <p14:creationId xmlns:p14="http://schemas.microsoft.com/office/powerpoint/2010/main" val="93810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A92-0AC1-AD42-8757-9F1789977AE7}"/>
              </a:ext>
            </a:extLst>
          </p:cNvPr>
          <p:cNvSpPr>
            <a:spLocks noGrp="1"/>
          </p:cNvSpPr>
          <p:nvPr>
            <p:ph type="title"/>
          </p:nvPr>
        </p:nvSpPr>
        <p:spPr/>
        <p:txBody>
          <a:bodyPr>
            <a:normAutofit/>
          </a:bodyPr>
          <a:lstStyle/>
          <a:p>
            <a:r>
              <a:rPr lang="pt-BR" dirty="0"/>
              <a:t>Rhy ffurfiol a llawn jargon – hyd yn oed i athrawon Cymraeg</a:t>
            </a:r>
            <a:br>
              <a:rPr lang="en-GB" dirty="0"/>
            </a:br>
            <a:br>
              <a:rPr lang="en-GB" dirty="0"/>
            </a:br>
            <a:r>
              <a:rPr lang="en-GB" dirty="0"/>
              <a:t>Too formal and full of jargon - even for teachers of Welsh</a:t>
            </a:r>
          </a:p>
        </p:txBody>
      </p:sp>
      <p:sp>
        <p:nvSpPr>
          <p:cNvPr id="4" name="Slide Number Placeholder 3">
            <a:extLst>
              <a:ext uri="{FF2B5EF4-FFF2-40B4-BE49-F238E27FC236}">
                <a16:creationId xmlns:a16="http://schemas.microsoft.com/office/drawing/2014/main" id="{27D26137-1A21-774E-99C4-6EE3759C3D52}"/>
              </a:ext>
            </a:extLst>
          </p:cNvPr>
          <p:cNvSpPr>
            <a:spLocks noGrp="1"/>
          </p:cNvSpPr>
          <p:nvPr>
            <p:ph type="sldNum" sz="quarter" idx="4"/>
          </p:nvPr>
        </p:nvSpPr>
        <p:spPr/>
        <p:txBody>
          <a:bodyPr/>
          <a:lstStyle/>
          <a:p>
            <a:fld id="{3FCC3E9D-3B6B-704F-BBBD-DC5D892D6749}" type="slidenum">
              <a:rPr lang="en-GB" smtClean="0"/>
              <a:pPr/>
              <a:t>17</a:t>
            </a:fld>
            <a:endParaRPr lang="en-GB" dirty="0"/>
          </a:p>
        </p:txBody>
      </p:sp>
    </p:spTree>
    <p:extLst>
      <p:ext uri="{BB962C8B-B14F-4D97-AF65-F5344CB8AC3E}">
        <p14:creationId xmlns:p14="http://schemas.microsoft.com/office/powerpoint/2010/main" val="3598519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A92-0AC1-AD42-8757-9F1789977AE7}"/>
              </a:ext>
            </a:extLst>
          </p:cNvPr>
          <p:cNvSpPr>
            <a:spLocks noGrp="1"/>
          </p:cNvSpPr>
          <p:nvPr>
            <p:ph type="title"/>
          </p:nvPr>
        </p:nvSpPr>
        <p:spPr/>
        <p:txBody>
          <a:bodyPr>
            <a:normAutofit fontScale="90000"/>
          </a:bodyPr>
          <a:lstStyle/>
          <a:p>
            <a:r>
              <a:rPr lang="pt-BR" dirty="0"/>
              <a:t>Falle bod yr iaith yn dechnegol gywir ond mae’n llawer rhy ffurfiol a ddim yn dilyn rheolau Cymraeg Clir...Dyw hi ddim yn swnio o gwbl fel iaith bob dydd pobl</a:t>
            </a:r>
            <a:br>
              <a:rPr lang="en-GB" dirty="0"/>
            </a:br>
            <a:br>
              <a:rPr lang="en-GB" dirty="0"/>
            </a:br>
            <a:r>
              <a:rPr lang="en-GB" dirty="0"/>
              <a:t>The language may be technically correct but it’s far too formal and doesn’t follow the rules of Cymraeg </a:t>
            </a:r>
            <a:r>
              <a:rPr lang="en-GB" dirty="0" err="1"/>
              <a:t>Clir</a:t>
            </a:r>
            <a:r>
              <a:rPr lang="en-GB" dirty="0"/>
              <a:t>…It doesn’t sound remotely like the language people use every day</a:t>
            </a:r>
          </a:p>
        </p:txBody>
      </p:sp>
      <p:sp>
        <p:nvSpPr>
          <p:cNvPr id="4" name="Slide Number Placeholder 3">
            <a:extLst>
              <a:ext uri="{FF2B5EF4-FFF2-40B4-BE49-F238E27FC236}">
                <a16:creationId xmlns:a16="http://schemas.microsoft.com/office/drawing/2014/main" id="{27D26137-1A21-774E-99C4-6EE3759C3D52}"/>
              </a:ext>
            </a:extLst>
          </p:cNvPr>
          <p:cNvSpPr>
            <a:spLocks noGrp="1"/>
          </p:cNvSpPr>
          <p:nvPr>
            <p:ph type="sldNum" sz="quarter" idx="4"/>
          </p:nvPr>
        </p:nvSpPr>
        <p:spPr/>
        <p:txBody>
          <a:bodyPr/>
          <a:lstStyle/>
          <a:p>
            <a:fld id="{3FCC3E9D-3B6B-704F-BBBD-DC5D892D6749}" type="slidenum">
              <a:rPr lang="en-GB" smtClean="0"/>
              <a:pPr/>
              <a:t>18</a:t>
            </a:fld>
            <a:endParaRPr lang="en-GB" dirty="0"/>
          </a:p>
        </p:txBody>
      </p:sp>
    </p:spTree>
    <p:extLst>
      <p:ext uri="{BB962C8B-B14F-4D97-AF65-F5344CB8AC3E}">
        <p14:creationId xmlns:p14="http://schemas.microsoft.com/office/powerpoint/2010/main" val="2772788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21187E-1657-6741-8605-4547BBCB9098}"/>
              </a:ext>
            </a:extLst>
          </p:cNvPr>
          <p:cNvSpPr>
            <a:spLocks noGrp="1"/>
          </p:cNvSpPr>
          <p:nvPr>
            <p:ph type="sldNum" sz="quarter" idx="4"/>
          </p:nvPr>
        </p:nvSpPr>
        <p:spPr/>
        <p:txBody>
          <a:bodyPr/>
          <a:lstStyle/>
          <a:p>
            <a:fld id="{3FCC3E9D-3B6B-704F-BBBD-DC5D892D6749}" type="slidenum">
              <a:rPr lang="en-GB" smtClean="0"/>
              <a:pPr/>
              <a:t>19</a:t>
            </a:fld>
            <a:endParaRPr lang="en-GB" dirty="0"/>
          </a:p>
        </p:txBody>
      </p:sp>
      <p:sp>
        <p:nvSpPr>
          <p:cNvPr id="3" name="Title 2">
            <a:extLst>
              <a:ext uri="{FF2B5EF4-FFF2-40B4-BE49-F238E27FC236}">
                <a16:creationId xmlns:a16="http://schemas.microsoft.com/office/drawing/2014/main" id="{CE9A5127-E544-234E-B648-15499C92025D}"/>
              </a:ext>
            </a:extLst>
          </p:cNvPr>
          <p:cNvSpPr>
            <a:spLocks noGrp="1"/>
          </p:cNvSpPr>
          <p:nvPr>
            <p:ph type="title"/>
          </p:nvPr>
        </p:nvSpPr>
        <p:spPr/>
        <p:txBody>
          <a:bodyPr>
            <a:normAutofit/>
          </a:bodyPr>
          <a:lstStyle/>
          <a:p>
            <a:r>
              <a:rPr lang="cy-GB" sz="4800" b="0" dirty="0"/>
              <a:t>Themâu / </a:t>
            </a:r>
            <a:r>
              <a:rPr lang="cy-GB" sz="4800" b="0" dirty="0" err="1"/>
              <a:t>Themes</a:t>
            </a:r>
            <a:endParaRPr lang="en-GB" sz="4800" dirty="0"/>
          </a:p>
        </p:txBody>
      </p:sp>
      <p:sp>
        <p:nvSpPr>
          <p:cNvPr id="4" name="Text Placeholder 3">
            <a:extLst>
              <a:ext uri="{FF2B5EF4-FFF2-40B4-BE49-F238E27FC236}">
                <a16:creationId xmlns:a16="http://schemas.microsoft.com/office/drawing/2014/main" id="{2C00CED5-4319-6A44-AC79-E1F72B8D6F99}"/>
              </a:ext>
            </a:extLst>
          </p:cNvPr>
          <p:cNvSpPr>
            <a:spLocks noGrp="1"/>
          </p:cNvSpPr>
          <p:nvPr>
            <p:ph type="body" sz="quarter" idx="10"/>
          </p:nvPr>
        </p:nvSpPr>
        <p:spPr/>
        <p:txBody>
          <a:bodyPr>
            <a:normAutofit/>
          </a:bodyPr>
          <a:lstStyle/>
          <a:p>
            <a:pPr>
              <a:lnSpc>
                <a:spcPct val="107000"/>
              </a:lnSpc>
              <a:spcAft>
                <a:spcPts val="800"/>
              </a:spcAft>
            </a:pPr>
            <a:r>
              <a:rPr lang="en-GB" sz="4000" b="1" dirty="0" err="1">
                <a:ea typeface="Calibri" panose="020F0502020204030204" pitchFamily="34" charset="0"/>
                <a:cs typeface="Arial" panose="020B0604020202020204" pitchFamily="34" charset="0"/>
              </a:rPr>
              <a:t>Fersiwn</a:t>
            </a:r>
            <a:r>
              <a:rPr lang="en-GB" sz="4000" b="1" dirty="0">
                <a:ea typeface="Calibri" panose="020F0502020204030204" pitchFamily="34" charset="0"/>
                <a:cs typeface="Arial" panose="020B0604020202020204" pitchFamily="34" charset="0"/>
              </a:rPr>
              <a:t> </a:t>
            </a:r>
            <a:r>
              <a:rPr lang="en-GB" sz="4000" b="1" dirty="0">
                <a:effectLst/>
                <a:ea typeface="Calibri" panose="020F0502020204030204" pitchFamily="34" charset="0"/>
                <a:cs typeface="Arial" panose="020B0604020202020204" pitchFamily="34" charset="0"/>
              </a:rPr>
              <a:t>Gymraeg </a:t>
            </a:r>
            <a:r>
              <a:rPr lang="en-GB" sz="4000" b="1" dirty="0" err="1">
                <a:effectLst/>
                <a:ea typeface="Calibri" panose="020F0502020204030204" pitchFamily="34" charset="0"/>
                <a:cs typeface="Arial" panose="020B0604020202020204" pitchFamily="34" charset="0"/>
              </a:rPr>
              <a:t>ddim</a:t>
            </a:r>
            <a:r>
              <a:rPr lang="en-GB" sz="4000" b="1" dirty="0">
                <a:effectLst/>
                <a:ea typeface="Calibri" panose="020F0502020204030204" pitchFamily="34" charset="0"/>
                <a:cs typeface="Arial" panose="020B0604020202020204" pitchFamily="34" charset="0"/>
              </a:rPr>
              <a:t> </a:t>
            </a:r>
            <a:r>
              <a:rPr lang="en-GB" sz="4000" b="1" dirty="0" err="1">
                <a:effectLst/>
                <a:ea typeface="Calibri" panose="020F0502020204030204" pitchFamily="34" charset="0"/>
                <a:cs typeface="Arial" panose="020B0604020202020204" pitchFamily="34" charset="0"/>
              </a:rPr>
              <a:t>yn</a:t>
            </a:r>
            <a:r>
              <a:rPr lang="en-GB" sz="4000" b="1" dirty="0">
                <a:effectLst/>
                <a:ea typeface="Calibri" panose="020F0502020204030204" pitchFamily="34" charset="0"/>
                <a:cs typeface="Arial" panose="020B0604020202020204" pitchFamily="34" charset="0"/>
              </a:rPr>
              <a:t> </a:t>
            </a:r>
            <a:r>
              <a:rPr lang="en-GB" sz="4000" b="1" dirty="0" err="1">
                <a:effectLst/>
                <a:ea typeface="Calibri" panose="020F0502020204030204" pitchFamily="34" charset="0"/>
                <a:cs typeface="Arial" panose="020B0604020202020204" pitchFamily="34" charset="0"/>
              </a:rPr>
              <a:t>ddibynadwy</a:t>
            </a:r>
            <a:endParaRPr lang="en-GB" sz="4000" b="1" dirty="0">
              <a:effectLst/>
              <a:ea typeface="Calibri" panose="020F0502020204030204" pitchFamily="34" charset="0"/>
              <a:cs typeface="Arial" panose="020B0604020202020204" pitchFamily="34" charset="0"/>
            </a:endParaRPr>
          </a:p>
          <a:p>
            <a:pPr marL="457200" indent="-457200">
              <a:lnSpc>
                <a:spcPct val="107000"/>
              </a:lnSpc>
              <a:spcAft>
                <a:spcPts val="800"/>
              </a:spcAft>
              <a:buFont typeface="Arial" panose="020B0604020202020204" pitchFamily="34" charset="0"/>
              <a:buChar char="•"/>
            </a:pPr>
            <a:r>
              <a:rPr lang="en-GB" sz="4000" dirty="0" err="1">
                <a:ea typeface="Calibri" panose="020F0502020204030204" pitchFamily="34" charset="0"/>
                <a:cs typeface="Arial" panose="020B0604020202020204" pitchFamily="34" charset="0"/>
              </a:rPr>
              <a:t>Cysylltiedig</a:t>
            </a:r>
            <a:r>
              <a:rPr lang="en-GB" sz="4000" dirty="0">
                <a:ea typeface="Calibri" panose="020F0502020204030204" pitchFamily="34" charset="0"/>
                <a:cs typeface="Arial" panose="020B0604020202020204" pitchFamily="34" charset="0"/>
              </a:rPr>
              <a:t> </a:t>
            </a:r>
            <a:r>
              <a:rPr lang="en-GB" sz="4000" dirty="0" err="1">
                <a:ea typeface="Calibri" panose="020F0502020204030204" pitchFamily="34" charset="0"/>
                <a:cs typeface="Arial" panose="020B0604020202020204" pitchFamily="34" charset="0"/>
              </a:rPr>
              <a:t>â’r</a:t>
            </a:r>
            <a:r>
              <a:rPr lang="en-GB" sz="4000" dirty="0">
                <a:ea typeface="Calibri" panose="020F0502020204030204" pitchFamily="34" charset="0"/>
                <a:cs typeface="Arial" panose="020B0604020202020204" pitchFamily="34" charset="0"/>
              </a:rPr>
              <a:t> </a:t>
            </a:r>
            <a:r>
              <a:rPr lang="en-GB" sz="4000" dirty="0" err="1">
                <a:ea typeface="Calibri" panose="020F0502020204030204" pitchFamily="34" charset="0"/>
                <a:cs typeface="Arial" panose="020B0604020202020204" pitchFamily="34" charset="0"/>
              </a:rPr>
              <a:t>thema</a:t>
            </a:r>
            <a:r>
              <a:rPr lang="en-GB" sz="4000" dirty="0">
                <a:ea typeface="Calibri" panose="020F0502020204030204" pitchFamily="34" charset="0"/>
                <a:cs typeface="Arial" panose="020B0604020202020204" pitchFamily="34" charset="0"/>
              </a:rPr>
              <a:t> </a:t>
            </a:r>
            <a:r>
              <a:rPr lang="en-GB" sz="4000" dirty="0" err="1">
                <a:ea typeface="Calibri" panose="020F0502020204030204" pitchFamily="34" charset="0"/>
                <a:cs typeface="Arial" panose="020B0604020202020204" pitchFamily="34" charset="0"/>
              </a:rPr>
              <a:t>gyntaf</a:t>
            </a:r>
            <a:endParaRPr lang="en-GB" sz="4000" dirty="0">
              <a:ea typeface="Calibri" panose="020F0502020204030204" pitchFamily="34" charset="0"/>
              <a:cs typeface="Arial" panose="020B0604020202020204" pitchFamily="34" charset="0"/>
            </a:endParaRPr>
          </a:p>
          <a:p>
            <a:pPr marL="457200" indent="-457200">
              <a:lnSpc>
                <a:spcPct val="107000"/>
              </a:lnSpc>
              <a:spcAft>
                <a:spcPts val="800"/>
              </a:spcAft>
              <a:buFont typeface="Arial" panose="020B0604020202020204" pitchFamily="34" charset="0"/>
              <a:buChar char="•"/>
            </a:pPr>
            <a:r>
              <a:rPr lang="en-GB" sz="4000" dirty="0" err="1">
                <a:ea typeface="Calibri" panose="020F0502020204030204" pitchFamily="34" charset="0"/>
                <a:cs typeface="Arial" panose="020B0604020202020204" pitchFamily="34" charset="0"/>
              </a:rPr>
              <a:t>Ymwybodol</a:t>
            </a:r>
            <a:r>
              <a:rPr lang="en-GB" sz="4000" dirty="0">
                <a:ea typeface="Calibri" panose="020F0502020204030204" pitchFamily="34" charset="0"/>
                <a:cs typeface="Arial" panose="020B0604020202020204" pitchFamily="34" charset="0"/>
              </a:rPr>
              <a:t> </a:t>
            </a:r>
            <a:r>
              <a:rPr lang="en-GB" sz="4000" dirty="0" err="1">
                <a:ea typeface="Calibri" panose="020F0502020204030204" pitchFamily="34" charset="0"/>
                <a:cs typeface="Arial" panose="020B0604020202020204" pitchFamily="34" charset="0"/>
              </a:rPr>
              <a:t>mai</a:t>
            </a:r>
            <a:r>
              <a:rPr lang="en-GB" sz="4000" dirty="0">
                <a:ea typeface="Calibri" panose="020F0502020204030204" pitchFamily="34" charset="0"/>
                <a:cs typeface="Arial" panose="020B0604020202020204" pitchFamily="34" charset="0"/>
              </a:rPr>
              <a:t> </a:t>
            </a:r>
            <a:r>
              <a:rPr lang="en-GB" sz="4000" dirty="0" err="1">
                <a:ea typeface="Calibri" panose="020F0502020204030204" pitchFamily="34" charset="0"/>
                <a:cs typeface="Arial" panose="020B0604020202020204" pitchFamily="34" charset="0"/>
              </a:rPr>
              <a:t>cyfieithiad</a:t>
            </a:r>
            <a:r>
              <a:rPr lang="en-GB" sz="4000" dirty="0">
                <a:ea typeface="Calibri" panose="020F0502020204030204" pitchFamily="34" charset="0"/>
                <a:cs typeface="Arial" panose="020B0604020202020204" pitchFamily="34" charset="0"/>
              </a:rPr>
              <a:t> </a:t>
            </a:r>
            <a:r>
              <a:rPr lang="en-GB" sz="4000" dirty="0" err="1">
                <a:ea typeface="Calibri" panose="020F0502020204030204" pitchFamily="34" charset="0"/>
                <a:cs typeface="Arial" panose="020B0604020202020204" pitchFamily="34" charset="0"/>
              </a:rPr>
              <a:t>sydd</a:t>
            </a:r>
            <a:r>
              <a:rPr lang="en-GB" sz="4000" dirty="0">
                <a:ea typeface="Calibri" panose="020F0502020204030204" pitchFamily="34" charset="0"/>
                <a:cs typeface="Arial" panose="020B0604020202020204" pitchFamily="34" charset="0"/>
              </a:rPr>
              <a:t> </a:t>
            </a:r>
            <a:r>
              <a:rPr lang="en-GB" sz="4000" dirty="0" err="1">
                <a:ea typeface="Calibri" panose="020F0502020204030204" pitchFamily="34" charset="0"/>
                <a:cs typeface="Arial" panose="020B0604020202020204" pitchFamily="34" charset="0"/>
              </a:rPr>
              <a:t>yna</a:t>
            </a:r>
            <a:endParaRPr lang="en-GB" sz="4000" dirty="0">
              <a:ea typeface="Calibri" panose="020F0502020204030204" pitchFamily="34" charset="0"/>
              <a:cs typeface="Arial" panose="020B0604020202020204" pitchFamily="34" charset="0"/>
            </a:endParaRPr>
          </a:p>
          <a:p>
            <a:pPr marL="457200" indent="-457200">
              <a:lnSpc>
                <a:spcPct val="107000"/>
              </a:lnSpc>
              <a:spcAft>
                <a:spcPts val="800"/>
              </a:spcAft>
              <a:buFont typeface="Arial" panose="020B0604020202020204" pitchFamily="34" charset="0"/>
              <a:buChar char="•"/>
            </a:pPr>
            <a:r>
              <a:rPr lang="en-GB" sz="4000" dirty="0" err="1">
                <a:effectLst/>
                <a:ea typeface="Calibri" panose="020F0502020204030204" pitchFamily="34" charset="0"/>
                <a:cs typeface="Arial" panose="020B0604020202020204" pitchFamily="34" charset="0"/>
              </a:rPr>
              <a:t>Amau’r</a:t>
            </a:r>
            <a:r>
              <a:rPr lang="en-GB" sz="4000" dirty="0">
                <a:effectLst/>
                <a:ea typeface="Calibri" panose="020F0502020204030204" pitchFamily="34" charset="0"/>
                <a:cs typeface="Arial" panose="020B0604020202020204" pitchFamily="34" charset="0"/>
              </a:rPr>
              <a:t> </a:t>
            </a:r>
            <a:r>
              <a:rPr lang="en-GB" sz="4000" dirty="0" err="1">
                <a:effectLst/>
                <a:ea typeface="Calibri" panose="020F0502020204030204" pitchFamily="34" charset="0"/>
                <a:cs typeface="Arial" panose="020B0604020202020204" pitchFamily="34" charset="0"/>
              </a:rPr>
              <a:t>cynnwys</a:t>
            </a:r>
            <a:endParaRPr lang="en-GB" sz="4000" dirty="0">
              <a:effectLst/>
              <a:ea typeface="Calibri" panose="020F0502020204030204" pitchFamily="34" charset="0"/>
              <a:cs typeface="Arial" panose="020B0604020202020204" pitchFamily="34" charset="0"/>
            </a:endParaRPr>
          </a:p>
          <a:p>
            <a:pPr marL="457200" indent="-457200">
              <a:lnSpc>
                <a:spcPct val="107000"/>
              </a:lnSpc>
              <a:spcAft>
                <a:spcPts val="800"/>
              </a:spcAft>
              <a:buFont typeface="Arial" panose="020B0604020202020204" pitchFamily="34" charset="0"/>
              <a:buChar char="•"/>
            </a:pPr>
            <a:r>
              <a:rPr lang="en-GB" sz="4000" dirty="0" err="1">
                <a:effectLst/>
                <a:ea typeface="Calibri" panose="020F0502020204030204" pitchFamily="34" charset="0"/>
                <a:cs typeface="Arial" panose="020B0604020202020204" pitchFamily="34" charset="0"/>
              </a:rPr>
              <a:t>Terminoleg</a:t>
            </a:r>
            <a:r>
              <a:rPr lang="en-GB" sz="4000" dirty="0">
                <a:effectLst/>
                <a:ea typeface="Calibri" panose="020F0502020204030204" pitchFamily="34" charset="0"/>
                <a:cs typeface="Arial" panose="020B0604020202020204" pitchFamily="34" charset="0"/>
              </a:rPr>
              <a:t> </a:t>
            </a:r>
            <a:r>
              <a:rPr lang="en-GB" sz="4000" dirty="0" err="1">
                <a:effectLst/>
                <a:ea typeface="Calibri" panose="020F0502020204030204" pitchFamily="34" charset="0"/>
                <a:cs typeface="Arial" panose="020B0604020202020204" pitchFamily="34" charset="0"/>
              </a:rPr>
              <a:t>yn</a:t>
            </a:r>
            <a:r>
              <a:rPr lang="en-GB" sz="4000" dirty="0">
                <a:effectLst/>
                <a:ea typeface="Calibri" panose="020F0502020204030204" pitchFamily="34" charset="0"/>
                <a:cs typeface="Arial" panose="020B0604020202020204" pitchFamily="34" charset="0"/>
              </a:rPr>
              <a:t> </a:t>
            </a:r>
            <a:r>
              <a:rPr lang="en-GB" sz="4000" dirty="0" err="1">
                <a:effectLst/>
                <a:ea typeface="Calibri" panose="020F0502020204030204" pitchFamily="34" charset="0"/>
                <a:cs typeface="Arial" panose="020B0604020202020204" pitchFamily="34" charset="0"/>
              </a:rPr>
              <a:t>amwys</a:t>
            </a:r>
            <a:r>
              <a:rPr lang="en-GB" sz="4000" dirty="0">
                <a:effectLst/>
                <a:ea typeface="Calibri" panose="020F0502020204030204" pitchFamily="34" charset="0"/>
                <a:cs typeface="Arial" panose="020B0604020202020204" pitchFamily="34" charset="0"/>
              </a:rPr>
              <a:t> </a:t>
            </a:r>
          </a:p>
          <a:p>
            <a:pPr marL="457200" indent="-457200">
              <a:lnSpc>
                <a:spcPct val="107000"/>
              </a:lnSpc>
              <a:spcAft>
                <a:spcPts val="800"/>
              </a:spcAft>
              <a:buFont typeface="Arial" panose="020B0604020202020204" pitchFamily="34" charset="0"/>
              <a:buChar char="•"/>
            </a:pPr>
            <a:r>
              <a:rPr lang="en-GB" sz="4000" dirty="0" err="1">
                <a:effectLst/>
                <a:ea typeface="Calibri" panose="020F0502020204030204" pitchFamily="34" charset="0"/>
                <a:cs typeface="Arial" panose="020B0604020202020204" pitchFamily="34" charset="0"/>
              </a:rPr>
              <a:t>Troi</a:t>
            </a:r>
            <a:r>
              <a:rPr lang="en-GB" sz="4000" dirty="0">
                <a:effectLst/>
                <a:ea typeface="Calibri" panose="020F0502020204030204" pitchFamily="34" charset="0"/>
                <a:cs typeface="Arial" panose="020B0604020202020204" pitchFamily="34" charset="0"/>
              </a:rPr>
              <a:t> at y </a:t>
            </a:r>
            <a:r>
              <a:rPr lang="en-GB" sz="4000" dirty="0" err="1">
                <a:effectLst/>
                <a:ea typeface="Calibri" panose="020F0502020204030204" pitchFamily="34" charset="0"/>
                <a:cs typeface="Arial" panose="020B0604020202020204" pitchFamily="34" charset="0"/>
              </a:rPr>
              <a:t>Saesneg</a:t>
            </a:r>
            <a:r>
              <a:rPr lang="en-GB" sz="4000" dirty="0">
                <a:effectLst/>
                <a:ea typeface="Calibri" panose="020F0502020204030204" pitchFamily="34" charset="0"/>
                <a:cs typeface="Arial" panose="020B0604020202020204" pitchFamily="34" charset="0"/>
              </a:rPr>
              <a:t> </a:t>
            </a:r>
            <a:r>
              <a:rPr lang="en-GB" sz="4000" dirty="0" err="1">
                <a:effectLst/>
                <a:ea typeface="Calibri" panose="020F0502020204030204" pitchFamily="34" charset="0"/>
                <a:cs typeface="Arial" panose="020B0604020202020204" pitchFamily="34" charset="0"/>
              </a:rPr>
              <a:t>i’w</a:t>
            </a:r>
            <a:r>
              <a:rPr lang="en-GB" sz="4000" dirty="0">
                <a:effectLst/>
                <a:ea typeface="Calibri" panose="020F0502020204030204" pitchFamily="34" charset="0"/>
                <a:cs typeface="Arial" panose="020B0604020202020204" pitchFamily="34" charset="0"/>
              </a:rPr>
              <a:t> </a:t>
            </a:r>
            <a:r>
              <a:rPr lang="en-GB" sz="4000" dirty="0" err="1">
                <a:effectLst/>
                <a:ea typeface="Calibri" panose="020F0502020204030204" pitchFamily="34" charset="0"/>
                <a:cs typeface="Arial" panose="020B0604020202020204" pitchFamily="34" charset="0"/>
              </a:rPr>
              <a:t>gwirio</a:t>
            </a:r>
            <a:endParaRPr lang="en-GB" sz="4000" dirty="0">
              <a:effectLst/>
              <a:ea typeface="Calibri" panose="020F0502020204030204" pitchFamily="34" charset="0"/>
              <a:cs typeface="Arial" panose="020B0604020202020204" pitchFamily="34" charset="0"/>
            </a:endParaRPr>
          </a:p>
          <a:p>
            <a:pPr marL="457200" indent="-457200">
              <a:lnSpc>
                <a:spcPct val="107000"/>
              </a:lnSpc>
              <a:spcAft>
                <a:spcPts val="800"/>
              </a:spcAft>
              <a:buFont typeface="Arial" panose="020B0604020202020204" pitchFamily="34" charset="0"/>
              <a:buChar char="•"/>
            </a:pPr>
            <a:r>
              <a:rPr lang="en-GB" sz="4000" dirty="0" err="1">
                <a:ea typeface="Calibri" panose="020F0502020204030204" pitchFamily="34" charset="0"/>
                <a:cs typeface="Arial" panose="020B0604020202020204" pitchFamily="34" charset="0"/>
              </a:rPr>
              <a:t>Enwedig</a:t>
            </a:r>
            <a:r>
              <a:rPr lang="en-GB" sz="4000" dirty="0">
                <a:ea typeface="Calibri" panose="020F0502020204030204" pitchFamily="34" charset="0"/>
                <a:cs typeface="Arial" panose="020B0604020202020204" pitchFamily="34" charset="0"/>
              </a:rPr>
              <a:t> </a:t>
            </a:r>
            <a:r>
              <a:rPr lang="en-GB" sz="4000" dirty="0" err="1">
                <a:ea typeface="Calibri" panose="020F0502020204030204" pitchFamily="34" charset="0"/>
                <a:cs typeface="Arial" panose="020B0604020202020204" pitchFamily="34" charset="0"/>
              </a:rPr>
              <a:t>wrth</a:t>
            </a:r>
            <a:r>
              <a:rPr lang="en-GB" sz="4000" dirty="0">
                <a:ea typeface="Calibri" panose="020F0502020204030204" pitchFamily="34" charset="0"/>
                <a:cs typeface="Arial" panose="020B0604020202020204" pitchFamily="34" charset="0"/>
              </a:rPr>
              <a:t> </a:t>
            </a:r>
            <a:r>
              <a:rPr lang="en-GB" sz="4000" dirty="0" err="1">
                <a:ea typeface="Calibri" panose="020F0502020204030204" pitchFamily="34" charset="0"/>
                <a:cs typeface="Arial" panose="020B0604020202020204" pitchFamily="34" charset="0"/>
              </a:rPr>
              <a:t>wneud</a:t>
            </a:r>
            <a:r>
              <a:rPr lang="en-GB" sz="4000" dirty="0">
                <a:ea typeface="Calibri" panose="020F0502020204030204" pitchFamily="34" charset="0"/>
                <a:cs typeface="Arial" panose="020B0604020202020204" pitchFamily="34" charset="0"/>
              </a:rPr>
              <a:t> </a:t>
            </a:r>
            <a:r>
              <a:rPr lang="en-GB" sz="4000" dirty="0" err="1">
                <a:ea typeface="Calibri" panose="020F0502020204030204" pitchFamily="34" charset="0"/>
                <a:cs typeface="Arial" panose="020B0604020202020204" pitchFamily="34" charset="0"/>
              </a:rPr>
              <a:t>pethau</a:t>
            </a:r>
            <a:r>
              <a:rPr lang="en-GB" sz="4000" dirty="0">
                <a:ea typeface="Calibri" panose="020F0502020204030204" pitchFamily="34" charset="0"/>
                <a:cs typeface="Arial" panose="020B0604020202020204" pitchFamily="34" charset="0"/>
              </a:rPr>
              <a:t> </a:t>
            </a:r>
            <a:r>
              <a:rPr lang="en-GB" sz="4000" dirty="0" err="1">
                <a:ea typeface="Calibri" panose="020F0502020204030204" pitchFamily="34" charset="0"/>
                <a:cs typeface="Arial" panose="020B0604020202020204" pitchFamily="34" charset="0"/>
              </a:rPr>
              <a:t>pwysig</a:t>
            </a:r>
            <a:endParaRPr lang="en-GB" sz="4000" dirty="0">
              <a:effectLst/>
              <a:ea typeface="Calibri" panose="020F050202020403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D21AB6A9-0A06-2B4C-9E86-64561AD7E3E9}"/>
              </a:ext>
            </a:extLst>
          </p:cNvPr>
          <p:cNvSpPr>
            <a:spLocks noGrp="1"/>
          </p:cNvSpPr>
          <p:nvPr>
            <p:ph type="body" sz="quarter" idx="11"/>
          </p:nvPr>
        </p:nvSpPr>
        <p:spPr>
          <a:xfrm>
            <a:off x="11944975" y="2840355"/>
            <a:ext cx="11277600" cy="9378950"/>
          </a:xfrm>
        </p:spPr>
        <p:txBody>
          <a:bodyPr>
            <a:normAutofit/>
          </a:bodyPr>
          <a:lstStyle/>
          <a:p>
            <a:pPr marL="0" indent="0">
              <a:lnSpc>
                <a:spcPct val="107000"/>
              </a:lnSpc>
              <a:spcAft>
                <a:spcPts val="800"/>
              </a:spcAft>
              <a:buFont typeface="Arial" panose="020B0604020202020204" pitchFamily="34" charset="0"/>
              <a:buNone/>
            </a:pPr>
            <a:endParaRPr lang="en-GB" sz="3500" b="1" dirty="0">
              <a:latin typeface="Arial" panose="020B060402020202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GB" sz="4000" b="1" dirty="0">
                <a:cs typeface="Times New Roman" panose="02020603050405020304" pitchFamily="18" charset="0"/>
              </a:rPr>
              <a:t>Welsh version isn’t dependable</a:t>
            </a:r>
          </a:p>
          <a:p>
            <a:pPr marL="457200" indent="-457200">
              <a:lnSpc>
                <a:spcPct val="107000"/>
              </a:lnSpc>
              <a:spcAft>
                <a:spcPts val="800"/>
              </a:spcAft>
              <a:buFont typeface="Arial" panose="020B0604020202020204" pitchFamily="34" charset="0"/>
              <a:buChar char="•"/>
            </a:pPr>
            <a:r>
              <a:rPr lang="en-GB" sz="4000" dirty="0">
                <a:cs typeface="Times New Roman" panose="02020603050405020304" pitchFamily="18" charset="0"/>
              </a:rPr>
              <a:t>Related to first theme</a:t>
            </a:r>
          </a:p>
          <a:p>
            <a:pPr marL="457200" indent="-457200">
              <a:lnSpc>
                <a:spcPct val="107000"/>
              </a:lnSpc>
              <a:spcAft>
                <a:spcPts val="800"/>
              </a:spcAft>
              <a:buFont typeface="Arial" panose="020B0604020202020204" pitchFamily="34" charset="0"/>
              <a:buChar char="•"/>
            </a:pPr>
            <a:r>
              <a:rPr lang="en-GB" sz="4000" dirty="0">
                <a:cs typeface="Times New Roman" panose="02020603050405020304" pitchFamily="18" charset="0"/>
              </a:rPr>
              <a:t>Aware of reading a translation</a:t>
            </a:r>
          </a:p>
          <a:p>
            <a:pPr marL="457200" indent="-457200">
              <a:lnSpc>
                <a:spcPct val="107000"/>
              </a:lnSpc>
              <a:spcAft>
                <a:spcPts val="800"/>
              </a:spcAft>
              <a:buFont typeface="Arial" panose="020B0604020202020204" pitchFamily="34" charset="0"/>
              <a:buChar char="•"/>
            </a:pPr>
            <a:r>
              <a:rPr lang="en-GB" sz="4000" dirty="0">
                <a:cs typeface="Times New Roman" panose="02020603050405020304" pitchFamily="18" charset="0"/>
              </a:rPr>
              <a:t>Don’t trust the content</a:t>
            </a:r>
          </a:p>
          <a:p>
            <a:pPr marL="457200" indent="-457200">
              <a:lnSpc>
                <a:spcPct val="107000"/>
              </a:lnSpc>
              <a:spcAft>
                <a:spcPts val="800"/>
              </a:spcAft>
              <a:buFont typeface="Arial" panose="020B0604020202020204" pitchFamily="34" charset="0"/>
              <a:buChar char="•"/>
            </a:pPr>
            <a:r>
              <a:rPr lang="en-GB" sz="4000" dirty="0">
                <a:cs typeface="Times New Roman" panose="02020603050405020304" pitchFamily="18" charset="0"/>
              </a:rPr>
              <a:t>Ambiguous terminology</a:t>
            </a:r>
          </a:p>
          <a:p>
            <a:pPr marL="457200" indent="-457200">
              <a:lnSpc>
                <a:spcPct val="107000"/>
              </a:lnSpc>
              <a:spcAft>
                <a:spcPts val="800"/>
              </a:spcAft>
              <a:buFont typeface="Arial" panose="020B0604020202020204" pitchFamily="34" charset="0"/>
              <a:buChar char="•"/>
            </a:pPr>
            <a:r>
              <a:rPr lang="en-GB" sz="4000" dirty="0">
                <a:cs typeface="Times New Roman" panose="02020603050405020304" pitchFamily="18" charset="0"/>
              </a:rPr>
              <a:t>Verify against the English </a:t>
            </a:r>
          </a:p>
          <a:p>
            <a:pPr marL="457200" indent="-457200">
              <a:lnSpc>
                <a:spcPct val="107000"/>
              </a:lnSpc>
              <a:spcAft>
                <a:spcPts val="800"/>
              </a:spcAft>
              <a:buFont typeface="Arial" panose="020B0604020202020204" pitchFamily="34" charset="0"/>
              <a:buChar char="•"/>
            </a:pPr>
            <a:r>
              <a:rPr lang="en-GB" sz="4000" dirty="0">
                <a:cs typeface="Times New Roman" panose="02020603050405020304" pitchFamily="18" charset="0"/>
              </a:rPr>
              <a:t>Especially for important tasks</a:t>
            </a:r>
          </a:p>
          <a:p>
            <a:endParaRPr lang="en-GB" dirty="0"/>
          </a:p>
        </p:txBody>
      </p:sp>
      <p:sp>
        <p:nvSpPr>
          <p:cNvPr id="6" name="TextBox 5">
            <a:extLst>
              <a:ext uri="{FF2B5EF4-FFF2-40B4-BE49-F238E27FC236}">
                <a16:creationId xmlns:a16="http://schemas.microsoft.com/office/drawing/2014/main" id="{991EE6C9-420B-CA3A-A601-A0D280176DCC}"/>
              </a:ext>
            </a:extLst>
          </p:cNvPr>
          <p:cNvSpPr txBox="1"/>
          <p:nvPr/>
        </p:nvSpPr>
        <p:spPr>
          <a:xfrm>
            <a:off x="183394" y="12583105"/>
            <a:ext cx="21151197" cy="1200329"/>
          </a:xfrm>
          <a:prstGeom prst="rect">
            <a:avLst/>
          </a:prstGeom>
          <a:noFill/>
        </p:spPr>
        <p:txBody>
          <a:bodyPr wrap="square" rtlCol="0">
            <a:spAutoFit/>
          </a:bodyPr>
          <a:lstStyle/>
          <a:p>
            <a:r>
              <a:rPr lang="en-GB" dirty="0" err="1">
                <a:latin typeface="Public Sans" pitchFamily="2" charset="77"/>
              </a:rPr>
              <a:t>Arolwg</a:t>
            </a:r>
            <a:r>
              <a:rPr lang="en-GB" dirty="0">
                <a:latin typeface="Public Sans" pitchFamily="2" charset="77"/>
              </a:rPr>
              <a:t> o 144 </a:t>
            </a:r>
            <a:r>
              <a:rPr lang="en-GB" dirty="0" err="1">
                <a:latin typeface="Public Sans" pitchFamily="2" charset="77"/>
              </a:rPr>
              <a:t>pobl</a:t>
            </a:r>
            <a:r>
              <a:rPr lang="en-GB" dirty="0">
                <a:latin typeface="Public Sans" pitchFamily="2" charset="77"/>
              </a:rPr>
              <a:t> </a:t>
            </a:r>
            <a:r>
              <a:rPr lang="en-GB" dirty="0" err="1">
                <a:latin typeface="Public Sans" pitchFamily="2" charset="77"/>
              </a:rPr>
              <a:t>ar</a:t>
            </a:r>
            <a:r>
              <a:rPr lang="en-GB" dirty="0">
                <a:latin typeface="Public Sans" pitchFamily="2" charset="77"/>
              </a:rPr>
              <a:t> </a:t>
            </a:r>
            <a:r>
              <a:rPr lang="en-GB" dirty="0" err="1">
                <a:latin typeface="Public Sans" pitchFamily="2" charset="77"/>
              </a:rPr>
              <a:t>Faes</a:t>
            </a:r>
            <a:r>
              <a:rPr lang="en-GB" dirty="0">
                <a:latin typeface="Public Sans" pitchFamily="2" charset="77"/>
              </a:rPr>
              <a:t> </a:t>
            </a:r>
            <a:r>
              <a:rPr lang="en-GB" dirty="0" err="1">
                <a:latin typeface="Public Sans" pitchFamily="2" charset="77"/>
              </a:rPr>
              <a:t>yr</a:t>
            </a:r>
            <a:r>
              <a:rPr lang="en-GB" dirty="0">
                <a:latin typeface="Public Sans" pitchFamily="2" charset="77"/>
              </a:rPr>
              <a:t> Eisteddfod/Survey of 144 people on Eisteddfod </a:t>
            </a:r>
            <a:r>
              <a:rPr lang="en-GB" dirty="0" err="1">
                <a:latin typeface="Public Sans" pitchFamily="2" charset="77"/>
              </a:rPr>
              <a:t>Maes</a:t>
            </a:r>
            <a:r>
              <a:rPr lang="en-GB" dirty="0">
                <a:latin typeface="Public Sans" pitchFamily="2" charset="77"/>
              </a:rPr>
              <a:t> </a:t>
            </a:r>
          </a:p>
          <a:p>
            <a:endParaRPr lang="en-US" dirty="0">
              <a:latin typeface="Public Sans" pitchFamily="2" charset="77"/>
            </a:endParaRPr>
          </a:p>
        </p:txBody>
      </p:sp>
    </p:spTree>
    <p:extLst>
      <p:ext uri="{BB962C8B-B14F-4D97-AF65-F5344CB8AC3E}">
        <p14:creationId xmlns:p14="http://schemas.microsoft.com/office/powerpoint/2010/main" val="258017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BC22-AD92-A81B-A9D4-315DEEAED62C}"/>
              </a:ext>
            </a:extLst>
          </p:cNvPr>
          <p:cNvSpPr>
            <a:spLocks noGrp="1"/>
          </p:cNvSpPr>
          <p:nvPr>
            <p:ph type="title"/>
          </p:nvPr>
        </p:nvSpPr>
        <p:spPr/>
        <p:txBody>
          <a:bodyPr/>
          <a:lstStyle/>
          <a:p>
            <a:r>
              <a:rPr lang="en-US" dirty="0"/>
              <a:t>Dr Jeremy Evas</a:t>
            </a:r>
            <a:br>
              <a:rPr lang="en-US" dirty="0"/>
            </a:br>
            <a:br>
              <a:rPr lang="en-US" dirty="0"/>
            </a:br>
            <a:br>
              <a:rPr lang="en-US" dirty="0"/>
            </a:br>
            <a:r>
              <a:rPr lang="en-US" sz="6000" dirty="0" err="1"/>
              <a:t>Pennaeth</a:t>
            </a:r>
            <a:r>
              <a:rPr lang="en-US" sz="6000" dirty="0"/>
              <a:t>/Head Prosiect 2050</a:t>
            </a:r>
            <a:br>
              <a:rPr lang="en-US" sz="6000" dirty="0"/>
            </a:br>
            <a:r>
              <a:rPr lang="en-US" sz="6000" dirty="0"/>
              <a:t>Llywodraeth Cymru/Welsh Government</a:t>
            </a:r>
          </a:p>
        </p:txBody>
      </p:sp>
    </p:spTree>
    <p:extLst>
      <p:ext uri="{BB962C8B-B14F-4D97-AF65-F5344CB8AC3E}">
        <p14:creationId xmlns:p14="http://schemas.microsoft.com/office/powerpoint/2010/main" val="4045305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A92-0AC1-AD42-8757-9F1789977AE7}"/>
              </a:ext>
            </a:extLst>
          </p:cNvPr>
          <p:cNvSpPr>
            <a:spLocks noGrp="1"/>
          </p:cNvSpPr>
          <p:nvPr>
            <p:ph type="title"/>
          </p:nvPr>
        </p:nvSpPr>
        <p:spPr/>
        <p:txBody>
          <a:bodyPr>
            <a:normAutofit fontScale="90000"/>
          </a:bodyPr>
          <a:lstStyle/>
          <a:p>
            <a:r>
              <a:rPr lang="pt-BR" dirty="0"/>
              <a:t>Mae’r cynnwys fwy na heb wedi’i gyfieithu o’r Saesneg gan gyfieithwyr...sydd heb amser i ymchwilio’n fanwl, felly nid yw’r Gymraeg mor ddibynadwy â’r Saesneg.</a:t>
            </a:r>
            <a:br>
              <a:rPr lang="en-GB" dirty="0"/>
            </a:br>
            <a:br>
              <a:rPr lang="en-GB" dirty="0"/>
            </a:br>
            <a:r>
              <a:rPr lang="en-GB" dirty="0"/>
              <a:t>The content is more often than not translated from English by translators…who haven’t got time to research thoroughly, so the Welsh isn’t as dependable as the English. </a:t>
            </a:r>
          </a:p>
        </p:txBody>
      </p:sp>
      <p:sp>
        <p:nvSpPr>
          <p:cNvPr id="4" name="Slide Number Placeholder 3">
            <a:extLst>
              <a:ext uri="{FF2B5EF4-FFF2-40B4-BE49-F238E27FC236}">
                <a16:creationId xmlns:a16="http://schemas.microsoft.com/office/drawing/2014/main" id="{27D26137-1A21-774E-99C4-6EE3759C3D52}"/>
              </a:ext>
            </a:extLst>
          </p:cNvPr>
          <p:cNvSpPr>
            <a:spLocks noGrp="1"/>
          </p:cNvSpPr>
          <p:nvPr>
            <p:ph type="sldNum" sz="quarter" idx="4"/>
          </p:nvPr>
        </p:nvSpPr>
        <p:spPr/>
        <p:txBody>
          <a:bodyPr/>
          <a:lstStyle/>
          <a:p>
            <a:fld id="{3FCC3E9D-3B6B-704F-BBBD-DC5D892D6749}" type="slidenum">
              <a:rPr lang="en-GB" smtClean="0"/>
              <a:pPr/>
              <a:t>20</a:t>
            </a:fld>
            <a:endParaRPr lang="en-GB" dirty="0"/>
          </a:p>
        </p:txBody>
      </p:sp>
    </p:spTree>
    <p:extLst>
      <p:ext uri="{BB962C8B-B14F-4D97-AF65-F5344CB8AC3E}">
        <p14:creationId xmlns:p14="http://schemas.microsoft.com/office/powerpoint/2010/main" val="4160367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A92-0AC1-AD42-8757-9F1789977AE7}"/>
              </a:ext>
            </a:extLst>
          </p:cNvPr>
          <p:cNvSpPr>
            <a:spLocks noGrp="1"/>
          </p:cNvSpPr>
          <p:nvPr>
            <p:ph type="title"/>
          </p:nvPr>
        </p:nvSpPr>
        <p:spPr/>
        <p:txBody>
          <a:bodyPr>
            <a:normAutofit/>
          </a:bodyPr>
          <a:lstStyle/>
          <a:p>
            <a:r>
              <a:rPr lang="en-GB" dirty="0" err="1"/>
              <a:t>Ambell</a:t>
            </a:r>
            <a:r>
              <a:rPr lang="en-GB" dirty="0"/>
              <a:t> </a:t>
            </a:r>
            <a:r>
              <a:rPr lang="en-GB" dirty="0" err="1"/>
              <a:t>waith</a:t>
            </a:r>
            <a:r>
              <a:rPr lang="en-GB" dirty="0"/>
              <a:t> </a:t>
            </a:r>
            <a:r>
              <a:rPr lang="en-GB" dirty="0" err="1"/>
              <a:t>dwi</a:t>
            </a:r>
            <a:r>
              <a:rPr lang="en-GB" dirty="0"/>
              <a:t> </a:t>
            </a:r>
            <a:r>
              <a:rPr lang="en-GB" dirty="0" err="1"/>
              <a:t>ddim</a:t>
            </a:r>
            <a:r>
              <a:rPr lang="en-GB" dirty="0"/>
              <a:t> </a:t>
            </a:r>
            <a:r>
              <a:rPr lang="en-GB" dirty="0" err="1"/>
              <a:t>yn</a:t>
            </a:r>
            <a:r>
              <a:rPr lang="en-GB" dirty="0"/>
              <a:t> </a:t>
            </a:r>
            <a:r>
              <a:rPr lang="en-GB" dirty="0" err="1"/>
              <a:t>deall</a:t>
            </a:r>
            <a:r>
              <a:rPr lang="en-GB" dirty="0"/>
              <a:t> y </a:t>
            </a:r>
            <a:r>
              <a:rPr lang="en-GB" dirty="0" err="1"/>
              <a:t>derminoleg</a:t>
            </a:r>
            <a:r>
              <a:rPr lang="en-GB" dirty="0"/>
              <a:t> </a:t>
            </a:r>
            <a:r>
              <a:rPr lang="en-GB" dirty="0" err="1"/>
              <a:t>yn</a:t>
            </a:r>
            <a:r>
              <a:rPr lang="en-GB" dirty="0"/>
              <a:t> Gymraeg ac </a:t>
            </a:r>
            <a:r>
              <a:rPr lang="en-GB" dirty="0" err="1"/>
              <a:t>yn</a:t>
            </a:r>
            <a:r>
              <a:rPr lang="en-GB" dirty="0"/>
              <a:t> </a:t>
            </a:r>
            <a:r>
              <a:rPr lang="en-GB" dirty="0" err="1"/>
              <a:t>teimlo’n</a:t>
            </a:r>
            <a:r>
              <a:rPr lang="en-GB" dirty="0"/>
              <a:t> </a:t>
            </a:r>
            <a:r>
              <a:rPr lang="en-GB" dirty="0" err="1"/>
              <a:t>ffals</a:t>
            </a:r>
            <a:br>
              <a:rPr lang="en-GB" dirty="0"/>
            </a:br>
            <a:br>
              <a:rPr lang="en-GB" dirty="0"/>
            </a:br>
            <a:r>
              <a:rPr lang="en-GB" dirty="0"/>
              <a:t>Sometimes I don’t understand the terminology in Welsh and it feels fake</a:t>
            </a:r>
          </a:p>
        </p:txBody>
      </p:sp>
      <p:sp>
        <p:nvSpPr>
          <p:cNvPr id="4" name="Slide Number Placeholder 3">
            <a:extLst>
              <a:ext uri="{FF2B5EF4-FFF2-40B4-BE49-F238E27FC236}">
                <a16:creationId xmlns:a16="http://schemas.microsoft.com/office/drawing/2014/main" id="{27D26137-1A21-774E-99C4-6EE3759C3D52}"/>
              </a:ext>
            </a:extLst>
          </p:cNvPr>
          <p:cNvSpPr>
            <a:spLocks noGrp="1"/>
          </p:cNvSpPr>
          <p:nvPr>
            <p:ph type="sldNum" sz="quarter" idx="4"/>
          </p:nvPr>
        </p:nvSpPr>
        <p:spPr/>
        <p:txBody>
          <a:bodyPr/>
          <a:lstStyle/>
          <a:p>
            <a:fld id="{3FCC3E9D-3B6B-704F-BBBD-DC5D892D6749}" type="slidenum">
              <a:rPr lang="en-GB" smtClean="0"/>
              <a:pPr/>
              <a:t>21</a:t>
            </a:fld>
            <a:endParaRPr lang="en-GB" dirty="0"/>
          </a:p>
        </p:txBody>
      </p:sp>
    </p:spTree>
    <p:extLst>
      <p:ext uri="{BB962C8B-B14F-4D97-AF65-F5344CB8AC3E}">
        <p14:creationId xmlns:p14="http://schemas.microsoft.com/office/powerpoint/2010/main" val="2063347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21187E-1657-6741-8605-4547BBCB9098}"/>
              </a:ext>
            </a:extLst>
          </p:cNvPr>
          <p:cNvSpPr>
            <a:spLocks noGrp="1"/>
          </p:cNvSpPr>
          <p:nvPr>
            <p:ph type="sldNum" sz="quarter" idx="4"/>
          </p:nvPr>
        </p:nvSpPr>
        <p:spPr/>
        <p:txBody>
          <a:bodyPr/>
          <a:lstStyle/>
          <a:p>
            <a:fld id="{3FCC3E9D-3B6B-704F-BBBD-DC5D892D6749}" type="slidenum">
              <a:rPr lang="en-GB" smtClean="0"/>
              <a:pPr/>
              <a:t>22</a:t>
            </a:fld>
            <a:endParaRPr lang="en-GB" dirty="0"/>
          </a:p>
        </p:txBody>
      </p:sp>
      <p:sp>
        <p:nvSpPr>
          <p:cNvPr id="3" name="Title 2">
            <a:extLst>
              <a:ext uri="{FF2B5EF4-FFF2-40B4-BE49-F238E27FC236}">
                <a16:creationId xmlns:a16="http://schemas.microsoft.com/office/drawing/2014/main" id="{CE9A5127-E544-234E-B648-15499C92025D}"/>
              </a:ext>
            </a:extLst>
          </p:cNvPr>
          <p:cNvSpPr>
            <a:spLocks noGrp="1"/>
          </p:cNvSpPr>
          <p:nvPr>
            <p:ph type="title"/>
          </p:nvPr>
        </p:nvSpPr>
        <p:spPr/>
        <p:txBody>
          <a:bodyPr>
            <a:normAutofit/>
          </a:bodyPr>
          <a:lstStyle/>
          <a:p>
            <a:r>
              <a:rPr lang="cy-GB" sz="4800" b="0" dirty="0"/>
              <a:t>Themâu / </a:t>
            </a:r>
            <a:r>
              <a:rPr lang="cy-GB" sz="4800" b="0" dirty="0" err="1"/>
              <a:t>Themes</a:t>
            </a:r>
            <a:endParaRPr lang="en-GB" sz="4800" dirty="0"/>
          </a:p>
        </p:txBody>
      </p:sp>
      <p:sp>
        <p:nvSpPr>
          <p:cNvPr id="4" name="Text Placeholder 3">
            <a:extLst>
              <a:ext uri="{FF2B5EF4-FFF2-40B4-BE49-F238E27FC236}">
                <a16:creationId xmlns:a16="http://schemas.microsoft.com/office/drawing/2014/main" id="{2C00CED5-4319-6A44-AC79-E1F72B8D6F99}"/>
              </a:ext>
            </a:extLst>
          </p:cNvPr>
          <p:cNvSpPr>
            <a:spLocks noGrp="1"/>
          </p:cNvSpPr>
          <p:nvPr>
            <p:ph type="body" sz="quarter" idx="10"/>
          </p:nvPr>
        </p:nvSpPr>
        <p:spPr/>
        <p:txBody>
          <a:bodyPr>
            <a:normAutofit/>
          </a:bodyPr>
          <a:lstStyle/>
          <a:p>
            <a:pPr>
              <a:lnSpc>
                <a:spcPct val="107000"/>
              </a:lnSpc>
              <a:spcAft>
                <a:spcPts val="800"/>
              </a:spcAft>
            </a:pPr>
            <a:r>
              <a:rPr lang="en-GB" sz="4000" dirty="0">
                <a:effectLst/>
                <a:ea typeface="Calibri" panose="020F0502020204030204" pitchFamily="34" charset="0"/>
                <a:cs typeface="Times New Roman" panose="02020603050405020304" pitchFamily="18" charset="0"/>
              </a:rPr>
              <a:t>Beth </a:t>
            </a:r>
            <a:r>
              <a:rPr lang="en-GB" sz="4000" dirty="0" err="1">
                <a:effectLst/>
                <a:ea typeface="Calibri" panose="020F0502020204030204" pitchFamily="34" charset="0"/>
                <a:cs typeface="Times New Roman" panose="02020603050405020304" pitchFamily="18" charset="0"/>
              </a:rPr>
              <a:t>ddywedodd</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pobl</a:t>
            </a:r>
            <a:r>
              <a:rPr lang="en-GB" sz="4000" dirty="0">
                <a:effectLst/>
                <a:ea typeface="Calibri" panose="020F0502020204030204" pitchFamily="34" charset="0"/>
                <a:cs typeface="Times New Roman" panose="02020603050405020304" pitchFamily="18" charset="0"/>
              </a:rPr>
              <a:t> y </a:t>
            </a:r>
            <a:r>
              <a:rPr lang="en-GB" sz="4000" dirty="0" err="1">
                <a:effectLst/>
                <a:ea typeface="Calibri" panose="020F0502020204030204" pitchFamily="34" charset="0"/>
                <a:cs typeface="Times New Roman" panose="02020603050405020304" pitchFamily="18" charset="0"/>
              </a:rPr>
              <a:t>byddai’n</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eu</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gwneud</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nhw’n</a:t>
            </a:r>
            <a:r>
              <a:rPr lang="en-GB" sz="4000" dirty="0">
                <a:effectLst/>
                <a:ea typeface="Calibri" panose="020F0502020204030204" pitchFamily="34" charset="0"/>
                <a:cs typeface="Times New Roman" panose="02020603050405020304" pitchFamily="18" charset="0"/>
              </a:rPr>
              <a:t> </a:t>
            </a:r>
            <a:r>
              <a:rPr lang="en-GB" sz="4000" b="1" dirty="0" err="1">
                <a:effectLst/>
                <a:ea typeface="Calibri" panose="020F0502020204030204" pitchFamily="34" charset="0"/>
                <a:cs typeface="Times New Roman" panose="02020603050405020304" pitchFamily="18" charset="0"/>
              </a:rPr>
              <a:t>llai</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tebygol</a:t>
            </a:r>
            <a:r>
              <a:rPr lang="en-GB" sz="4000" dirty="0">
                <a:effectLst/>
                <a:ea typeface="Calibri" panose="020F0502020204030204" pitchFamily="34" charset="0"/>
                <a:cs typeface="Times New Roman" panose="02020603050405020304" pitchFamily="18" charset="0"/>
              </a:rPr>
              <a:t> o </a:t>
            </a:r>
            <a:r>
              <a:rPr lang="en-GB" sz="4000" dirty="0" err="1">
                <a:effectLst/>
                <a:ea typeface="Calibri" panose="020F0502020204030204" pitchFamily="34" charset="0"/>
                <a:cs typeface="Times New Roman" panose="02020603050405020304" pitchFamily="18" charset="0"/>
              </a:rPr>
              <a:t>ddefnyddio’r</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fersiwn</a:t>
            </a:r>
            <a:r>
              <a:rPr lang="en-GB" sz="4000" dirty="0">
                <a:effectLst/>
                <a:ea typeface="Calibri" panose="020F0502020204030204" pitchFamily="34" charset="0"/>
                <a:cs typeface="Times New Roman" panose="02020603050405020304" pitchFamily="18" charset="0"/>
              </a:rPr>
              <a:t> Gymraeg? </a:t>
            </a:r>
          </a:p>
          <a:p>
            <a:pPr marL="571500" indent="-571500">
              <a:lnSpc>
                <a:spcPct val="107000"/>
              </a:lnSpc>
              <a:spcAft>
                <a:spcPts val="800"/>
              </a:spcAft>
              <a:buFont typeface="Arial" panose="020B0604020202020204" pitchFamily="34" charset="0"/>
              <a:buChar char="•"/>
            </a:pPr>
            <a:r>
              <a:rPr lang="en-GB" sz="4000" dirty="0" err="1">
                <a:effectLst/>
                <a:ea typeface="Calibri" panose="020F0502020204030204" pitchFamily="34" charset="0"/>
                <a:cs typeface="Times New Roman" panose="02020603050405020304" pitchFamily="18" charset="0"/>
              </a:rPr>
              <a:t>gwneud</a:t>
            </a:r>
            <a:r>
              <a:rPr lang="en-GB" sz="4000" dirty="0">
                <a:effectLst/>
                <a:ea typeface="Calibri" panose="020F0502020204030204" pitchFamily="34" charset="0"/>
                <a:cs typeface="Times New Roman" panose="02020603050405020304" pitchFamily="18" charset="0"/>
              </a:rPr>
              <a:t> y </a:t>
            </a:r>
            <a:r>
              <a:rPr lang="en-GB" sz="4000" dirty="0" err="1">
                <a:effectLst/>
                <a:ea typeface="Calibri" panose="020F0502020204030204" pitchFamily="34" charset="0"/>
                <a:cs typeface="Times New Roman" panose="02020603050405020304" pitchFamily="18" charset="0"/>
              </a:rPr>
              <a:t>dasg</a:t>
            </a:r>
            <a:r>
              <a:rPr lang="en-GB" sz="4000" dirty="0">
                <a:effectLst/>
                <a:ea typeface="Calibri" panose="020F0502020204030204" pitchFamily="34" charset="0"/>
                <a:cs typeface="Times New Roman" panose="02020603050405020304" pitchFamily="18" charset="0"/>
              </a:rPr>
              <a:t> am y </a:t>
            </a:r>
            <a:r>
              <a:rPr lang="en-GB" sz="4000" dirty="0" err="1">
                <a:effectLst/>
                <a:ea typeface="Calibri" panose="020F0502020204030204" pitchFamily="34" charset="0"/>
                <a:cs typeface="Times New Roman" panose="02020603050405020304" pitchFamily="18" charset="0"/>
              </a:rPr>
              <a:t>tro</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cyntaf</a:t>
            </a:r>
            <a:endParaRPr lang="en-GB" sz="4000" dirty="0">
              <a:ea typeface="Calibri" panose="020F0502020204030204" pitchFamily="34" charset="0"/>
              <a:cs typeface="Times New Roman" panose="02020603050405020304" pitchFamily="18" charset="0"/>
            </a:endParaRPr>
          </a:p>
          <a:p>
            <a:pPr marL="571500" indent="-571500">
              <a:lnSpc>
                <a:spcPct val="107000"/>
              </a:lnSpc>
              <a:spcAft>
                <a:spcPts val="800"/>
              </a:spcAft>
              <a:buFont typeface="Arial" panose="020B0604020202020204" pitchFamily="34" charset="0"/>
              <a:buChar char="•"/>
            </a:pPr>
            <a:r>
              <a:rPr lang="en-GB" sz="4000" dirty="0" err="1">
                <a:effectLst/>
                <a:ea typeface="Calibri" panose="020F0502020204030204" pitchFamily="34" charset="0"/>
                <a:cs typeface="Times New Roman" panose="02020603050405020304" pitchFamily="18" charset="0"/>
              </a:rPr>
              <a:t>ddim</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yn</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gyfarwydd</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â’r</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pwnc</a:t>
            </a:r>
            <a:endParaRPr lang="en-GB" sz="4000" dirty="0">
              <a:ea typeface="Calibri" panose="020F0502020204030204" pitchFamily="34" charset="0"/>
              <a:cs typeface="Times New Roman" panose="02020603050405020304" pitchFamily="18" charset="0"/>
            </a:endParaRPr>
          </a:p>
          <a:p>
            <a:pPr marL="571500" indent="-571500">
              <a:lnSpc>
                <a:spcPct val="107000"/>
              </a:lnSpc>
              <a:spcAft>
                <a:spcPts val="800"/>
              </a:spcAft>
              <a:buFont typeface="Arial" panose="020B0604020202020204" pitchFamily="34" charset="0"/>
              <a:buChar char="•"/>
            </a:pPr>
            <a:r>
              <a:rPr lang="en-GB" sz="4000" dirty="0" err="1">
                <a:effectLst/>
                <a:ea typeface="Calibri" panose="020F0502020204030204" pitchFamily="34" charset="0"/>
                <a:cs typeface="Times New Roman" panose="02020603050405020304" pitchFamily="18" charset="0"/>
              </a:rPr>
              <a:t>ar</a:t>
            </a:r>
            <a:r>
              <a:rPr lang="en-GB" sz="4000" dirty="0">
                <a:effectLst/>
                <a:ea typeface="Calibri" panose="020F0502020204030204" pitchFamily="34" charset="0"/>
                <a:cs typeface="Times New Roman" panose="02020603050405020304" pitchFamily="18" charset="0"/>
              </a:rPr>
              <a:t> </a:t>
            </a:r>
            <a:r>
              <a:rPr lang="en-GB" sz="4000" dirty="0" err="1">
                <a:effectLst/>
                <a:ea typeface="Calibri" panose="020F0502020204030204" pitchFamily="34" charset="0"/>
                <a:cs typeface="Times New Roman" panose="02020603050405020304" pitchFamily="18" charset="0"/>
              </a:rPr>
              <a:t>frys</a:t>
            </a:r>
            <a:endParaRPr lang="en-GB" sz="4000" dirty="0">
              <a:effectLst/>
              <a:ea typeface="Calibri" panose="020F0502020204030204" pitchFamily="34" charset="0"/>
              <a:cs typeface="Times New Roman" panose="02020603050405020304" pitchFamily="18" charset="0"/>
            </a:endParaRPr>
          </a:p>
          <a:p>
            <a:pPr>
              <a:lnSpc>
                <a:spcPct val="107000"/>
              </a:lnSpc>
              <a:spcAft>
                <a:spcPts val="800"/>
              </a:spcAft>
            </a:pPr>
            <a:endParaRPr lang="en-GB" sz="4000" b="1"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21AB6A9-0A06-2B4C-9E86-64561AD7E3E9}"/>
              </a:ext>
            </a:extLst>
          </p:cNvPr>
          <p:cNvSpPr>
            <a:spLocks noGrp="1"/>
          </p:cNvSpPr>
          <p:nvPr>
            <p:ph type="body" sz="quarter" idx="11"/>
          </p:nvPr>
        </p:nvSpPr>
        <p:spPr>
          <a:xfrm>
            <a:off x="11905129" y="2439651"/>
            <a:ext cx="11277600" cy="9378950"/>
          </a:xfrm>
        </p:spPr>
        <p:txBody>
          <a:bodyPr>
            <a:normAutofit/>
          </a:bodyPr>
          <a:lstStyle/>
          <a:p>
            <a:pPr marL="0" indent="0">
              <a:lnSpc>
                <a:spcPct val="107000"/>
              </a:lnSpc>
              <a:spcAft>
                <a:spcPts val="800"/>
              </a:spcAft>
              <a:buNone/>
            </a:pPr>
            <a:r>
              <a:rPr lang="en-GB" sz="4000" dirty="0">
                <a:cs typeface="Times New Roman" panose="02020603050405020304" pitchFamily="18" charset="0"/>
              </a:rPr>
              <a:t>What did people say makes them </a:t>
            </a:r>
            <a:r>
              <a:rPr lang="en-GB" sz="4000" b="1" dirty="0">
                <a:cs typeface="Times New Roman" panose="02020603050405020304" pitchFamily="18" charset="0"/>
              </a:rPr>
              <a:t>less</a:t>
            </a:r>
            <a:r>
              <a:rPr lang="en-GB" sz="4000" dirty="0">
                <a:cs typeface="Times New Roman" panose="02020603050405020304" pitchFamily="18" charset="0"/>
              </a:rPr>
              <a:t> likely to use the Welsh version? </a:t>
            </a:r>
          </a:p>
          <a:p>
            <a:pPr>
              <a:lnSpc>
                <a:spcPct val="107000"/>
              </a:lnSpc>
              <a:spcAft>
                <a:spcPts val="800"/>
              </a:spcAft>
            </a:pPr>
            <a:r>
              <a:rPr lang="en-GB" sz="4000" dirty="0">
                <a:cs typeface="Times New Roman" panose="02020603050405020304" pitchFamily="18" charset="0"/>
              </a:rPr>
              <a:t>doing a task for the first time</a:t>
            </a:r>
          </a:p>
          <a:p>
            <a:pPr>
              <a:lnSpc>
                <a:spcPct val="107000"/>
              </a:lnSpc>
              <a:spcAft>
                <a:spcPts val="800"/>
              </a:spcAft>
            </a:pPr>
            <a:r>
              <a:rPr lang="en-GB" sz="4000" dirty="0">
                <a:cs typeface="Times New Roman" panose="02020603050405020304" pitchFamily="18" charset="0"/>
              </a:rPr>
              <a:t>not familiar with the subject</a:t>
            </a:r>
          </a:p>
          <a:p>
            <a:pPr>
              <a:lnSpc>
                <a:spcPct val="107000"/>
              </a:lnSpc>
              <a:spcAft>
                <a:spcPts val="800"/>
              </a:spcAft>
            </a:pPr>
            <a:r>
              <a:rPr lang="en-GB" sz="4000" dirty="0">
                <a:cs typeface="Times New Roman" panose="02020603050405020304" pitchFamily="18" charset="0"/>
              </a:rPr>
              <a:t>in a hurry</a:t>
            </a:r>
          </a:p>
          <a:p>
            <a:pPr marL="0" indent="0">
              <a:lnSpc>
                <a:spcPct val="107000"/>
              </a:lnSpc>
              <a:spcAft>
                <a:spcPts val="800"/>
              </a:spcAft>
              <a:buNone/>
            </a:pPr>
            <a:endParaRPr lang="en-GB" sz="4000" b="1" dirty="0">
              <a:latin typeface="Arial" panose="020B0604020202020204" pitchFamily="34" charset="0"/>
              <a:cs typeface="Times New Roman" panose="02020603050405020304" pitchFamily="18" charset="0"/>
            </a:endParaRPr>
          </a:p>
        </p:txBody>
      </p:sp>
      <p:sp>
        <p:nvSpPr>
          <p:cNvPr id="7" name="TextBox 7">
            <a:extLst>
              <a:ext uri="{FF2B5EF4-FFF2-40B4-BE49-F238E27FC236}">
                <a16:creationId xmlns:a16="http://schemas.microsoft.com/office/drawing/2014/main" id="{A34037A1-F268-26D2-B897-7C4FFA27B348}"/>
              </a:ext>
            </a:extLst>
          </p:cNvPr>
          <p:cNvSpPr txBox="1"/>
          <p:nvPr/>
        </p:nvSpPr>
        <p:spPr>
          <a:xfrm>
            <a:off x="183393" y="12448740"/>
            <a:ext cx="20692163" cy="1200329"/>
          </a:xfrm>
          <a:prstGeom prst="rect">
            <a:avLst/>
          </a:prstGeom>
          <a:noFill/>
        </p:spPr>
        <p:txBody>
          <a:bodyPr wrap="square" rtlCol="0">
            <a:spAutoFit/>
          </a:bodyPr>
          <a:lstStyle/>
          <a:p>
            <a:r>
              <a:rPr lang="en-GB" dirty="0" err="1">
                <a:latin typeface="Public Sans" pitchFamily="2" charset="77"/>
              </a:rPr>
              <a:t>Arolwg</a:t>
            </a:r>
            <a:r>
              <a:rPr lang="en-GB" dirty="0">
                <a:latin typeface="Public Sans" pitchFamily="2" charset="77"/>
              </a:rPr>
              <a:t> o 144 </a:t>
            </a:r>
            <a:r>
              <a:rPr lang="en-GB" dirty="0" err="1">
                <a:latin typeface="Public Sans" pitchFamily="2" charset="77"/>
              </a:rPr>
              <a:t>siaradwyr</a:t>
            </a:r>
            <a:r>
              <a:rPr lang="en-GB" dirty="0">
                <a:latin typeface="Public Sans" pitchFamily="2" charset="77"/>
              </a:rPr>
              <a:t> Cymraeg ar </a:t>
            </a:r>
            <a:r>
              <a:rPr lang="en-GB" dirty="0" err="1">
                <a:latin typeface="Public Sans" pitchFamily="2" charset="77"/>
              </a:rPr>
              <a:t>Faes</a:t>
            </a:r>
            <a:r>
              <a:rPr lang="en-GB" dirty="0">
                <a:latin typeface="Public Sans" pitchFamily="2" charset="77"/>
              </a:rPr>
              <a:t> </a:t>
            </a:r>
            <a:r>
              <a:rPr lang="en-GB" dirty="0" err="1">
                <a:latin typeface="Public Sans" pitchFamily="2" charset="77"/>
              </a:rPr>
              <a:t>yr</a:t>
            </a:r>
            <a:r>
              <a:rPr lang="en-GB" dirty="0">
                <a:latin typeface="Public Sans" pitchFamily="2" charset="77"/>
              </a:rPr>
              <a:t> Eisteddfod/Survey of 144 Welsh speakers on the </a:t>
            </a:r>
            <a:r>
              <a:rPr lang="en-GB" dirty="0" err="1">
                <a:latin typeface="Public Sans" pitchFamily="2" charset="77"/>
              </a:rPr>
              <a:t>Maes</a:t>
            </a:r>
            <a:r>
              <a:rPr lang="en-GB" dirty="0">
                <a:latin typeface="Public Sans" pitchFamily="2" charset="77"/>
              </a:rPr>
              <a:t> </a:t>
            </a:r>
          </a:p>
          <a:p>
            <a:endParaRPr lang="en-US" dirty="0"/>
          </a:p>
        </p:txBody>
      </p:sp>
    </p:spTree>
    <p:extLst>
      <p:ext uri="{BB962C8B-B14F-4D97-AF65-F5344CB8AC3E}">
        <p14:creationId xmlns:p14="http://schemas.microsoft.com/office/powerpoint/2010/main" val="1884753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A92-0AC1-AD42-8757-9F1789977AE7}"/>
              </a:ext>
            </a:extLst>
          </p:cNvPr>
          <p:cNvSpPr>
            <a:spLocks noGrp="1"/>
          </p:cNvSpPr>
          <p:nvPr>
            <p:ph type="title"/>
          </p:nvPr>
        </p:nvSpPr>
        <p:spPr/>
        <p:txBody>
          <a:bodyPr>
            <a:normAutofit/>
          </a:bodyPr>
          <a:lstStyle/>
          <a:p>
            <a:r>
              <a:rPr lang="en-GB" dirty="0"/>
              <a:t>[</a:t>
            </a:r>
            <a:r>
              <a:rPr lang="en-GB" dirty="0" err="1"/>
              <a:t>Dwi’n</a:t>
            </a:r>
            <a:r>
              <a:rPr lang="en-GB" dirty="0"/>
              <a:t> </a:t>
            </a:r>
            <a:r>
              <a:rPr lang="en-GB" dirty="0" err="1"/>
              <a:t>dewis</a:t>
            </a:r>
            <a:r>
              <a:rPr lang="en-GB" dirty="0"/>
              <a:t> </a:t>
            </a:r>
            <a:r>
              <a:rPr lang="en-GB" dirty="0" err="1"/>
              <a:t>Saesneg</a:t>
            </a:r>
            <a:r>
              <a:rPr lang="en-GB" dirty="0"/>
              <a:t>] </a:t>
            </a:r>
            <a:r>
              <a:rPr lang="en-GB" dirty="0" err="1"/>
              <a:t>os</a:t>
            </a:r>
            <a:r>
              <a:rPr lang="en-GB" dirty="0"/>
              <a:t> </a:t>
            </a:r>
            <a:r>
              <a:rPr lang="en-GB" dirty="0" err="1"/>
              <a:t>ydw</a:t>
            </a:r>
            <a:r>
              <a:rPr lang="en-GB" dirty="0"/>
              <a:t> i ar </a:t>
            </a:r>
            <a:r>
              <a:rPr lang="en-GB" dirty="0" err="1"/>
              <a:t>frys</a:t>
            </a:r>
            <a:r>
              <a:rPr lang="en-GB" dirty="0"/>
              <a:t> ac </a:t>
            </a:r>
            <a:r>
              <a:rPr lang="en-GB" dirty="0" err="1"/>
              <a:t>eisiau</a:t>
            </a:r>
            <a:r>
              <a:rPr lang="en-GB" dirty="0"/>
              <a:t> </a:t>
            </a:r>
            <a:r>
              <a:rPr lang="en-GB" dirty="0" err="1"/>
              <a:t>deall</a:t>
            </a:r>
            <a:r>
              <a:rPr lang="en-GB" dirty="0"/>
              <a:t> </a:t>
            </a:r>
            <a:r>
              <a:rPr lang="en-GB" dirty="0" err="1"/>
              <a:t>rhywbeth</a:t>
            </a:r>
            <a:r>
              <a:rPr lang="en-GB" dirty="0"/>
              <a:t> </a:t>
            </a:r>
            <a:r>
              <a:rPr lang="en-GB" dirty="0" err="1"/>
              <a:t>gyda</a:t>
            </a:r>
            <a:r>
              <a:rPr lang="en-GB" dirty="0"/>
              <a:t> </a:t>
            </a:r>
            <a:r>
              <a:rPr lang="en-GB" dirty="0" err="1"/>
              <a:t>hyder</a:t>
            </a:r>
            <a:br>
              <a:rPr lang="en-GB" dirty="0"/>
            </a:br>
            <a:br>
              <a:rPr lang="en-GB" dirty="0"/>
            </a:br>
            <a:r>
              <a:rPr lang="en-GB" dirty="0"/>
              <a:t>[I choose the English] if I’m in a rush and need to understand something with confidence</a:t>
            </a:r>
          </a:p>
        </p:txBody>
      </p:sp>
      <p:sp>
        <p:nvSpPr>
          <p:cNvPr id="4" name="Slide Number Placeholder 3">
            <a:extLst>
              <a:ext uri="{FF2B5EF4-FFF2-40B4-BE49-F238E27FC236}">
                <a16:creationId xmlns:a16="http://schemas.microsoft.com/office/drawing/2014/main" id="{27D26137-1A21-774E-99C4-6EE3759C3D52}"/>
              </a:ext>
            </a:extLst>
          </p:cNvPr>
          <p:cNvSpPr>
            <a:spLocks noGrp="1"/>
          </p:cNvSpPr>
          <p:nvPr>
            <p:ph type="sldNum" sz="quarter" idx="4"/>
          </p:nvPr>
        </p:nvSpPr>
        <p:spPr/>
        <p:txBody>
          <a:bodyPr/>
          <a:lstStyle/>
          <a:p>
            <a:fld id="{3FCC3E9D-3B6B-704F-BBBD-DC5D892D6749}" type="slidenum">
              <a:rPr lang="en-GB" smtClean="0"/>
              <a:pPr/>
              <a:t>23</a:t>
            </a:fld>
            <a:endParaRPr lang="en-GB" dirty="0"/>
          </a:p>
        </p:txBody>
      </p:sp>
    </p:spTree>
    <p:extLst>
      <p:ext uri="{BB962C8B-B14F-4D97-AF65-F5344CB8AC3E}">
        <p14:creationId xmlns:p14="http://schemas.microsoft.com/office/powerpoint/2010/main" val="210761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A92-0AC1-AD42-8757-9F1789977AE7}"/>
              </a:ext>
            </a:extLst>
          </p:cNvPr>
          <p:cNvSpPr>
            <a:spLocks noGrp="1"/>
          </p:cNvSpPr>
          <p:nvPr>
            <p:ph type="title"/>
          </p:nvPr>
        </p:nvSpPr>
        <p:spPr/>
        <p:txBody>
          <a:bodyPr>
            <a:normAutofit/>
          </a:bodyPr>
          <a:lstStyle/>
          <a:p>
            <a:r>
              <a:rPr lang="en-GB" dirty="0" err="1"/>
              <a:t>Ddim</a:t>
            </a:r>
            <a:r>
              <a:rPr lang="en-GB" dirty="0"/>
              <a:t> </a:t>
            </a:r>
            <a:r>
              <a:rPr lang="en-GB" dirty="0" err="1"/>
              <a:t>mo’yn</a:t>
            </a:r>
            <a:r>
              <a:rPr lang="en-GB" dirty="0"/>
              <a:t> </a:t>
            </a:r>
            <a:r>
              <a:rPr lang="en-GB" dirty="0" err="1"/>
              <a:t>mynd</a:t>
            </a:r>
            <a:r>
              <a:rPr lang="en-GB" dirty="0"/>
              <a:t> </a:t>
            </a:r>
            <a:r>
              <a:rPr lang="en-GB" dirty="0" err="1"/>
              <a:t>yn</a:t>
            </a:r>
            <a:r>
              <a:rPr lang="en-GB" dirty="0"/>
              <a:t> </a:t>
            </a:r>
            <a:r>
              <a:rPr lang="en-GB" dirty="0" err="1"/>
              <a:t>styc</a:t>
            </a:r>
            <a:r>
              <a:rPr lang="en-GB" dirty="0"/>
              <a:t>.</a:t>
            </a:r>
            <a:br>
              <a:rPr lang="en-GB" dirty="0"/>
            </a:br>
            <a:r>
              <a:rPr lang="en-GB" dirty="0"/>
              <a:t>Don’t want to get stuck.</a:t>
            </a:r>
          </a:p>
        </p:txBody>
      </p:sp>
      <p:sp>
        <p:nvSpPr>
          <p:cNvPr id="4" name="Slide Number Placeholder 3">
            <a:extLst>
              <a:ext uri="{FF2B5EF4-FFF2-40B4-BE49-F238E27FC236}">
                <a16:creationId xmlns:a16="http://schemas.microsoft.com/office/drawing/2014/main" id="{27D26137-1A21-774E-99C4-6EE3759C3D52}"/>
              </a:ext>
            </a:extLst>
          </p:cNvPr>
          <p:cNvSpPr>
            <a:spLocks noGrp="1"/>
          </p:cNvSpPr>
          <p:nvPr>
            <p:ph type="sldNum" sz="quarter" idx="4"/>
          </p:nvPr>
        </p:nvSpPr>
        <p:spPr/>
        <p:txBody>
          <a:bodyPr/>
          <a:lstStyle/>
          <a:p>
            <a:fld id="{3FCC3E9D-3B6B-704F-BBBD-DC5D892D6749}" type="slidenum">
              <a:rPr lang="en-GB" smtClean="0"/>
              <a:pPr/>
              <a:t>24</a:t>
            </a:fld>
            <a:endParaRPr lang="en-GB" dirty="0"/>
          </a:p>
        </p:txBody>
      </p:sp>
    </p:spTree>
    <p:extLst>
      <p:ext uri="{BB962C8B-B14F-4D97-AF65-F5344CB8AC3E}">
        <p14:creationId xmlns:p14="http://schemas.microsoft.com/office/powerpoint/2010/main" val="986377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A92-0AC1-AD42-8757-9F1789977AE7}"/>
              </a:ext>
            </a:extLst>
          </p:cNvPr>
          <p:cNvSpPr>
            <a:spLocks noGrp="1"/>
          </p:cNvSpPr>
          <p:nvPr>
            <p:ph type="title"/>
          </p:nvPr>
        </p:nvSpPr>
        <p:spPr/>
        <p:txBody>
          <a:bodyPr>
            <a:normAutofit fontScale="90000"/>
          </a:bodyPr>
          <a:lstStyle/>
          <a:p>
            <a:r>
              <a:rPr lang="en-GB" dirty="0" err="1"/>
              <a:t>Dwi</a:t>
            </a:r>
            <a:r>
              <a:rPr lang="en-GB" dirty="0"/>
              <a:t> </a:t>
            </a:r>
            <a:r>
              <a:rPr lang="en-GB" dirty="0" err="1"/>
              <a:t>yn</a:t>
            </a:r>
            <a:r>
              <a:rPr lang="en-GB" dirty="0"/>
              <a:t> </a:t>
            </a:r>
            <a:r>
              <a:rPr lang="en-GB" dirty="0" err="1"/>
              <a:t>euog</a:t>
            </a:r>
            <a:r>
              <a:rPr lang="en-GB" dirty="0"/>
              <a:t> o </a:t>
            </a:r>
            <a:r>
              <a:rPr lang="en-GB" dirty="0" err="1"/>
              <a:t>droi</a:t>
            </a:r>
            <a:r>
              <a:rPr lang="en-GB" dirty="0"/>
              <a:t> </a:t>
            </a:r>
            <a:r>
              <a:rPr lang="en-GB" dirty="0" err="1"/>
              <a:t>i’r</a:t>
            </a:r>
            <a:r>
              <a:rPr lang="en-GB" dirty="0"/>
              <a:t> </a:t>
            </a:r>
            <a:r>
              <a:rPr lang="en-GB" dirty="0" err="1"/>
              <a:t>Saesneg</a:t>
            </a:r>
            <a:r>
              <a:rPr lang="en-GB" dirty="0"/>
              <a:t> pan </a:t>
            </a:r>
            <a:r>
              <a:rPr lang="en-GB" dirty="0" err="1"/>
              <a:t>dwi</a:t>
            </a:r>
            <a:r>
              <a:rPr lang="en-GB" dirty="0"/>
              <a:t> </a:t>
            </a:r>
            <a:r>
              <a:rPr lang="en-GB" dirty="0" err="1"/>
              <a:t>ar</a:t>
            </a:r>
            <a:r>
              <a:rPr lang="en-GB" dirty="0"/>
              <a:t> </a:t>
            </a:r>
            <a:r>
              <a:rPr lang="en-GB" dirty="0" err="1"/>
              <a:t>frys</a:t>
            </a:r>
            <a:r>
              <a:rPr lang="en-GB" dirty="0"/>
              <a:t> i </a:t>
            </a:r>
            <a:r>
              <a:rPr lang="en-GB" dirty="0" err="1"/>
              <a:t>neud</a:t>
            </a:r>
            <a:r>
              <a:rPr lang="en-GB" dirty="0"/>
              <a:t> </a:t>
            </a:r>
            <a:r>
              <a:rPr lang="en-GB" dirty="0" err="1"/>
              <a:t>rhywbeth</a:t>
            </a:r>
            <a:r>
              <a:rPr lang="en-GB" dirty="0"/>
              <a:t>…</a:t>
            </a:r>
            <a:r>
              <a:rPr lang="en-GB" dirty="0" err="1"/>
              <a:t>achos</a:t>
            </a:r>
            <a:r>
              <a:rPr lang="en-GB" dirty="0"/>
              <a:t> </a:t>
            </a:r>
            <a:r>
              <a:rPr lang="en-GB" dirty="0" err="1"/>
              <a:t>bydda</a:t>
            </a:r>
            <a:r>
              <a:rPr lang="en-GB" dirty="0"/>
              <a:t>’ </a:t>
            </a:r>
            <a:r>
              <a:rPr lang="en-GB" dirty="0" err="1"/>
              <a:t>i’n</a:t>
            </a:r>
            <a:r>
              <a:rPr lang="en-GB" dirty="0"/>
              <a:t> </a:t>
            </a:r>
            <a:r>
              <a:rPr lang="en-GB" dirty="0" err="1"/>
              <a:t>cyflawni’r</a:t>
            </a:r>
            <a:r>
              <a:rPr lang="en-GB" dirty="0"/>
              <a:t> </a:t>
            </a:r>
            <a:r>
              <a:rPr lang="en-GB" dirty="0" err="1"/>
              <a:t>dasg</a:t>
            </a:r>
            <a:r>
              <a:rPr lang="en-GB" dirty="0"/>
              <a:t> </a:t>
            </a:r>
            <a:r>
              <a:rPr lang="en-GB" dirty="0" err="1"/>
              <a:t>yn</a:t>
            </a:r>
            <a:r>
              <a:rPr lang="en-GB" dirty="0"/>
              <a:t> </a:t>
            </a:r>
            <a:r>
              <a:rPr lang="en-GB" dirty="0" err="1"/>
              <a:t>gynt</a:t>
            </a:r>
            <a:r>
              <a:rPr lang="en-GB" dirty="0"/>
              <a:t>.</a:t>
            </a:r>
            <a:br>
              <a:rPr lang="en-GB" dirty="0"/>
            </a:br>
            <a:br>
              <a:rPr lang="en-GB" dirty="0"/>
            </a:br>
            <a:r>
              <a:rPr lang="en-GB" dirty="0"/>
              <a:t>I’m guilty of turning to the English when I’m in a rush to do something…because I’ll get the task done faster. </a:t>
            </a:r>
          </a:p>
        </p:txBody>
      </p:sp>
      <p:sp>
        <p:nvSpPr>
          <p:cNvPr id="4" name="Slide Number Placeholder 3">
            <a:extLst>
              <a:ext uri="{FF2B5EF4-FFF2-40B4-BE49-F238E27FC236}">
                <a16:creationId xmlns:a16="http://schemas.microsoft.com/office/drawing/2014/main" id="{27D26137-1A21-774E-99C4-6EE3759C3D52}"/>
              </a:ext>
            </a:extLst>
          </p:cNvPr>
          <p:cNvSpPr>
            <a:spLocks noGrp="1"/>
          </p:cNvSpPr>
          <p:nvPr>
            <p:ph type="sldNum" sz="quarter" idx="4"/>
          </p:nvPr>
        </p:nvSpPr>
        <p:spPr/>
        <p:txBody>
          <a:bodyPr/>
          <a:lstStyle/>
          <a:p>
            <a:fld id="{3FCC3E9D-3B6B-704F-BBBD-DC5D892D6749}" type="slidenum">
              <a:rPr lang="en-GB" smtClean="0"/>
              <a:pPr/>
              <a:t>25</a:t>
            </a:fld>
            <a:endParaRPr lang="en-GB" dirty="0"/>
          </a:p>
        </p:txBody>
      </p:sp>
    </p:spTree>
    <p:extLst>
      <p:ext uri="{BB962C8B-B14F-4D97-AF65-F5344CB8AC3E}">
        <p14:creationId xmlns:p14="http://schemas.microsoft.com/office/powerpoint/2010/main" val="4063403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21187E-1657-6741-8605-4547BBCB9098}"/>
              </a:ext>
            </a:extLst>
          </p:cNvPr>
          <p:cNvSpPr>
            <a:spLocks noGrp="1"/>
          </p:cNvSpPr>
          <p:nvPr>
            <p:ph type="sldNum" sz="quarter" idx="4"/>
          </p:nvPr>
        </p:nvSpPr>
        <p:spPr/>
        <p:txBody>
          <a:bodyPr/>
          <a:lstStyle/>
          <a:p>
            <a:fld id="{3FCC3E9D-3B6B-704F-BBBD-DC5D892D6749}" type="slidenum">
              <a:rPr lang="en-GB" smtClean="0"/>
              <a:pPr/>
              <a:t>26</a:t>
            </a:fld>
            <a:endParaRPr lang="en-GB" dirty="0"/>
          </a:p>
        </p:txBody>
      </p:sp>
      <p:sp>
        <p:nvSpPr>
          <p:cNvPr id="3" name="Title 2">
            <a:extLst>
              <a:ext uri="{FF2B5EF4-FFF2-40B4-BE49-F238E27FC236}">
                <a16:creationId xmlns:a16="http://schemas.microsoft.com/office/drawing/2014/main" id="{CE9A5127-E544-234E-B648-15499C92025D}"/>
              </a:ext>
            </a:extLst>
          </p:cNvPr>
          <p:cNvSpPr>
            <a:spLocks noGrp="1"/>
          </p:cNvSpPr>
          <p:nvPr>
            <p:ph type="title"/>
          </p:nvPr>
        </p:nvSpPr>
        <p:spPr/>
        <p:txBody>
          <a:bodyPr>
            <a:normAutofit/>
          </a:bodyPr>
          <a:lstStyle/>
          <a:p>
            <a:r>
              <a:rPr lang="cy-GB" sz="4800" b="0" dirty="0"/>
              <a:t>Themâu / </a:t>
            </a:r>
            <a:r>
              <a:rPr lang="cy-GB" sz="4800" b="0" dirty="0" err="1"/>
              <a:t>Themes</a:t>
            </a:r>
            <a:endParaRPr lang="en-GB" sz="4800" dirty="0"/>
          </a:p>
        </p:txBody>
      </p:sp>
      <p:sp>
        <p:nvSpPr>
          <p:cNvPr id="4" name="Text Placeholder 3">
            <a:extLst>
              <a:ext uri="{FF2B5EF4-FFF2-40B4-BE49-F238E27FC236}">
                <a16:creationId xmlns:a16="http://schemas.microsoft.com/office/drawing/2014/main" id="{2C00CED5-4319-6A44-AC79-E1F72B8D6F99}"/>
              </a:ext>
            </a:extLst>
          </p:cNvPr>
          <p:cNvSpPr>
            <a:spLocks noGrp="1"/>
          </p:cNvSpPr>
          <p:nvPr>
            <p:ph type="body" sz="quarter" idx="10"/>
          </p:nvPr>
        </p:nvSpPr>
        <p:spPr/>
        <p:txBody>
          <a:bodyPr>
            <a:normAutofit/>
          </a:bodyPr>
          <a:lstStyle/>
          <a:p>
            <a:pPr marL="571500" indent="-571500">
              <a:lnSpc>
                <a:spcPct val="107000"/>
              </a:lnSpc>
              <a:spcAft>
                <a:spcPts val="800"/>
              </a:spcAft>
              <a:buFont typeface="Arial" panose="020B0604020202020204" pitchFamily="34" charset="0"/>
              <a:buChar char="•"/>
            </a:pPr>
            <a:r>
              <a:rPr lang="en-GB" sz="4000" dirty="0" err="1">
                <a:cs typeface="Times New Roman" panose="02020603050405020304" pitchFamily="18" charset="0"/>
              </a:rPr>
              <a:t>Gwych</a:t>
            </a:r>
            <a:r>
              <a:rPr lang="en-GB" sz="4000" dirty="0">
                <a:cs typeface="Times New Roman" panose="02020603050405020304" pitchFamily="18" charset="0"/>
              </a:rPr>
              <a:t> </a:t>
            </a:r>
            <a:r>
              <a:rPr lang="en-GB" sz="4000" dirty="0" err="1">
                <a:cs typeface="Times New Roman" panose="02020603050405020304" pitchFamily="18" charset="0"/>
              </a:rPr>
              <a:t>siarad</a:t>
            </a:r>
            <a:r>
              <a:rPr lang="en-GB" sz="4000" dirty="0">
                <a:cs typeface="Times New Roman" panose="02020603050405020304" pitchFamily="18" charset="0"/>
              </a:rPr>
              <a:t> â </a:t>
            </a:r>
            <a:r>
              <a:rPr lang="en-GB" sz="4000" dirty="0" err="1">
                <a:cs typeface="Times New Roman" panose="02020603050405020304" pitchFamily="18" charset="0"/>
              </a:rPr>
              <a:t>phobl</a:t>
            </a:r>
            <a:r>
              <a:rPr lang="en-GB" sz="4000" dirty="0">
                <a:cs typeface="Times New Roman" panose="02020603050405020304" pitchFamily="18" charset="0"/>
              </a:rPr>
              <a:t> </a:t>
            </a:r>
            <a:r>
              <a:rPr lang="en-GB" sz="4000" dirty="0" err="1">
                <a:cs typeface="Times New Roman" panose="02020603050405020304" pitchFamily="18" charset="0"/>
              </a:rPr>
              <a:t>ar</a:t>
            </a:r>
            <a:r>
              <a:rPr lang="en-GB" sz="4000" dirty="0">
                <a:cs typeface="Times New Roman" panose="02020603050405020304" pitchFamily="18" charset="0"/>
              </a:rPr>
              <a:t> y </a:t>
            </a:r>
            <a:r>
              <a:rPr lang="en-GB" sz="4000" dirty="0" err="1">
                <a:cs typeface="Times New Roman" panose="02020603050405020304" pitchFamily="18" charset="0"/>
              </a:rPr>
              <a:t>Maes</a:t>
            </a:r>
            <a:endParaRPr lang="en-GB" sz="4000" dirty="0">
              <a:cs typeface="Times New Roman" panose="02020603050405020304" pitchFamily="18" charset="0"/>
            </a:endParaRPr>
          </a:p>
          <a:p>
            <a:pPr marL="571500" indent="-571500">
              <a:lnSpc>
                <a:spcPct val="107000"/>
              </a:lnSpc>
              <a:spcAft>
                <a:spcPts val="800"/>
              </a:spcAft>
              <a:buFont typeface="Arial" panose="020B0604020202020204" pitchFamily="34" charset="0"/>
              <a:buChar char="•"/>
            </a:pPr>
            <a:r>
              <a:rPr lang="en-GB" sz="4000" dirty="0" err="1">
                <a:cs typeface="Times New Roman" panose="02020603050405020304" pitchFamily="18" charset="0"/>
              </a:rPr>
              <a:t>Clywed</a:t>
            </a:r>
            <a:r>
              <a:rPr lang="en-GB" sz="4000" dirty="0">
                <a:cs typeface="Times New Roman" panose="02020603050405020304" pitchFamily="18" charset="0"/>
              </a:rPr>
              <a:t> </a:t>
            </a:r>
            <a:r>
              <a:rPr lang="en-GB" sz="4000" dirty="0" err="1">
                <a:cs typeface="Times New Roman" panose="02020603050405020304" pitchFamily="18" charset="0"/>
              </a:rPr>
              <a:t>negeseuon</a:t>
            </a:r>
            <a:r>
              <a:rPr lang="en-GB" sz="4000" dirty="0">
                <a:cs typeface="Times New Roman" panose="02020603050405020304" pitchFamily="18" charset="0"/>
              </a:rPr>
              <a:t> </a:t>
            </a:r>
            <a:r>
              <a:rPr lang="en-GB" sz="4000" dirty="0" err="1">
                <a:cs typeface="Times New Roman" panose="02020603050405020304" pitchFamily="18" charset="0"/>
              </a:rPr>
              <a:t>cyfarwydd</a:t>
            </a:r>
            <a:endParaRPr lang="en-GB" sz="4000" dirty="0">
              <a:cs typeface="Times New Roman" panose="02020603050405020304" pitchFamily="18" charset="0"/>
            </a:endParaRPr>
          </a:p>
          <a:p>
            <a:pPr marL="571500" indent="-571500">
              <a:lnSpc>
                <a:spcPct val="107000"/>
              </a:lnSpc>
              <a:spcAft>
                <a:spcPts val="800"/>
              </a:spcAft>
              <a:buFont typeface="Arial" panose="020B0604020202020204" pitchFamily="34" charset="0"/>
              <a:buChar char="•"/>
            </a:pPr>
            <a:r>
              <a:rPr lang="en-GB" sz="4000" dirty="0" err="1">
                <a:cs typeface="Times New Roman" panose="02020603050405020304" pitchFamily="18" charset="0"/>
              </a:rPr>
              <a:t>Drosodd</a:t>
            </a:r>
            <a:r>
              <a:rPr lang="en-GB" sz="4000" dirty="0">
                <a:cs typeface="Times New Roman" panose="02020603050405020304" pitchFamily="18" charset="0"/>
              </a:rPr>
              <a:t> i Sharon am </a:t>
            </a:r>
            <a:r>
              <a:rPr lang="en-GB" sz="4000" dirty="0" err="1">
                <a:cs typeface="Times New Roman" panose="02020603050405020304" pitchFamily="18" charset="0"/>
              </a:rPr>
              <a:t>beth</a:t>
            </a:r>
            <a:r>
              <a:rPr lang="en-GB" sz="4000" dirty="0">
                <a:cs typeface="Times New Roman" panose="02020603050405020304" pitchFamily="18" charset="0"/>
              </a:rPr>
              <a:t> </a:t>
            </a:r>
            <a:r>
              <a:rPr lang="en-GB" sz="4000" dirty="0" err="1">
                <a:cs typeface="Times New Roman" panose="02020603050405020304" pitchFamily="18" charset="0"/>
              </a:rPr>
              <a:t>sydd</a:t>
            </a:r>
            <a:r>
              <a:rPr lang="en-GB" sz="4000" dirty="0">
                <a:cs typeface="Times New Roman" panose="02020603050405020304" pitchFamily="18" charset="0"/>
              </a:rPr>
              <a:t> </a:t>
            </a:r>
            <a:r>
              <a:rPr lang="en-GB" sz="4000" dirty="0" err="1">
                <a:cs typeface="Times New Roman" panose="02020603050405020304" pitchFamily="18" charset="0"/>
              </a:rPr>
              <a:t>nesaf</a:t>
            </a:r>
            <a:endParaRPr lang="en-GB" sz="4000" dirty="0">
              <a:cs typeface="Times New Roman" panose="02020603050405020304" pitchFamily="18" charset="0"/>
            </a:endParaRPr>
          </a:p>
          <a:p>
            <a:pPr marL="571500" indent="-571500">
              <a:lnSpc>
                <a:spcPct val="107000"/>
              </a:lnSpc>
              <a:spcAft>
                <a:spcPts val="800"/>
              </a:spcAft>
              <a:buFont typeface="Arial" panose="020B0604020202020204" pitchFamily="34" charset="0"/>
              <a:buChar char="•"/>
            </a:pPr>
            <a:r>
              <a:rPr lang="en-GB" sz="4000" dirty="0" err="1">
                <a:cs typeface="Times New Roman" panose="02020603050405020304" pitchFamily="18" charset="0"/>
              </a:rPr>
              <a:t>Bydd</a:t>
            </a:r>
            <a:r>
              <a:rPr lang="en-GB" sz="4000" dirty="0">
                <a:cs typeface="Times New Roman" panose="02020603050405020304" pitchFamily="18" charset="0"/>
              </a:rPr>
              <a:t> </a:t>
            </a:r>
            <a:r>
              <a:rPr lang="en-GB" sz="4000" dirty="0" err="1">
                <a:cs typeface="Times New Roman" panose="02020603050405020304" pitchFamily="18" charset="0"/>
              </a:rPr>
              <a:t>hi’n</a:t>
            </a:r>
            <a:r>
              <a:rPr lang="en-GB" sz="4000" dirty="0">
                <a:cs typeface="Times New Roman" panose="02020603050405020304" pitchFamily="18" charset="0"/>
              </a:rPr>
              <a:t> </a:t>
            </a:r>
            <a:r>
              <a:rPr lang="en-GB" sz="4000" dirty="0" err="1">
                <a:cs typeface="Times New Roman" panose="02020603050405020304" pitchFamily="18" charset="0"/>
              </a:rPr>
              <a:t>siarad</a:t>
            </a:r>
            <a:r>
              <a:rPr lang="en-GB" sz="4000" dirty="0">
                <a:cs typeface="Times New Roman" panose="02020603050405020304" pitchFamily="18" charset="0"/>
              </a:rPr>
              <a:t> am </a:t>
            </a:r>
            <a:r>
              <a:rPr lang="en-GB" sz="4000" dirty="0" err="1">
                <a:cs typeface="Times New Roman" panose="02020603050405020304" pitchFamily="18" charset="0"/>
              </a:rPr>
              <a:t>ychydig</a:t>
            </a:r>
            <a:r>
              <a:rPr lang="en-GB" sz="4000">
                <a:cs typeface="Times New Roman" panose="02020603050405020304" pitchFamily="18" charset="0"/>
              </a:rPr>
              <a:t> o’r </a:t>
            </a:r>
            <a:r>
              <a:rPr lang="en-GB" sz="4000" dirty="0" err="1">
                <a:cs typeface="Times New Roman" panose="02020603050405020304" pitchFamily="18" charset="0"/>
              </a:rPr>
              <a:t>gwaith</a:t>
            </a:r>
            <a:r>
              <a:rPr lang="en-GB" sz="4000" dirty="0">
                <a:cs typeface="Times New Roman" panose="02020603050405020304" pitchFamily="18" charset="0"/>
              </a:rPr>
              <a:t> da </a:t>
            </a:r>
            <a:r>
              <a:rPr lang="en-GB" sz="4000" dirty="0" err="1">
                <a:cs typeface="Times New Roman" panose="02020603050405020304" pitchFamily="18" charset="0"/>
              </a:rPr>
              <a:t>sy’n</a:t>
            </a:r>
            <a:r>
              <a:rPr lang="en-GB" sz="4000" dirty="0">
                <a:cs typeface="Times New Roman" panose="02020603050405020304" pitchFamily="18" charset="0"/>
              </a:rPr>
              <a:t> </a:t>
            </a:r>
            <a:r>
              <a:rPr lang="en-GB" sz="4000" dirty="0" err="1">
                <a:cs typeface="Times New Roman" panose="02020603050405020304" pitchFamily="18" charset="0"/>
              </a:rPr>
              <a:t>cael</a:t>
            </a:r>
            <a:r>
              <a:rPr lang="en-GB" sz="4000" dirty="0">
                <a:cs typeface="Times New Roman" panose="02020603050405020304" pitchFamily="18" charset="0"/>
              </a:rPr>
              <a:t> </a:t>
            </a:r>
            <a:r>
              <a:rPr lang="en-GB" sz="4000" dirty="0" err="1">
                <a:cs typeface="Times New Roman" panose="02020603050405020304" pitchFamily="18" charset="0"/>
              </a:rPr>
              <a:t>ei</a:t>
            </a:r>
            <a:r>
              <a:rPr lang="en-GB" sz="4000" dirty="0">
                <a:cs typeface="Times New Roman" panose="02020603050405020304" pitchFamily="18" charset="0"/>
              </a:rPr>
              <a:t> </a:t>
            </a:r>
            <a:r>
              <a:rPr lang="en-GB" sz="4000" dirty="0" err="1">
                <a:cs typeface="Times New Roman" panose="02020603050405020304" pitchFamily="18" charset="0"/>
              </a:rPr>
              <a:t>wneud</a:t>
            </a:r>
            <a:endParaRPr lang="en-GB" sz="4000" dirty="0">
              <a:cs typeface="Times New Roman" panose="02020603050405020304" pitchFamily="18" charset="0"/>
            </a:endParaRPr>
          </a:p>
          <a:p>
            <a:pPr marL="571500" indent="-571500">
              <a:lnSpc>
                <a:spcPct val="107000"/>
              </a:lnSpc>
              <a:spcAft>
                <a:spcPts val="800"/>
              </a:spcAft>
              <a:buFont typeface="Arial" panose="020B0604020202020204" pitchFamily="34" charset="0"/>
              <a:buChar char="•"/>
            </a:pPr>
            <a:r>
              <a:rPr lang="en-GB" sz="4000" dirty="0">
                <a:cs typeface="Times New Roman" panose="02020603050405020304" pitchFamily="18" charset="0"/>
              </a:rPr>
              <a:t>Gan </a:t>
            </a:r>
            <a:r>
              <a:rPr lang="en-GB" sz="4000" dirty="0" err="1">
                <a:cs typeface="Times New Roman" panose="02020603050405020304" pitchFamily="18" charset="0"/>
              </a:rPr>
              <a:t>gynnwys</a:t>
            </a:r>
            <a:r>
              <a:rPr lang="en-GB" sz="4000" dirty="0">
                <a:cs typeface="Times New Roman" panose="02020603050405020304" pitchFamily="18" charset="0"/>
              </a:rPr>
              <a:t> </a:t>
            </a:r>
            <a:r>
              <a:rPr lang="en-GB" sz="4000" dirty="0" err="1">
                <a:cs typeface="Times New Roman" panose="02020603050405020304" pitchFamily="18" charset="0"/>
              </a:rPr>
              <a:t>yn</a:t>
            </a:r>
            <a:r>
              <a:rPr lang="en-GB" sz="4000" dirty="0">
                <a:cs typeface="Times New Roman" panose="02020603050405020304" pitchFamily="18" charset="0"/>
              </a:rPr>
              <a:t> </a:t>
            </a:r>
            <a:r>
              <a:rPr lang="en-GB" sz="4000" dirty="0" err="1">
                <a:cs typeface="Times New Roman" panose="02020603050405020304" pitchFamily="18" charset="0"/>
              </a:rPr>
              <a:t>fy</a:t>
            </a:r>
            <a:r>
              <a:rPr lang="en-GB" sz="4000" dirty="0">
                <a:cs typeface="Times New Roman" panose="02020603050405020304" pitchFamily="18" charset="0"/>
              </a:rPr>
              <a:t> </a:t>
            </a:r>
            <a:r>
              <a:rPr lang="en-GB" sz="4000" dirty="0" err="1">
                <a:cs typeface="Times New Roman" panose="02020603050405020304" pitchFamily="18" charset="0"/>
              </a:rPr>
              <a:t>sefyliad</a:t>
            </a:r>
            <a:r>
              <a:rPr lang="en-GB" sz="4000" dirty="0">
                <a:cs typeface="Times New Roman" panose="02020603050405020304" pitchFamily="18" charset="0"/>
              </a:rPr>
              <a:t> </a:t>
            </a:r>
            <a:r>
              <a:rPr lang="en-GB" sz="4000" dirty="0" err="1">
                <a:cs typeface="Times New Roman" panose="02020603050405020304" pitchFamily="18" charset="0"/>
              </a:rPr>
              <a:t>fy</a:t>
            </a:r>
            <a:r>
              <a:rPr lang="en-GB" sz="4000" dirty="0">
                <a:cs typeface="Times New Roman" panose="02020603050405020304" pitchFamily="18" charset="0"/>
              </a:rPr>
              <a:t> </a:t>
            </a:r>
            <a:r>
              <a:rPr lang="en-GB" sz="4000" dirty="0" err="1">
                <a:cs typeface="Times New Roman" panose="02020603050405020304" pitchFamily="18" charset="0"/>
              </a:rPr>
              <a:t>hunan</a:t>
            </a:r>
            <a:r>
              <a:rPr lang="en-GB" sz="4000" dirty="0">
                <a:cs typeface="Times New Roman" panose="02020603050405020304" pitchFamily="18" charset="0"/>
              </a:rPr>
              <a:t>, </a:t>
            </a:r>
            <a:r>
              <a:rPr lang="en-GB" sz="4000" dirty="0" err="1">
                <a:cs typeface="Times New Roman" panose="02020603050405020304" pitchFamily="18" charset="0"/>
              </a:rPr>
              <a:t>Cyfoeth</a:t>
            </a:r>
            <a:r>
              <a:rPr lang="en-GB" sz="4000" dirty="0">
                <a:cs typeface="Times New Roman" panose="02020603050405020304" pitchFamily="18" charset="0"/>
              </a:rPr>
              <a:t> </a:t>
            </a:r>
            <a:r>
              <a:rPr lang="en-GB" sz="4000" dirty="0" err="1">
                <a:cs typeface="Times New Roman" panose="02020603050405020304" pitchFamily="18" charset="0"/>
              </a:rPr>
              <a:t>Naturiol</a:t>
            </a:r>
            <a:r>
              <a:rPr lang="en-GB" sz="4000" dirty="0">
                <a:cs typeface="Times New Roman" panose="02020603050405020304" pitchFamily="18" charset="0"/>
              </a:rPr>
              <a:t> Cymru</a:t>
            </a:r>
            <a:endParaRPr lang="en-GB" sz="4000" b="1" dirty="0">
              <a:effectLst/>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21AB6A9-0A06-2B4C-9E86-64561AD7E3E9}"/>
              </a:ext>
            </a:extLst>
          </p:cNvPr>
          <p:cNvSpPr>
            <a:spLocks noGrp="1"/>
          </p:cNvSpPr>
          <p:nvPr>
            <p:ph type="body" sz="quarter" idx="11"/>
          </p:nvPr>
        </p:nvSpPr>
        <p:spPr>
          <a:xfrm>
            <a:off x="11905129" y="2657475"/>
            <a:ext cx="11277600" cy="9378950"/>
          </a:xfrm>
        </p:spPr>
        <p:txBody>
          <a:bodyPr>
            <a:normAutofit/>
          </a:bodyPr>
          <a:lstStyle/>
          <a:p>
            <a:pPr>
              <a:lnSpc>
                <a:spcPct val="107000"/>
              </a:lnSpc>
              <a:spcAft>
                <a:spcPts val="800"/>
              </a:spcAft>
            </a:pPr>
            <a:r>
              <a:rPr lang="en-GB" sz="4000" dirty="0">
                <a:cs typeface="Times New Roman" panose="02020603050405020304" pitchFamily="18" charset="0"/>
              </a:rPr>
              <a:t>Great to talk to people on the </a:t>
            </a:r>
            <a:r>
              <a:rPr lang="en-GB" sz="4000" dirty="0" err="1">
                <a:cs typeface="Times New Roman" panose="02020603050405020304" pitchFamily="18" charset="0"/>
              </a:rPr>
              <a:t>Maes</a:t>
            </a:r>
            <a:endParaRPr lang="en-GB" sz="4000" dirty="0">
              <a:cs typeface="Times New Roman" panose="02020603050405020304" pitchFamily="18" charset="0"/>
            </a:endParaRPr>
          </a:p>
          <a:p>
            <a:pPr>
              <a:lnSpc>
                <a:spcPct val="107000"/>
              </a:lnSpc>
              <a:spcAft>
                <a:spcPts val="800"/>
              </a:spcAft>
            </a:pPr>
            <a:r>
              <a:rPr lang="en-GB" sz="4000" dirty="0">
                <a:cs typeface="Times New Roman" panose="02020603050405020304" pitchFamily="18" charset="0"/>
              </a:rPr>
              <a:t>Familiar messages </a:t>
            </a:r>
          </a:p>
          <a:p>
            <a:pPr>
              <a:lnSpc>
                <a:spcPct val="107000"/>
              </a:lnSpc>
              <a:spcAft>
                <a:spcPts val="800"/>
              </a:spcAft>
            </a:pPr>
            <a:r>
              <a:rPr lang="en-GB" sz="4000" dirty="0">
                <a:cs typeface="Times New Roman" panose="02020603050405020304" pitchFamily="18" charset="0"/>
              </a:rPr>
              <a:t>Handover to Sharon for </a:t>
            </a:r>
            <a:r>
              <a:rPr lang="en-GB" sz="4000">
                <a:cs typeface="Times New Roman" panose="02020603050405020304" pitchFamily="18" charset="0"/>
              </a:rPr>
              <a:t>the ‘what next’</a:t>
            </a:r>
            <a:endParaRPr lang="en-GB" sz="4000" dirty="0">
              <a:cs typeface="Times New Roman" panose="02020603050405020304" pitchFamily="18" charset="0"/>
            </a:endParaRPr>
          </a:p>
          <a:p>
            <a:pPr>
              <a:lnSpc>
                <a:spcPct val="107000"/>
              </a:lnSpc>
              <a:spcAft>
                <a:spcPts val="800"/>
              </a:spcAft>
            </a:pPr>
            <a:r>
              <a:rPr lang="en-GB" sz="4000" dirty="0">
                <a:cs typeface="Times New Roman" panose="02020603050405020304" pitchFamily="18" charset="0"/>
              </a:rPr>
              <a:t>Talk about some of the good work that’s being done</a:t>
            </a:r>
          </a:p>
          <a:p>
            <a:pPr>
              <a:lnSpc>
                <a:spcPct val="107000"/>
              </a:lnSpc>
              <a:spcAft>
                <a:spcPts val="800"/>
              </a:spcAft>
            </a:pPr>
            <a:r>
              <a:rPr lang="en-GB" sz="4000" dirty="0">
                <a:cs typeface="Times New Roman" panose="02020603050405020304" pitchFamily="18" charset="0"/>
              </a:rPr>
              <a:t>Including at my own organisation, Natural Resources Wales</a:t>
            </a:r>
          </a:p>
        </p:txBody>
      </p:sp>
    </p:spTree>
    <p:extLst>
      <p:ext uri="{BB962C8B-B14F-4D97-AF65-F5344CB8AC3E}">
        <p14:creationId xmlns:p14="http://schemas.microsoft.com/office/powerpoint/2010/main" val="2354478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BC22-AD92-A81B-A9D4-315DEEAED62C}"/>
              </a:ext>
            </a:extLst>
          </p:cNvPr>
          <p:cNvSpPr>
            <a:spLocks noGrp="1"/>
          </p:cNvSpPr>
          <p:nvPr>
            <p:ph type="title"/>
          </p:nvPr>
        </p:nvSpPr>
        <p:spPr/>
        <p:txBody>
          <a:bodyPr>
            <a:normAutofit fontScale="90000"/>
          </a:bodyPr>
          <a:lstStyle/>
          <a:p>
            <a:r>
              <a:rPr lang="en-US" dirty="0" err="1"/>
              <a:t>Cadeirydd</a:t>
            </a:r>
            <a:r>
              <a:rPr lang="en-US" dirty="0"/>
              <a:t> CDPS Chair</a:t>
            </a:r>
            <a:br>
              <a:rPr lang="en-US" dirty="0"/>
            </a:br>
            <a:br>
              <a:rPr lang="en-US" dirty="0"/>
            </a:br>
            <a:br>
              <a:rPr lang="en-US" dirty="0"/>
            </a:br>
            <a:r>
              <a:rPr lang="en-US" sz="6000" dirty="0"/>
              <a:t>Sharon Gilburd</a:t>
            </a:r>
            <a:br>
              <a:rPr lang="en-US" dirty="0"/>
            </a:br>
            <a:br>
              <a:rPr lang="en-US" dirty="0"/>
            </a:br>
            <a:endParaRPr lang="en-US" dirty="0"/>
          </a:p>
        </p:txBody>
      </p:sp>
    </p:spTree>
    <p:extLst>
      <p:ext uri="{BB962C8B-B14F-4D97-AF65-F5344CB8AC3E}">
        <p14:creationId xmlns:p14="http://schemas.microsoft.com/office/powerpoint/2010/main" val="3952282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41C4-0A67-5446-A5B2-9A9C011FA2DA}"/>
              </a:ext>
            </a:extLst>
          </p:cNvPr>
          <p:cNvSpPr>
            <a:spLocks noGrp="1"/>
          </p:cNvSpPr>
          <p:nvPr>
            <p:ph type="title"/>
          </p:nvPr>
        </p:nvSpPr>
        <p:spPr/>
        <p:txBody>
          <a:bodyPr>
            <a:normAutofit/>
          </a:bodyPr>
          <a:lstStyle/>
          <a:p>
            <a:r>
              <a:rPr lang="en-GB" dirty="0" err="1">
                <a:solidFill>
                  <a:schemeClr val="bg2"/>
                </a:solidFill>
                <a:latin typeface="Public Sans"/>
              </a:rPr>
              <a:t>Diolch</a:t>
            </a:r>
            <a:r>
              <a:rPr lang="en-GB" dirty="0">
                <a:solidFill>
                  <a:schemeClr val="bg2"/>
                </a:solidFill>
                <a:latin typeface="Public Sans"/>
              </a:rPr>
              <a:t>!</a:t>
            </a:r>
            <a:br>
              <a:rPr lang="en-GB" dirty="0">
                <a:latin typeface="Public Sans"/>
              </a:rPr>
            </a:br>
            <a:r>
              <a:rPr lang="en-GB" dirty="0">
                <a:latin typeface="Public Sans"/>
              </a:rPr>
              <a:t>Thanks!</a:t>
            </a:r>
            <a:endParaRPr lang="en-GB" dirty="0"/>
          </a:p>
        </p:txBody>
      </p:sp>
      <p:sp>
        <p:nvSpPr>
          <p:cNvPr id="3" name="Text Placeholder 2">
            <a:extLst>
              <a:ext uri="{FF2B5EF4-FFF2-40B4-BE49-F238E27FC236}">
                <a16:creationId xmlns:a16="http://schemas.microsoft.com/office/drawing/2014/main" id="{CAC73D84-8FC0-5E4F-886A-EC5EDAFAAEDA}"/>
              </a:ext>
            </a:extLst>
          </p:cNvPr>
          <p:cNvSpPr>
            <a:spLocks noGrp="1"/>
          </p:cNvSpPr>
          <p:nvPr>
            <p:ph type="body" sz="quarter" idx="12"/>
          </p:nvPr>
        </p:nvSpPr>
        <p:spPr/>
        <p:txBody>
          <a:bodyPr/>
          <a:lstStyle/>
          <a:p>
            <a:endParaRPr lang="en-GB"/>
          </a:p>
          <a:p>
            <a:r>
              <a:rPr lang="en-GB">
                <a:latin typeface="Public Sans"/>
              </a:rPr>
              <a:t>Twitter: @cdps_cymru</a:t>
            </a:r>
          </a:p>
        </p:txBody>
      </p:sp>
      <p:sp>
        <p:nvSpPr>
          <p:cNvPr id="4" name="Text Placeholder 3">
            <a:extLst>
              <a:ext uri="{FF2B5EF4-FFF2-40B4-BE49-F238E27FC236}">
                <a16:creationId xmlns:a16="http://schemas.microsoft.com/office/drawing/2014/main" id="{428287FD-3422-6C40-9AB1-73975B58B79D}"/>
              </a:ext>
            </a:extLst>
          </p:cNvPr>
          <p:cNvSpPr>
            <a:spLocks noGrp="1"/>
          </p:cNvSpPr>
          <p:nvPr>
            <p:ph type="body" sz="quarter" idx="13"/>
          </p:nvPr>
        </p:nvSpPr>
        <p:spPr/>
        <p:txBody>
          <a:bodyPr>
            <a:normAutofit/>
          </a:bodyPr>
          <a:lstStyle/>
          <a:p>
            <a:r>
              <a:rPr lang="en-GB" err="1">
                <a:latin typeface="Public Sans"/>
              </a:rPr>
              <a:t>Ebost</a:t>
            </a:r>
            <a:r>
              <a:rPr lang="en-GB">
                <a:latin typeface="Public Sans"/>
              </a:rPr>
              <a:t>/Email: </a:t>
            </a:r>
            <a:r>
              <a:rPr lang="en-GB">
                <a:latin typeface="Public Sans"/>
                <a:hlinkClick r:id="rId2"/>
              </a:rPr>
              <a:t>info@digitalpublicservices.gov.wales</a:t>
            </a:r>
            <a:br>
              <a:rPr lang="en-GB">
                <a:latin typeface="Public Sans"/>
              </a:rPr>
            </a:br>
            <a:r>
              <a:rPr lang="en-GB">
                <a:latin typeface="Public Sans"/>
                <a:hlinkClick r:id="rId2"/>
              </a:rPr>
              <a:t>gwybodaeth@gwasanaethaucyhoeddusdigidol.llyw.cymru</a:t>
            </a:r>
            <a:endParaRPr lang="en-US"/>
          </a:p>
          <a:p>
            <a:endParaRPr lang="en-GB"/>
          </a:p>
        </p:txBody>
      </p:sp>
    </p:spTree>
    <p:extLst>
      <p:ext uri="{BB962C8B-B14F-4D97-AF65-F5344CB8AC3E}">
        <p14:creationId xmlns:p14="http://schemas.microsoft.com/office/powerpoint/2010/main" val="269454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BC22-AD92-A81B-A9D4-315DEEAED62C}"/>
              </a:ext>
            </a:extLst>
          </p:cNvPr>
          <p:cNvSpPr>
            <a:spLocks noGrp="1"/>
          </p:cNvSpPr>
          <p:nvPr>
            <p:ph type="title"/>
          </p:nvPr>
        </p:nvSpPr>
        <p:spPr>
          <a:xfrm>
            <a:off x="1079077" y="1307587"/>
            <a:ext cx="17286743" cy="5085780"/>
          </a:xfrm>
        </p:spPr>
        <p:txBody>
          <a:bodyPr/>
          <a:lstStyle/>
          <a:p>
            <a:r>
              <a:rPr lang="en-US" dirty="0"/>
              <a:t>Jeremy Miles </a:t>
            </a:r>
            <a:br>
              <a:rPr lang="en-US" dirty="0"/>
            </a:br>
            <a:br>
              <a:rPr lang="en-US" dirty="0"/>
            </a:br>
            <a:r>
              <a:rPr lang="en-US" sz="6000" dirty="0"/>
              <a:t>Gweinidog y Gymraeg ac Addysg</a:t>
            </a:r>
            <a:br>
              <a:rPr lang="en-US" sz="6000" dirty="0"/>
            </a:br>
            <a:r>
              <a:rPr lang="en-US" sz="6000" dirty="0"/>
              <a:t>Minister for Education and the Welsh Language</a:t>
            </a:r>
            <a:endParaRPr lang="en-US" dirty="0"/>
          </a:p>
        </p:txBody>
      </p:sp>
    </p:spTree>
    <p:extLst>
      <p:ext uri="{BB962C8B-B14F-4D97-AF65-F5344CB8AC3E}">
        <p14:creationId xmlns:p14="http://schemas.microsoft.com/office/powerpoint/2010/main" val="362746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BC22-AD92-A81B-A9D4-315DEEAED62C}"/>
              </a:ext>
            </a:extLst>
          </p:cNvPr>
          <p:cNvSpPr>
            <a:spLocks noGrp="1"/>
          </p:cNvSpPr>
          <p:nvPr>
            <p:ph type="title"/>
          </p:nvPr>
        </p:nvSpPr>
        <p:spPr/>
        <p:txBody>
          <a:bodyPr>
            <a:normAutofit fontScale="90000"/>
          </a:bodyPr>
          <a:lstStyle/>
          <a:p>
            <a:r>
              <a:rPr lang="en-US" sz="8900" dirty="0" err="1"/>
              <a:t>Canfyddiadau’r</a:t>
            </a:r>
            <a:r>
              <a:rPr lang="en-US" sz="8900" dirty="0"/>
              <a:t> </a:t>
            </a:r>
            <a:r>
              <a:rPr lang="en-US" sz="8900" dirty="0" err="1"/>
              <a:t>Ymchwil</a:t>
            </a:r>
            <a:br>
              <a:rPr lang="en-US" sz="8900" dirty="0"/>
            </a:br>
            <a:r>
              <a:rPr lang="en-US" sz="8900" dirty="0"/>
              <a:t>Research findings</a:t>
            </a:r>
            <a:br>
              <a:rPr lang="en-US" dirty="0"/>
            </a:br>
            <a:br>
              <a:rPr lang="en-US" dirty="0"/>
            </a:br>
            <a:br>
              <a:rPr lang="en-US" dirty="0"/>
            </a:br>
            <a:r>
              <a:rPr lang="en-US" sz="6700" dirty="0"/>
              <a:t>James Lewis</a:t>
            </a:r>
            <a:br>
              <a:rPr lang="en-US" sz="6700" dirty="0"/>
            </a:br>
            <a:br>
              <a:rPr lang="en-US" sz="6700" dirty="0"/>
            </a:br>
            <a:r>
              <a:rPr lang="en-US" sz="6000" dirty="0" err="1"/>
              <a:t>Ymchwil</a:t>
            </a:r>
            <a:r>
              <a:rPr lang="en-US" sz="6000" dirty="0"/>
              <a:t> Defnyddwyr, </a:t>
            </a:r>
            <a:r>
              <a:rPr lang="en-US" sz="6000" dirty="0" err="1"/>
              <a:t>Cyfoeth</a:t>
            </a:r>
            <a:r>
              <a:rPr lang="en-US" sz="6000" dirty="0"/>
              <a:t> </a:t>
            </a:r>
            <a:r>
              <a:rPr lang="en-US" sz="6000" dirty="0" err="1"/>
              <a:t>Naturiol</a:t>
            </a:r>
            <a:r>
              <a:rPr lang="en-US" sz="6000" dirty="0"/>
              <a:t> Cymru</a:t>
            </a:r>
            <a:br>
              <a:rPr lang="en-US" sz="6000" dirty="0"/>
            </a:br>
            <a:r>
              <a:rPr lang="en-US" sz="6000" dirty="0"/>
              <a:t>User research, Natural Resources Wales</a:t>
            </a:r>
            <a:endParaRPr lang="en-US" sz="6700" dirty="0"/>
          </a:p>
        </p:txBody>
      </p:sp>
    </p:spTree>
    <p:extLst>
      <p:ext uri="{BB962C8B-B14F-4D97-AF65-F5344CB8AC3E}">
        <p14:creationId xmlns:p14="http://schemas.microsoft.com/office/powerpoint/2010/main" val="121147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21187E-1657-6741-8605-4547BBCB9098}"/>
              </a:ext>
            </a:extLst>
          </p:cNvPr>
          <p:cNvSpPr>
            <a:spLocks noGrp="1"/>
          </p:cNvSpPr>
          <p:nvPr>
            <p:ph type="sldNum" sz="quarter" idx="4"/>
          </p:nvPr>
        </p:nvSpPr>
        <p:spPr/>
        <p:txBody>
          <a:bodyPr/>
          <a:lstStyle/>
          <a:p>
            <a:fld id="{3FCC3E9D-3B6B-704F-BBBD-DC5D892D6749}" type="slidenum">
              <a:rPr lang="en-GB" smtClean="0"/>
              <a:pPr/>
              <a:t>5</a:t>
            </a:fld>
            <a:endParaRPr lang="en-GB" dirty="0"/>
          </a:p>
        </p:txBody>
      </p:sp>
      <p:sp>
        <p:nvSpPr>
          <p:cNvPr id="3" name="Title 2">
            <a:extLst>
              <a:ext uri="{FF2B5EF4-FFF2-40B4-BE49-F238E27FC236}">
                <a16:creationId xmlns:a16="http://schemas.microsoft.com/office/drawing/2014/main" id="{CE9A5127-E544-234E-B648-15499C92025D}"/>
              </a:ext>
            </a:extLst>
          </p:cNvPr>
          <p:cNvSpPr>
            <a:spLocks noGrp="1"/>
          </p:cNvSpPr>
          <p:nvPr>
            <p:ph type="title"/>
          </p:nvPr>
        </p:nvSpPr>
        <p:spPr/>
        <p:txBody>
          <a:bodyPr>
            <a:normAutofit/>
          </a:bodyPr>
          <a:lstStyle/>
          <a:p>
            <a:r>
              <a:rPr lang="en-GB" sz="4800" dirty="0" err="1"/>
              <a:t>Trosolwg</a:t>
            </a:r>
            <a:r>
              <a:rPr lang="en-GB" sz="4800" dirty="0"/>
              <a:t> / Overview</a:t>
            </a:r>
          </a:p>
        </p:txBody>
      </p:sp>
      <p:sp>
        <p:nvSpPr>
          <p:cNvPr id="4" name="Text Placeholder 3">
            <a:extLst>
              <a:ext uri="{FF2B5EF4-FFF2-40B4-BE49-F238E27FC236}">
                <a16:creationId xmlns:a16="http://schemas.microsoft.com/office/drawing/2014/main" id="{2C00CED5-4319-6A44-AC79-E1F72B8D6F99}"/>
              </a:ext>
            </a:extLst>
          </p:cNvPr>
          <p:cNvSpPr>
            <a:spLocks noGrp="1"/>
          </p:cNvSpPr>
          <p:nvPr>
            <p:ph type="body" sz="quarter" idx="10"/>
          </p:nvPr>
        </p:nvSpPr>
        <p:spPr/>
        <p:txBody>
          <a:bodyPr>
            <a:normAutofit/>
          </a:bodyPr>
          <a:lstStyle/>
          <a:p>
            <a:pPr marL="285750" indent="-285750">
              <a:lnSpc>
                <a:spcPct val="107000"/>
              </a:lnSpc>
              <a:spcAft>
                <a:spcPts val="800"/>
              </a:spcAft>
              <a:buFont typeface="Arial" panose="020B0604020202020204" pitchFamily="34" charset="0"/>
              <a:buChar char="•"/>
            </a:pPr>
            <a:r>
              <a:rPr lang="cy-GB" sz="4000" dirty="0">
                <a:latin typeface="Public Sans"/>
                <a:cs typeface="Times New Roman" panose="02020603050405020304" pitchFamily="18" charset="0"/>
              </a:rPr>
              <a:t>Arolwg o 144 o bobl ar Faes yr Eisteddfod</a:t>
            </a:r>
          </a:p>
          <a:p>
            <a:pPr marL="285750" indent="-285750">
              <a:lnSpc>
                <a:spcPct val="107000"/>
              </a:lnSpc>
              <a:spcAft>
                <a:spcPts val="800"/>
              </a:spcAft>
              <a:buFont typeface="Arial" panose="020B0604020202020204" pitchFamily="34" charset="0"/>
              <a:buChar char="•"/>
            </a:pPr>
            <a:r>
              <a:rPr lang="cy-GB" sz="4000" dirty="0">
                <a:latin typeface="Public Sans"/>
                <a:ea typeface="Calibri" panose="020F0502020204030204" pitchFamily="34" charset="0"/>
                <a:cs typeface="Times New Roman" panose="02020603050405020304" pitchFamily="18" charset="0"/>
              </a:rPr>
              <a:t>P</a:t>
            </a:r>
            <a:r>
              <a:rPr lang="cy-GB" sz="4000" dirty="0">
                <a:effectLst/>
                <a:latin typeface="Public Sans"/>
                <a:ea typeface="Calibri" panose="020F0502020204030204" pitchFamily="34" charset="0"/>
                <a:cs typeface="Times New Roman" panose="02020603050405020304" pitchFamily="18" charset="0"/>
              </a:rPr>
              <a:t>rofiad o ddefnyddio gwefannau gwasanaethau cyhoeddus Cymraeg</a:t>
            </a:r>
            <a:endParaRPr lang="cy-GB" sz="4000" dirty="0">
              <a:latin typeface="Public Sans"/>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cy-GB" sz="4000" dirty="0">
                <a:latin typeface="Public Sans"/>
                <a:cs typeface="Times New Roman" panose="02020603050405020304" pitchFamily="18" charset="0"/>
              </a:rPr>
              <a:t>Pob un yn siarad Cymraeg</a:t>
            </a:r>
          </a:p>
          <a:p>
            <a:pPr marL="285750" indent="-285750">
              <a:lnSpc>
                <a:spcPct val="107000"/>
              </a:lnSpc>
              <a:spcAft>
                <a:spcPts val="800"/>
              </a:spcAft>
              <a:buFont typeface="Arial" panose="020B0604020202020204" pitchFamily="34" charset="0"/>
              <a:buChar char="•"/>
            </a:pPr>
            <a:r>
              <a:rPr lang="cy-GB" sz="4000" dirty="0">
                <a:latin typeface="Public Sans"/>
                <a:ea typeface="Calibri" panose="020F0502020204030204" pitchFamily="34" charset="0"/>
                <a:cs typeface="Times New Roman" panose="02020603050405020304" pitchFamily="18" charset="0"/>
              </a:rPr>
              <a:t>Ddim yn sampl i gynrychioli Cymru gyfan </a:t>
            </a:r>
          </a:p>
        </p:txBody>
      </p:sp>
      <p:sp>
        <p:nvSpPr>
          <p:cNvPr id="5" name="Text Placeholder 4">
            <a:extLst>
              <a:ext uri="{FF2B5EF4-FFF2-40B4-BE49-F238E27FC236}">
                <a16:creationId xmlns:a16="http://schemas.microsoft.com/office/drawing/2014/main" id="{D21AB6A9-0A06-2B4C-9E86-64561AD7E3E9}"/>
              </a:ext>
            </a:extLst>
          </p:cNvPr>
          <p:cNvSpPr>
            <a:spLocks noGrp="1"/>
          </p:cNvSpPr>
          <p:nvPr>
            <p:ph type="body" sz="quarter" idx="11"/>
          </p:nvPr>
        </p:nvSpPr>
        <p:spPr>
          <a:xfrm>
            <a:off x="11904663" y="2404848"/>
            <a:ext cx="11277600" cy="9378950"/>
          </a:xfrm>
        </p:spPr>
        <p:txBody>
          <a:bodyPr>
            <a:normAutofit/>
          </a:bodyPr>
          <a:lstStyle/>
          <a:p>
            <a:r>
              <a:rPr lang="en-GB" sz="4000" dirty="0">
                <a:latin typeface="Public Sans"/>
                <a:cs typeface="Arial" panose="020B0604020202020204" pitchFamily="34" charset="0"/>
              </a:rPr>
              <a:t>Survey of 144 people on Eisteddfod </a:t>
            </a:r>
            <a:r>
              <a:rPr lang="en-GB" sz="4000" dirty="0" err="1">
                <a:latin typeface="Public Sans"/>
                <a:cs typeface="Arial" panose="020B0604020202020204" pitchFamily="34" charset="0"/>
              </a:rPr>
              <a:t>Maes</a:t>
            </a:r>
            <a:endParaRPr lang="en-GB" sz="4000" dirty="0">
              <a:latin typeface="Public Sans"/>
              <a:cs typeface="Arial" panose="020B0604020202020204" pitchFamily="34" charset="0"/>
            </a:endParaRPr>
          </a:p>
          <a:p>
            <a:r>
              <a:rPr lang="en-GB" sz="4000" dirty="0">
                <a:latin typeface="Public Sans"/>
                <a:cs typeface="Arial" panose="020B0604020202020204" pitchFamily="34" charset="0"/>
              </a:rPr>
              <a:t>Experience of using Welsh public service websites</a:t>
            </a:r>
          </a:p>
          <a:p>
            <a:r>
              <a:rPr lang="en-GB" sz="4000" dirty="0">
                <a:latin typeface="Public Sans"/>
                <a:cs typeface="Arial" panose="020B0604020202020204" pitchFamily="34" charset="0"/>
              </a:rPr>
              <a:t>All Welsh speakers</a:t>
            </a:r>
          </a:p>
          <a:p>
            <a:r>
              <a:rPr lang="en-GB" sz="4000" dirty="0">
                <a:latin typeface="Public Sans"/>
                <a:cs typeface="Arial" panose="020B0604020202020204" pitchFamily="34" charset="0"/>
              </a:rPr>
              <a:t>Not a representative sample for the whole of Wales</a:t>
            </a:r>
          </a:p>
        </p:txBody>
      </p:sp>
    </p:spTree>
    <p:extLst>
      <p:ext uri="{BB962C8B-B14F-4D97-AF65-F5344CB8AC3E}">
        <p14:creationId xmlns:p14="http://schemas.microsoft.com/office/powerpoint/2010/main" val="108972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21187E-1657-6741-8605-4547BBCB9098}"/>
              </a:ext>
            </a:extLst>
          </p:cNvPr>
          <p:cNvSpPr>
            <a:spLocks noGrp="1"/>
          </p:cNvSpPr>
          <p:nvPr>
            <p:ph type="sldNum" sz="quarter" idx="4"/>
          </p:nvPr>
        </p:nvSpPr>
        <p:spPr/>
        <p:txBody>
          <a:bodyPr/>
          <a:lstStyle/>
          <a:p>
            <a:fld id="{3FCC3E9D-3B6B-704F-BBBD-DC5D892D6749}" type="slidenum">
              <a:rPr lang="en-GB" smtClean="0"/>
              <a:pPr/>
              <a:t>6</a:t>
            </a:fld>
            <a:endParaRPr lang="en-GB" dirty="0"/>
          </a:p>
        </p:txBody>
      </p:sp>
      <p:sp>
        <p:nvSpPr>
          <p:cNvPr id="3" name="Title 2">
            <a:extLst>
              <a:ext uri="{FF2B5EF4-FFF2-40B4-BE49-F238E27FC236}">
                <a16:creationId xmlns:a16="http://schemas.microsoft.com/office/drawing/2014/main" id="{CE9A5127-E544-234E-B648-15499C92025D}"/>
              </a:ext>
            </a:extLst>
          </p:cNvPr>
          <p:cNvSpPr>
            <a:spLocks noGrp="1"/>
          </p:cNvSpPr>
          <p:nvPr>
            <p:ph type="title"/>
          </p:nvPr>
        </p:nvSpPr>
        <p:spPr/>
        <p:txBody>
          <a:bodyPr>
            <a:normAutofit/>
          </a:bodyPr>
          <a:lstStyle/>
          <a:p>
            <a:r>
              <a:rPr lang="en-GB" sz="4800" dirty="0" err="1"/>
              <a:t>Trosolwg</a:t>
            </a:r>
            <a:r>
              <a:rPr lang="en-GB" sz="4800" dirty="0"/>
              <a:t> / Overview</a:t>
            </a:r>
          </a:p>
        </p:txBody>
      </p:sp>
      <p:sp>
        <p:nvSpPr>
          <p:cNvPr id="4" name="Text Placeholder 3">
            <a:extLst>
              <a:ext uri="{FF2B5EF4-FFF2-40B4-BE49-F238E27FC236}">
                <a16:creationId xmlns:a16="http://schemas.microsoft.com/office/drawing/2014/main" id="{2C00CED5-4319-6A44-AC79-E1F72B8D6F99}"/>
              </a:ext>
            </a:extLst>
          </p:cNvPr>
          <p:cNvSpPr>
            <a:spLocks noGrp="1"/>
          </p:cNvSpPr>
          <p:nvPr>
            <p:ph type="body" sz="quarter" idx="10"/>
          </p:nvPr>
        </p:nvSpPr>
        <p:spPr/>
        <p:txBody>
          <a:bodyPr>
            <a:normAutofit/>
          </a:bodyPr>
          <a:lstStyle/>
          <a:p>
            <a:pPr>
              <a:lnSpc>
                <a:spcPct val="107000"/>
              </a:lnSpc>
              <a:spcAft>
                <a:spcPts val="800"/>
              </a:spcAft>
            </a:pPr>
            <a:r>
              <a:rPr lang="cy-GB" sz="4000" dirty="0">
                <a:latin typeface="Public Sans"/>
                <a:ea typeface="Calibri" panose="020F0502020204030204" pitchFamily="34" charset="0"/>
                <a:cs typeface="Times New Roman" panose="02020603050405020304" pitchFamily="18" charset="0"/>
              </a:rPr>
              <a:t>Pobl yn dweud eu bod yn deall ‘gwefannau gwasanaethau cyhoeddus Cymru’ i feddwl: </a:t>
            </a:r>
            <a:endParaRPr lang="cy-GB" sz="4000" dirty="0">
              <a:effectLst/>
              <a:latin typeface="Public Sans"/>
              <a:ea typeface="Calibri" panose="020F0502020204030204" pitchFamily="34" charset="0"/>
              <a:cs typeface="Times New Roman" panose="02020603050405020304" pitchFamily="18" charset="0"/>
            </a:endParaRPr>
          </a:p>
          <a:p>
            <a:pPr marL="571500" indent="-571500">
              <a:lnSpc>
                <a:spcPct val="107000"/>
              </a:lnSpc>
              <a:spcAft>
                <a:spcPts val="800"/>
              </a:spcAft>
              <a:buFont typeface="Arial" panose="020B0604020202020204" pitchFamily="34" charset="0"/>
              <a:buChar char="•"/>
            </a:pPr>
            <a:r>
              <a:rPr lang="cy-GB" sz="4000" dirty="0">
                <a:latin typeface="Public Sans"/>
                <a:ea typeface="Calibri" panose="020F0502020204030204" pitchFamily="34" charset="0"/>
                <a:cs typeface="Times New Roman" panose="02020603050405020304" pitchFamily="18" charset="0"/>
              </a:rPr>
              <a:t>Llywodraeth Cymru</a:t>
            </a:r>
          </a:p>
          <a:p>
            <a:pPr marL="571500" indent="-571500">
              <a:lnSpc>
                <a:spcPct val="107000"/>
              </a:lnSpc>
              <a:spcAft>
                <a:spcPts val="800"/>
              </a:spcAft>
              <a:buFont typeface="Arial" panose="020B0604020202020204" pitchFamily="34" charset="0"/>
              <a:buChar char="•"/>
            </a:pPr>
            <a:r>
              <a:rPr lang="cy-GB" sz="4000" dirty="0">
                <a:latin typeface="Public Sans"/>
                <a:ea typeface="Calibri" panose="020F0502020204030204" pitchFamily="34" charset="0"/>
                <a:cs typeface="Times New Roman" panose="02020603050405020304" pitchFamily="18" charset="0"/>
              </a:rPr>
              <a:t>Awdurdodau Lleol</a:t>
            </a:r>
          </a:p>
          <a:p>
            <a:pPr marL="571500" indent="-571500">
              <a:lnSpc>
                <a:spcPct val="107000"/>
              </a:lnSpc>
              <a:spcAft>
                <a:spcPts val="800"/>
              </a:spcAft>
              <a:buFont typeface="Arial" panose="020B0604020202020204" pitchFamily="34" charset="0"/>
              <a:buChar char="•"/>
            </a:pPr>
            <a:r>
              <a:rPr lang="cy-GB" sz="4000" dirty="0">
                <a:latin typeface="Public Sans"/>
                <a:ea typeface="Calibri" panose="020F0502020204030204" pitchFamily="34" charset="0"/>
                <a:cs typeface="Times New Roman" panose="02020603050405020304" pitchFamily="18" charset="0"/>
              </a:rPr>
              <a:t>Gwasanaethau iechyd</a:t>
            </a:r>
          </a:p>
          <a:p>
            <a:pPr marL="571500" indent="-571500">
              <a:lnSpc>
                <a:spcPct val="107000"/>
              </a:lnSpc>
              <a:spcAft>
                <a:spcPts val="800"/>
              </a:spcAft>
              <a:buFont typeface="Arial" panose="020B0604020202020204" pitchFamily="34" charset="0"/>
              <a:buChar char="•"/>
            </a:pPr>
            <a:r>
              <a:rPr lang="cy-GB" sz="4000" dirty="0">
                <a:latin typeface="Public Sans"/>
                <a:ea typeface="Calibri" panose="020F0502020204030204" pitchFamily="34" charset="0"/>
                <a:cs typeface="Times New Roman" panose="02020603050405020304" pitchFamily="18" charset="0"/>
              </a:rPr>
              <a:t>Sefydliadau eraill sy’n darparu Gwasanaeth cyhoeddus</a:t>
            </a:r>
          </a:p>
        </p:txBody>
      </p:sp>
      <p:sp>
        <p:nvSpPr>
          <p:cNvPr id="5" name="Text Placeholder 4">
            <a:extLst>
              <a:ext uri="{FF2B5EF4-FFF2-40B4-BE49-F238E27FC236}">
                <a16:creationId xmlns:a16="http://schemas.microsoft.com/office/drawing/2014/main" id="{D21AB6A9-0A06-2B4C-9E86-64561AD7E3E9}"/>
              </a:ext>
            </a:extLst>
          </p:cNvPr>
          <p:cNvSpPr>
            <a:spLocks noGrp="1"/>
          </p:cNvSpPr>
          <p:nvPr>
            <p:ph type="body" sz="quarter" idx="11"/>
          </p:nvPr>
        </p:nvSpPr>
        <p:spPr>
          <a:xfrm>
            <a:off x="11905129" y="2838987"/>
            <a:ext cx="11277600" cy="9378950"/>
          </a:xfrm>
        </p:spPr>
        <p:txBody>
          <a:bodyPr>
            <a:normAutofit/>
          </a:bodyPr>
          <a:lstStyle/>
          <a:p>
            <a:pPr marL="0" indent="0">
              <a:buNone/>
            </a:pPr>
            <a:r>
              <a:rPr lang="en-GB" sz="4000" dirty="0">
                <a:latin typeface="Public Sans"/>
                <a:cs typeface="Times New Roman" panose="02020603050405020304" pitchFamily="18" charset="0"/>
              </a:rPr>
              <a:t>In their responses, people understood ‘Welsh public service websites’ to mean: </a:t>
            </a:r>
          </a:p>
          <a:p>
            <a:pPr marL="0" indent="0">
              <a:buNone/>
            </a:pPr>
            <a:endParaRPr lang="en-GB" sz="4000" dirty="0">
              <a:latin typeface="Public Sans"/>
              <a:cs typeface="Times New Roman" panose="02020603050405020304" pitchFamily="18" charset="0"/>
            </a:endParaRPr>
          </a:p>
          <a:p>
            <a:r>
              <a:rPr lang="en-GB" sz="4000" dirty="0">
                <a:latin typeface="Public Sans"/>
                <a:cs typeface="Arial" panose="020B0604020202020204" pitchFamily="34" charset="0"/>
              </a:rPr>
              <a:t>Welsh Government</a:t>
            </a:r>
          </a:p>
          <a:p>
            <a:r>
              <a:rPr lang="en-GB" sz="4000" dirty="0">
                <a:latin typeface="Public Sans"/>
                <a:cs typeface="Arial" panose="020B0604020202020204" pitchFamily="34" charset="0"/>
              </a:rPr>
              <a:t>Local Authorities </a:t>
            </a:r>
          </a:p>
          <a:p>
            <a:r>
              <a:rPr lang="en-GB" sz="4000" dirty="0">
                <a:latin typeface="Public Sans"/>
                <a:cs typeface="Arial" panose="020B0604020202020204" pitchFamily="34" charset="0"/>
              </a:rPr>
              <a:t>Health services</a:t>
            </a:r>
          </a:p>
          <a:p>
            <a:r>
              <a:rPr lang="en-GB" sz="4000" dirty="0">
                <a:latin typeface="Public Sans"/>
                <a:cs typeface="Arial" panose="020B0604020202020204" pitchFamily="34" charset="0"/>
              </a:rPr>
              <a:t>Other organisations providing a public service </a:t>
            </a:r>
          </a:p>
          <a:p>
            <a:pPr marL="0" indent="0">
              <a:buNone/>
            </a:pPr>
            <a:endParaRPr lang="en-GB" sz="4000" dirty="0">
              <a:latin typeface="Public Sans"/>
              <a:cs typeface="Arial" panose="020B0604020202020204" pitchFamily="34" charset="0"/>
            </a:endParaRPr>
          </a:p>
        </p:txBody>
      </p:sp>
    </p:spTree>
    <p:extLst>
      <p:ext uri="{BB962C8B-B14F-4D97-AF65-F5344CB8AC3E}">
        <p14:creationId xmlns:p14="http://schemas.microsoft.com/office/powerpoint/2010/main" val="279183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D6571C-FF48-479D-AE4C-94DE67CC2A24}"/>
              </a:ext>
            </a:extLst>
          </p:cNvPr>
          <p:cNvSpPr>
            <a:spLocks noGrp="1"/>
          </p:cNvSpPr>
          <p:nvPr>
            <p:ph type="sldNum" sz="quarter" idx="4"/>
          </p:nvPr>
        </p:nvSpPr>
        <p:spPr/>
        <p:txBody>
          <a:bodyPr/>
          <a:lstStyle/>
          <a:p>
            <a:fld id="{3FCC3E9D-3B6B-704F-BBBD-DC5D892D6749}" type="slidenum">
              <a:rPr lang="en-GB" smtClean="0"/>
              <a:pPr/>
              <a:t>7</a:t>
            </a:fld>
            <a:endParaRPr lang="en-GB"/>
          </a:p>
        </p:txBody>
      </p:sp>
      <p:sp>
        <p:nvSpPr>
          <p:cNvPr id="6" name="Text Placeholder 5">
            <a:extLst>
              <a:ext uri="{FF2B5EF4-FFF2-40B4-BE49-F238E27FC236}">
                <a16:creationId xmlns:a16="http://schemas.microsoft.com/office/drawing/2014/main" id="{CC595BFE-621B-4719-A833-9935E22EFE63}"/>
              </a:ext>
            </a:extLst>
          </p:cNvPr>
          <p:cNvSpPr>
            <a:spLocks noGrp="1"/>
          </p:cNvSpPr>
          <p:nvPr>
            <p:ph type="body" sz="quarter" idx="10"/>
          </p:nvPr>
        </p:nvSpPr>
        <p:spPr/>
        <p:txBody>
          <a:bodyPr/>
          <a:lstStyle/>
          <a:p>
            <a:r>
              <a:rPr lang="en-GB" sz="9600" dirty="0" err="1"/>
              <a:t>Dadansoddiad</a:t>
            </a:r>
            <a:endParaRPr lang="en-GB" sz="9600" dirty="0"/>
          </a:p>
          <a:p>
            <a:endParaRPr lang="en-GB" dirty="0"/>
          </a:p>
          <a:p>
            <a:pPr marL="685800" indent="-685800">
              <a:buFont typeface="Arial" panose="020B0604020202020204" pitchFamily="34" charset="0"/>
              <a:buChar char="•"/>
            </a:pPr>
            <a:endParaRPr lang="en-GB" dirty="0"/>
          </a:p>
          <a:p>
            <a:r>
              <a:rPr lang="en-GB" sz="8800" dirty="0"/>
              <a:t>Analysis </a:t>
            </a:r>
          </a:p>
        </p:txBody>
      </p:sp>
    </p:spTree>
    <p:extLst>
      <p:ext uri="{BB962C8B-B14F-4D97-AF65-F5344CB8AC3E}">
        <p14:creationId xmlns:p14="http://schemas.microsoft.com/office/powerpoint/2010/main" val="380460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21187E-1657-6741-8605-4547BBCB9098}"/>
              </a:ext>
            </a:extLst>
          </p:cNvPr>
          <p:cNvSpPr>
            <a:spLocks noGrp="1"/>
          </p:cNvSpPr>
          <p:nvPr>
            <p:ph type="sldNum" sz="quarter" idx="4"/>
          </p:nvPr>
        </p:nvSpPr>
        <p:spPr/>
        <p:txBody>
          <a:bodyPr/>
          <a:lstStyle/>
          <a:p>
            <a:fld id="{3FCC3E9D-3B6B-704F-BBBD-DC5D892D6749}" type="slidenum">
              <a:rPr lang="en-GB" smtClean="0"/>
              <a:pPr/>
              <a:t>8</a:t>
            </a:fld>
            <a:endParaRPr lang="en-GB" dirty="0"/>
          </a:p>
        </p:txBody>
      </p:sp>
      <p:sp>
        <p:nvSpPr>
          <p:cNvPr id="3" name="Title 2">
            <a:extLst>
              <a:ext uri="{FF2B5EF4-FFF2-40B4-BE49-F238E27FC236}">
                <a16:creationId xmlns:a16="http://schemas.microsoft.com/office/drawing/2014/main" id="{CE9A5127-E544-234E-B648-15499C92025D}"/>
              </a:ext>
            </a:extLst>
          </p:cNvPr>
          <p:cNvSpPr>
            <a:spLocks noGrp="1"/>
          </p:cNvSpPr>
          <p:nvPr>
            <p:ph type="title"/>
          </p:nvPr>
        </p:nvSpPr>
        <p:spPr/>
        <p:txBody>
          <a:bodyPr>
            <a:normAutofit/>
          </a:bodyPr>
          <a:lstStyle/>
          <a:p>
            <a:r>
              <a:rPr lang="cy-GB" sz="4800" b="0" dirty="0"/>
              <a:t>Dadansoddiad / </a:t>
            </a:r>
            <a:r>
              <a:rPr lang="cy-GB" sz="4800" b="0" dirty="0" err="1"/>
              <a:t>Analysis</a:t>
            </a:r>
            <a:endParaRPr lang="en-GB" sz="4800" dirty="0"/>
          </a:p>
        </p:txBody>
      </p:sp>
      <p:sp>
        <p:nvSpPr>
          <p:cNvPr id="4" name="Text Placeholder 3">
            <a:extLst>
              <a:ext uri="{FF2B5EF4-FFF2-40B4-BE49-F238E27FC236}">
                <a16:creationId xmlns:a16="http://schemas.microsoft.com/office/drawing/2014/main" id="{2C00CED5-4319-6A44-AC79-E1F72B8D6F99}"/>
              </a:ext>
            </a:extLst>
          </p:cNvPr>
          <p:cNvSpPr>
            <a:spLocks noGrp="1"/>
          </p:cNvSpPr>
          <p:nvPr>
            <p:ph type="body" sz="quarter" idx="10"/>
          </p:nvPr>
        </p:nvSpPr>
        <p:spPr>
          <a:xfrm>
            <a:off x="875489" y="2521290"/>
            <a:ext cx="10660019" cy="9378950"/>
          </a:xfrm>
        </p:spPr>
        <p:txBody>
          <a:bodyPr>
            <a:normAutofit/>
          </a:bodyPr>
          <a:lstStyle/>
          <a:p>
            <a:pPr>
              <a:lnSpc>
                <a:spcPct val="107000"/>
              </a:lnSpc>
              <a:spcAft>
                <a:spcPts val="800"/>
              </a:spcAft>
            </a:pPr>
            <a:r>
              <a:rPr lang="cy-GB" sz="4000" b="1" dirty="0">
                <a:ea typeface="Calibri" panose="020F0502020204030204" pitchFamily="34" charset="0"/>
                <a:cs typeface="Times New Roman" panose="02020603050405020304" pitchFamily="18" charset="0"/>
              </a:rPr>
              <a:t>Canran y bobl siaradon ni â nhw ar y Maes sy’n dweud eu bod nhw’n defnyddio fersiwn Gymraeg gwefannau gwasanaethau cyhoeddus</a:t>
            </a:r>
            <a:endParaRPr lang="cy-GB" sz="4000" dirty="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cy-GB" sz="4000" dirty="0">
                <a:ea typeface="Calibri" panose="020F0502020204030204" pitchFamily="34" charset="0"/>
                <a:cs typeface="Times New Roman" panose="02020603050405020304" pitchFamily="18" charset="0"/>
              </a:rPr>
              <a:t>52% yn dweud eu bod yn defnyddio’r Gymraeg bob amser</a:t>
            </a:r>
          </a:p>
          <a:p>
            <a:pPr marL="285750" indent="-285750">
              <a:lnSpc>
                <a:spcPct val="107000"/>
              </a:lnSpc>
              <a:spcAft>
                <a:spcPts val="800"/>
              </a:spcAft>
              <a:buFont typeface="Arial" panose="020B0604020202020204" pitchFamily="34" charset="0"/>
              <a:buChar char="•"/>
            </a:pPr>
            <a:r>
              <a:rPr lang="cy-GB" sz="4000" dirty="0">
                <a:ea typeface="Calibri" panose="020F0502020204030204" pitchFamily="34" charset="0"/>
                <a:cs typeface="Times New Roman" panose="02020603050405020304" pitchFamily="18" charset="0"/>
              </a:rPr>
              <a:t>28% Cymraeg y rhan fwyaf o’r amser</a:t>
            </a:r>
          </a:p>
          <a:p>
            <a:pPr marL="285750" indent="-285750">
              <a:lnSpc>
                <a:spcPct val="107000"/>
              </a:lnSpc>
              <a:spcAft>
                <a:spcPts val="800"/>
              </a:spcAft>
              <a:buFont typeface="Arial" panose="020B0604020202020204" pitchFamily="34" charset="0"/>
              <a:buChar char="•"/>
            </a:pPr>
            <a:r>
              <a:rPr lang="cy-GB" sz="4000" dirty="0">
                <a:ea typeface="Calibri" panose="020F0502020204030204" pitchFamily="34" charset="0"/>
                <a:cs typeface="Times New Roman" panose="02020603050405020304" pitchFamily="18" charset="0"/>
              </a:rPr>
              <a:t>Ddim yn sampl sy’n cynrychioli Cymru gyfan</a:t>
            </a:r>
          </a:p>
          <a:p>
            <a:pPr marL="285750" indent="-285750">
              <a:lnSpc>
                <a:spcPct val="107000"/>
              </a:lnSpc>
              <a:spcAft>
                <a:spcPts val="800"/>
              </a:spcAft>
              <a:buFont typeface="Arial" panose="020B0604020202020204" pitchFamily="34" charset="0"/>
              <a:buChar char="•"/>
            </a:pPr>
            <a:r>
              <a:rPr lang="cy-GB" sz="4000" dirty="0">
                <a:ea typeface="Calibri" panose="020F0502020204030204" pitchFamily="34" charset="0"/>
                <a:cs typeface="Times New Roman" panose="02020603050405020304" pitchFamily="18" charset="0"/>
              </a:rPr>
              <a:t>Barn bersonol am eu hymddygiad </a:t>
            </a:r>
          </a:p>
        </p:txBody>
      </p:sp>
      <p:sp>
        <p:nvSpPr>
          <p:cNvPr id="5" name="Text Placeholder 4">
            <a:extLst>
              <a:ext uri="{FF2B5EF4-FFF2-40B4-BE49-F238E27FC236}">
                <a16:creationId xmlns:a16="http://schemas.microsoft.com/office/drawing/2014/main" id="{D21AB6A9-0A06-2B4C-9E86-64561AD7E3E9}"/>
              </a:ext>
            </a:extLst>
          </p:cNvPr>
          <p:cNvSpPr>
            <a:spLocks noGrp="1"/>
          </p:cNvSpPr>
          <p:nvPr>
            <p:ph type="body" sz="quarter" idx="11"/>
          </p:nvPr>
        </p:nvSpPr>
        <p:spPr>
          <a:xfrm>
            <a:off x="11904663" y="2168522"/>
            <a:ext cx="11277600" cy="9378950"/>
          </a:xfrm>
        </p:spPr>
        <p:txBody>
          <a:bodyPr/>
          <a:lstStyle/>
          <a:p>
            <a:pPr marL="0" indent="0">
              <a:lnSpc>
                <a:spcPct val="107000"/>
              </a:lnSpc>
              <a:spcAft>
                <a:spcPts val="800"/>
              </a:spcAft>
              <a:buNone/>
            </a:pPr>
            <a:r>
              <a:rPr lang="en-GB" sz="4000" b="1" dirty="0">
                <a:ea typeface="Calibri" panose="020F0502020204030204" pitchFamily="34" charset="0"/>
                <a:cs typeface="Times New Roman" panose="02020603050405020304" pitchFamily="18" charset="0"/>
              </a:rPr>
              <a:t>Percentage of people we spoke to the </a:t>
            </a:r>
            <a:r>
              <a:rPr lang="en-GB" sz="4000" b="1" dirty="0" err="1">
                <a:ea typeface="Calibri" panose="020F0502020204030204" pitchFamily="34" charset="0"/>
                <a:cs typeface="Times New Roman" panose="02020603050405020304" pitchFamily="18" charset="0"/>
              </a:rPr>
              <a:t>Maes</a:t>
            </a:r>
            <a:r>
              <a:rPr lang="en-GB" sz="4000" b="1" dirty="0">
                <a:ea typeface="Calibri" panose="020F0502020204030204" pitchFamily="34" charset="0"/>
                <a:cs typeface="Times New Roman" panose="02020603050405020304" pitchFamily="18" charset="0"/>
              </a:rPr>
              <a:t> who say they use the Welsh version of public service websites:</a:t>
            </a:r>
            <a:endParaRPr lang="en-GB" sz="4000" dirty="0">
              <a:cs typeface="Times New Roman" panose="02020603050405020304" pitchFamily="18" charset="0"/>
            </a:endParaRPr>
          </a:p>
          <a:p>
            <a:pPr marL="285750" indent="-285750">
              <a:lnSpc>
                <a:spcPct val="107000"/>
              </a:lnSpc>
              <a:spcAft>
                <a:spcPts val="800"/>
              </a:spcAft>
            </a:pPr>
            <a:r>
              <a:rPr lang="en-GB" sz="4000" dirty="0">
                <a:cs typeface="Times New Roman" panose="02020603050405020304" pitchFamily="18" charset="0"/>
              </a:rPr>
              <a:t>52% say they used the Welsh version all the time</a:t>
            </a:r>
          </a:p>
          <a:p>
            <a:pPr marL="285750" indent="-285750">
              <a:lnSpc>
                <a:spcPct val="107000"/>
              </a:lnSpc>
              <a:spcAft>
                <a:spcPts val="800"/>
              </a:spcAft>
            </a:pPr>
            <a:r>
              <a:rPr lang="en-GB" sz="4000" dirty="0">
                <a:cs typeface="Times New Roman" panose="02020603050405020304" pitchFamily="18" charset="0"/>
              </a:rPr>
              <a:t>28% mostly used the Welsh version</a:t>
            </a:r>
          </a:p>
          <a:p>
            <a:pPr marL="285750" indent="-285750">
              <a:lnSpc>
                <a:spcPct val="107000"/>
              </a:lnSpc>
              <a:spcAft>
                <a:spcPts val="800"/>
              </a:spcAft>
            </a:pPr>
            <a:r>
              <a:rPr lang="en-GB" sz="4000" dirty="0">
                <a:cs typeface="Times New Roman" panose="02020603050405020304" pitchFamily="18" charset="0"/>
              </a:rPr>
              <a:t>Not a representative sample for Wales</a:t>
            </a:r>
          </a:p>
          <a:p>
            <a:pPr marL="285750" indent="-285750">
              <a:lnSpc>
                <a:spcPct val="107000"/>
              </a:lnSpc>
              <a:spcAft>
                <a:spcPts val="800"/>
              </a:spcAft>
            </a:pPr>
            <a:r>
              <a:rPr lang="en-GB" sz="4000" dirty="0">
                <a:cs typeface="Times New Roman" panose="02020603050405020304" pitchFamily="18" charset="0"/>
              </a:rPr>
              <a:t>Personal opinion about their behaviour</a:t>
            </a:r>
          </a:p>
        </p:txBody>
      </p:sp>
      <p:sp>
        <p:nvSpPr>
          <p:cNvPr id="7" name="TextBox 5">
            <a:extLst>
              <a:ext uri="{FF2B5EF4-FFF2-40B4-BE49-F238E27FC236}">
                <a16:creationId xmlns:a16="http://schemas.microsoft.com/office/drawing/2014/main" id="{458E0165-1A45-C82D-5D90-44BDF97EEB39}"/>
              </a:ext>
            </a:extLst>
          </p:cNvPr>
          <p:cNvSpPr txBox="1"/>
          <p:nvPr/>
        </p:nvSpPr>
        <p:spPr>
          <a:xfrm>
            <a:off x="183393" y="12515671"/>
            <a:ext cx="22999335" cy="1200329"/>
          </a:xfrm>
          <a:prstGeom prst="rect">
            <a:avLst/>
          </a:prstGeom>
          <a:noFill/>
        </p:spPr>
        <p:txBody>
          <a:bodyPr wrap="square" rtlCol="0">
            <a:spAutoFit/>
          </a:bodyPr>
          <a:lstStyle/>
          <a:p>
            <a:r>
              <a:rPr lang="en-GB" dirty="0" err="1">
                <a:latin typeface="Public Sans" pitchFamily="2" charset="77"/>
              </a:rPr>
              <a:t>Arolwg</a:t>
            </a:r>
            <a:r>
              <a:rPr lang="en-GB" dirty="0">
                <a:latin typeface="Public Sans" pitchFamily="2" charset="77"/>
              </a:rPr>
              <a:t> o 144 </a:t>
            </a:r>
            <a:r>
              <a:rPr lang="en-GB" dirty="0" err="1">
                <a:latin typeface="Public Sans" pitchFamily="2" charset="77"/>
              </a:rPr>
              <a:t>siaradwyr</a:t>
            </a:r>
            <a:r>
              <a:rPr lang="en-GB" dirty="0">
                <a:latin typeface="Public Sans" pitchFamily="2" charset="77"/>
              </a:rPr>
              <a:t> Cymraeg ar </a:t>
            </a:r>
            <a:r>
              <a:rPr lang="en-GB" dirty="0" err="1">
                <a:latin typeface="Public Sans" pitchFamily="2" charset="77"/>
              </a:rPr>
              <a:t>Faes</a:t>
            </a:r>
            <a:r>
              <a:rPr lang="en-GB" dirty="0">
                <a:latin typeface="Public Sans" pitchFamily="2" charset="77"/>
              </a:rPr>
              <a:t> </a:t>
            </a:r>
            <a:r>
              <a:rPr lang="en-GB" dirty="0" err="1">
                <a:latin typeface="Public Sans" pitchFamily="2" charset="77"/>
              </a:rPr>
              <a:t>yr</a:t>
            </a:r>
            <a:r>
              <a:rPr lang="en-GB" dirty="0">
                <a:latin typeface="Public Sans" pitchFamily="2" charset="77"/>
              </a:rPr>
              <a:t> Eisteddfod/Survey of 144 Welsh speakers on the </a:t>
            </a:r>
            <a:r>
              <a:rPr lang="en-GB" dirty="0" err="1">
                <a:latin typeface="Public Sans" pitchFamily="2" charset="77"/>
              </a:rPr>
              <a:t>Maes</a:t>
            </a:r>
            <a:r>
              <a:rPr lang="en-GB" dirty="0">
                <a:latin typeface="Public Sans" pitchFamily="2" charset="77"/>
              </a:rPr>
              <a:t> </a:t>
            </a:r>
          </a:p>
          <a:p>
            <a:endParaRPr lang="en-US" dirty="0"/>
          </a:p>
        </p:txBody>
      </p:sp>
    </p:spTree>
    <p:extLst>
      <p:ext uri="{BB962C8B-B14F-4D97-AF65-F5344CB8AC3E}">
        <p14:creationId xmlns:p14="http://schemas.microsoft.com/office/powerpoint/2010/main" val="218409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21187E-1657-6741-8605-4547BBCB9098}"/>
              </a:ext>
            </a:extLst>
          </p:cNvPr>
          <p:cNvSpPr>
            <a:spLocks noGrp="1"/>
          </p:cNvSpPr>
          <p:nvPr>
            <p:ph type="sldNum" sz="quarter" idx="4"/>
          </p:nvPr>
        </p:nvSpPr>
        <p:spPr/>
        <p:txBody>
          <a:bodyPr/>
          <a:lstStyle/>
          <a:p>
            <a:fld id="{3FCC3E9D-3B6B-704F-BBBD-DC5D892D6749}" type="slidenum">
              <a:rPr lang="en-GB" smtClean="0"/>
              <a:pPr/>
              <a:t>9</a:t>
            </a:fld>
            <a:endParaRPr lang="en-GB" dirty="0"/>
          </a:p>
        </p:txBody>
      </p:sp>
      <p:sp>
        <p:nvSpPr>
          <p:cNvPr id="3" name="Title 2">
            <a:extLst>
              <a:ext uri="{FF2B5EF4-FFF2-40B4-BE49-F238E27FC236}">
                <a16:creationId xmlns:a16="http://schemas.microsoft.com/office/drawing/2014/main" id="{CE9A5127-E544-234E-B648-15499C92025D}"/>
              </a:ext>
            </a:extLst>
          </p:cNvPr>
          <p:cNvSpPr>
            <a:spLocks noGrp="1"/>
          </p:cNvSpPr>
          <p:nvPr>
            <p:ph type="title"/>
          </p:nvPr>
        </p:nvSpPr>
        <p:spPr/>
        <p:txBody>
          <a:bodyPr>
            <a:normAutofit/>
          </a:bodyPr>
          <a:lstStyle/>
          <a:p>
            <a:r>
              <a:rPr lang="cy-GB" sz="4800" b="0" dirty="0"/>
              <a:t>Dadansoddiad / </a:t>
            </a:r>
            <a:r>
              <a:rPr lang="cy-GB" sz="4800" b="0" dirty="0" err="1"/>
              <a:t>Analysis</a:t>
            </a:r>
            <a:endParaRPr lang="en-GB" sz="4800" dirty="0"/>
          </a:p>
        </p:txBody>
      </p:sp>
      <p:sp>
        <p:nvSpPr>
          <p:cNvPr id="4" name="Text Placeholder 3">
            <a:extLst>
              <a:ext uri="{FF2B5EF4-FFF2-40B4-BE49-F238E27FC236}">
                <a16:creationId xmlns:a16="http://schemas.microsoft.com/office/drawing/2014/main" id="{2C00CED5-4319-6A44-AC79-E1F72B8D6F99}"/>
              </a:ext>
            </a:extLst>
          </p:cNvPr>
          <p:cNvSpPr>
            <a:spLocks noGrp="1"/>
          </p:cNvSpPr>
          <p:nvPr>
            <p:ph type="body" sz="quarter" idx="10"/>
          </p:nvPr>
        </p:nvSpPr>
        <p:spPr/>
        <p:txBody>
          <a:bodyPr>
            <a:normAutofit/>
          </a:bodyPr>
          <a:lstStyle/>
          <a:p>
            <a:pPr marL="285750" indent="-285750">
              <a:lnSpc>
                <a:spcPct val="107000"/>
              </a:lnSpc>
              <a:spcAft>
                <a:spcPts val="800"/>
              </a:spcAft>
              <a:buFont typeface="Arial" panose="020B0604020202020204" pitchFamily="34" charset="0"/>
              <a:buChar char="•"/>
            </a:pPr>
            <a:r>
              <a:rPr lang="cy-GB" sz="4000" dirty="0">
                <a:effectLst/>
                <a:ea typeface="Calibri" panose="020F0502020204030204" pitchFamily="34" charset="0"/>
                <a:cs typeface="Times New Roman" panose="02020603050405020304" pitchFamily="18" charset="0"/>
              </a:rPr>
              <a:t>Ond…</a:t>
            </a:r>
          </a:p>
          <a:p>
            <a:pPr marL="285750" indent="-285750">
              <a:lnSpc>
                <a:spcPct val="107000"/>
              </a:lnSpc>
              <a:spcAft>
                <a:spcPts val="800"/>
              </a:spcAft>
              <a:buFont typeface="Arial" panose="020B0604020202020204" pitchFamily="34" charset="0"/>
              <a:buChar char="•"/>
            </a:pPr>
            <a:r>
              <a:rPr lang="cy-GB" sz="4000" dirty="0">
                <a:effectLst/>
                <a:ea typeface="Calibri" panose="020F0502020204030204" pitchFamily="34" charset="0"/>
                <a:cs typeface="Times New Roman" panose="02020603050405020304" pitchFamily="18" charset="0"/>
              </a:rPr>
              <a:t>Bron hanner yn defnyddio’r fersiwn Saesneg o leiaf weithiau (48%)</a:t>
            </a:r>
          </a:p>
          <a:p>
            <a:pPr marL="285750" indent="-285750">
              <a:lnSpc>
                <a:spcPct val="107000"/>
              </a:lnSpc>
              <a:spcAft>
                <a:spcPts val="800"/>
              </a:spcAft>
              <a:buFont typeface="Arial" panose="020B0604020202020204" pitchFamily="34" charset="0"/>
              <a:buChar char="•"/>
            </a:pPr>
            <a:r>
              <a:rPr lang="cy-GB" sz="4000" dirty="0">
                <a:ea typeface="Calibri" panose="020F0502020204030204" pitchFamily="34" charset="0"/>
                <a:cs typeface="Times New Roman" panose="02020603050405020304" pitchFamily="18" charset="0"/>
              </a:rPr>
              <a:t>Dywedodd dwy ran o dair iddyn nhw newid rhwng yr ieithoedd (toglo)</a:t>
            </a:r>
          </a:p>
          <a:p>
            <a:pPr marL="285750" indent="-285750">
              <a:lnSpc>
                <a:spcPct val="107000"/>
              </a:lnSpc>
              <a:spcAft>
                <a:spcPts val="800"/>
              </a:spcAft>
              <a:buFont typeface="Arial" panose="020B0604020202020204" pitchFamily="34" charset="0"/>
              <a:buChar char="•"/>
            </a:pPr>
            <a:r>
              <a:rPr lang="cy-GB" sz="4000" dirty="0">
                <a:effectLst/>
                <a:ea typeface="Calibri" panose="020F0502020204030204" pitchFamily="34" charset="0"/>
                <a:cs typeface="Times New Roman" panose="02020603050405020304" pitchFamily="18" charset="0"/>
              </a:rPr>
              <a:t>55% yn toglo weithiau</a:t>
            </a:r>
          </a:p>
          <a:p>
            <a:pPr marL="285750" indent="-285750">
              <a:lnSpc>
                <a:spcPct val="107000"/>
              </a:lnSpc>
              <a:spcAft>
                <a:spcPts val="800"/>
              </a:spcAft>
              <a:buFont typeface="Arial" panose="020B0604020202020204" pitchFamily="34" charset="0"/>
              <a:buChar char="•"/>
            </a:pPr>
            <a:r>
              <a:rPr lang="cy-GB" sz="4000" dirty="0">
                <a:ea typeface="Calibri" panose="020F0502020204030204" pitchFamily="34" charset="0"/>
                <a:cs typeface="Times New Roman" panose="02020603050405020304" pitchFamily="18" charset="0"/>
              </a:rPr>
              <a:t>10% yn toglo llawer</a:t>
            </a:r>
          </a:p>
          <a:p>
            <a:pPr marL="285750" indent="-285750">
              <a:lnSpc>
                <a:spcPct val="107000"/>
              </a:lnSpc>
              <a:spcAft>
                <a:spcPts val="800"/>
              </a:spcAft>
              <a:buFont typeface="Arial" panose="020B0604020202020204" pitchFamily="34" charset="0"/>
              <a:buChar char="•"/>
            </a:pPr>
            <a:r>
              <a:rPr lang="cy-GB" sz="4000" dirty="0">
                <a:ea typeface="Calibri" panose="020F0502020204030204" pitchFamily="34" charset="0"/>
                <a:cs typeface="Times New Roman" panose="02020603050405020304" pitchFamily="18" charset="0"/>
              </a:rPr>
              <a:t>Yn aml er mwyn gwirio ystyr geiriau</a:t>
            </a:r>
          </a:p>
        </p:txBody>
      </p:sp>
      <p:sp>
        <p:nvSpPr>
          <p:cNvPr id="5" name="Text Placeholder 4">
            <a:extLst>
              <a:ext uri="{FF2B5EF4-FFF2-40B4-BE49-F238E27FC236}">
                <a16:creationId xmlns:a16="http://schemas.microsoft.com/office/drawing/2014/main" id="{D21AB6A9-0A06-2B4C-9E86-64561AD7E3E9}"/>
              </a:ext>
            </a:extLst>
          </p:cNvPr>
          <p:cNvSpPr>
            <a:spLocks noGrp="1"/>
          </p:cNvSpPr>
          <p:nvPr>
            <p:ph type="body" sz="quarter" idx="11"/>
          </p:nvPr>
        </p:nvSpPr>
        <p:spPr>
          <a:xfrm>
            <a:off x="11904663" y="3154780"/>
            <a:ext cx="11277600" cy="9378950"/>
          </a:xfrm>
        </p:spPr>
        <p:txBody>
          <a:bodyPr/>
          <a:lstStyle/>
          <a:p>
            <a:pPr marL="285750" indent="-285750">
              <a:lnSpc>
                <a:spcPct val="107000"/>
              </a:lnSpc>
              <a:spcAft>
                <a:spcPts val="800"/>
              </a:spcAft>
            </a:pPr>
            <a:r>
              <a:rPr lang="en-GB" sz="4000" dirty="0">
                <a:cs typeface="Times New Roman" panose="02020603050405020304" pitchFamily="18" charset="0"/>
              </a:rPr>
              <a:t>But…</a:t>
            </a:r>
          </a:p>
          <a:p>
            <a:pPr marL="285750" indent="-285750">
              <a:lnSpc>
                <a:spcPct val="107000"/>
              </a:lnSpc>
              <a:spcAft>
                <a:spcPts val="800"/>
              </a:spcAft>
            </a:pPr>
            <a:r>
              <a:rPr lang="en-GB" sz="4000" dirty="0">
                <a:cs typeface="Times New Roman" panose="02020603050405020304" pitchFamily="18" charset="0"/>
              </a:rPr>
              <a:t>Nearly half said they used the English version at least sometimes (48%)</a:t>
            </a:r>
          </a:p>
          <a:p>
            <a:pPr marL="285750" indent="-285750">
              <a:lnSpc>
                <a:spcPct val="107000"/>
              </a:lnSpc>
              <a:spcAft>
                <a:spcPts val="800"/>
              </a:spcAft>
            </a:pPr>
            <a:r>
              <a:rPr lang="en-GB" sz="4000" dirty="0">
                <a:cs typeface="Times New Roman" panose="02020603050405020304" pitchFamily="18" charset="0"/>
              </a:rPr>
              <a:t>Two thirds said they toggled between languages</a:t>
            </a:r>
          </a:p>
          <a:p>
            <a:pPr marL="285750" indent="-285750">
              <a:lnSpc>
                <a:spcPct val="107000"/>
              </a:lnSpc>
              <a:spcAft>
                <a:spcPts val="800"/>
              </a:spcAft>
            </a:pPr>
            <a:r>
              <a:rPr lang="en-GB" sz="4000" dirty="0">
                <a:cs typeface="Times New Roman" panose="02020603050405020304" pitchFamily="18" charset="0"/>
              </a:rPr>
              <a:t>55% sometimes toggle</a:t>
            </a:r>
          </a:p>
          <a:p>
            <a:pPr marL="285750" indent="-285750">
              <a:lnSpc>
                <a:spcPct val="107000"/>
              </a:lnSpc>
              <a:spcAft>
                <a:spcPts val="800"/>
              </a:spcAft>
            </a:pPr>
            <a:r>
              <a:rPr lang="en-GB" sz="4000" dirty="0">
                <a:cs typeface="Times New Roman" panose="02020603050405020304" pitchFamily="18" charset="0"/>
              </a:rPr>
              <a:t>10% toggle a lot</a:t>
            </a:r>
          </a:p>
          <a:p>
            <a:pPr marL="285750" indent="-285750">
              <a:lnSpc>
                <a:spcPct val="107000"/>
              </a:lnSpc>
              <a:spcAft>
                <a:spcPts val="800"/>
              </a:spcAft>
            </a:pPr>
            <a:r>
              <a:rPr lang="en-GB" sz="4000" dirty="0">
                <a:ea typeface="Calibri" panose="020F0502020204030204" pitchFamily="34" charset="0"/>
                <a:cs typeface="Times New Roman" panose="02020603050405020304" pitchFamily="18" charset="0"/>
              </a:rPr>
              <a:t>Often to check the meaning of words</a:t>
            </a:r>
            <a:endParaRPr lang="en-GB" sz="4000" dirty="0">
              <a:cs typeface="Times New Roman" panose="02020603050405020304" pitchFamily="18" charset="0"/>
            </a:endParaRPr>
          </a:p>
          <a:p>
            <a:pPr marL="0" indent="0">
              <a:buNone/>
            </a:pPr>
            <a:endParaRPr lang="en-GB" dirty="0"/>
          </a:p>
        </p:txBody>
      </p:sp>
      <p:sp>
        <p:nvSpPr>
          <p:cNvPr id="7" name="TextBox 7">
            <a:extLst>
              <a:ext uri="{FF2B5EF4-FFF2-40B4-BE49-F238E27FC236}">
                <a16:creationId xmlns:a16="http://schemas.microsoft.com/office/drawing/2014/main" id="{EBEB070C-99B1-500F-081C-79B32654366A}"/>
              </a:ext>
            </a:extLst>
          </p:cNvPr>
          <p:cNvSpPr txBox="1"/>
          <p:nvPr/>
        </p:nvSpPr>
        <p:spPr>
          <a:xfrm>
            <a:off x="183393" y="12469522"/>
            <a:ext cx="20692163" cy="1200329"/>
          </a:xfrm>
          <a:prstGeom prst="rect">
            <a:avLst/>
          </a:prstGeom>
          <a:noFill/>
        </p:spPr>
        <p:txBody>
          <a:bodyPr wrap="square" rtlCol="0">
            <a:spAutoFit/>
          </a:bodyPr>
          <a:lstStyle/>
          <a:p>
            <a:r>
              <a:rPr lang="en-GB" dirty="0" err="1">
                <a:latin typeface="Public Sans" pitchFamily="2" charset="77"/>
              </a:rPr>
              <a:t>Arolwg</a:t>
            </a:r>
            <a:r>
              <a:rPr lang="en-GB" dirty="0">
                <a:latin typeface="Public Sans" pitchFamily="2" charset="77"/>
              </a:rPr>
              <a:t> o 144 </a:t>
            </a:r>
            <a:r>
              <a:rPr lang="en-GB" dirty="0" err="1">
                <a:latin typeface="Public Sans" pitchFamily="2" charset="77"/>
              </a:rPr>
              <a:t>siaradwyr</a:t>
            </a:r>
            <a:r>
              <a:rPr lang="en-GB" dirty="0">
                <a:latin typeface="Public Sans" pitchFamily="2" charset="77"/>
              </a:rPr>
              <a:t> Cymraeg ar </a:t>
            </a:r>
            <a:r>
              <a:rPr lang="en-GB" dirty="0" err="1">
                <a:latin typeface="Public Sans" pitchFamily="2" charset="77"/>
              </a:rPr>
              <a:t>Faes</a:t>
            </a:r>
            <a:r>
              <a:rPr lang="en-GB" dirty="0">
                <a:latin typeface="Public Sans" pitchFamily="2" charset="77"/>
              </a:rPr>
              <a:t> </a:t>
            </a:r>
            <a:r>
              <a:rPr lang="en-GB" dirty="0" err="1">
                <a:latin typeface="Public Sans" pitchFamily="2" charset="77"/>
              </a:rPr>
              <a:t>yr</a:t>
            </a:r>
            <a:r>
              <a:rPr lang="en-GB" dirty="0">
                <a:latin typeface="Public Sans" pitchFamily="2" charset="77"/>
              </a:rPr>
              <a:t> Eisteddfod/Survey of 144 Welsh speakers on the </a:t>
            </a:r>
            <a:r>
              <a:rPr lang="en-GB" dirty="0" err="1">
                <a:latin typeface="Public Sans" pitchFamily="2" charset="77"/>
              </a:rPr>
              <a:t>Maes</a:t>
            </a:r>
            <a:r>
              <a:rPr lang="en-GB" dirty="0">
                <a:latin typeface="Public Sans" pitchFamily="2" charset="77"/>
              </a:rPr>
              <a:t> </a:t>
            </a:r>
          </a:p>
          <a:p>
            <a:endParaRPr lang="en-US" dirty="0"/>
          </a:p>
        </p:txBody>
      </p:sp>
    </p:spTree>
    <p:extLst>
      <p:ext uri="{BB962C8B-B14F-4D97-AF65-F5344CB8AC3E}">
        <p14:creationId xmlns:p14="http://schemas.microsoft.com/office/powerpoint/2010/main" val="4080907089"/>
      </p:ext>
    </p:extLst>
  </p:cSld>
  <p:clrMapOvr>
    <a:masterClrMapping/>
  </p:clrMapOvr>
</p:sld>
</file>

<file path=ppt/theme/theme1.xml><?xml version="1.0" encoding="utf-8"?>
<a:theme xmlns:a="http://schemas.openxmlformats.org/drawingml/2006/main" name="CDPS-Main">
  <a:themeElements>
    <a:clrScheme name="CDPS">
      <a:dk1>
        <a:srgbClr val="3E3735"/>
      </a:dk1>
      <a:lt1>
        <a:srgbClr val="FFFFFF"/>
      </a:lt1>
      <a:dk2>
        <a:srgbClr val="006151"/>
      </a:dk2>
      <a:lt2>
        <a:srgbClr val="77C3B5"/>
      </a:lt2>
      <a:accent1>
        <a:srgbClr val="77C3B5"/>
      </a:accent1>
      <a:accent2>
        <a:srgbClr val="FDD300"/>
      </a:accent2>
      <a:accent3>
        <a:srgbClr val="A5A5A5"/>
      </a:accent3>
      <a:accent4>
        <a:srgbClr val="E00730"/>
      </a:accent4>
      <a:accent5>
        <a:srgbClr val="006151"/>
      </a:accent5>
      <a:accent6>
        <a:srgbClr val="3E3735"/>
      </a:accent6>
      <a:hlink>
        <a:srgbClr val="1FFFFF"/>
      </a:hlink>
      <a:folHlink>
        <a:srgbClr val="1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C3B3072D2484AA54C031F7C2E0932" ma:contentTypeVersion="6" ma:contentTypeDescription="Create a new document." ma:contentTypeScope="" ma:versionID="2a0d17612ae46f9a3d4aa6d8d03a4b3f">
  <xsd:schema xmlns:xsd="http://www.w3.org/2001/XMLSchema" xmlns:xs="http://www.w3.org/2001/XMLSchema" xmlns:p="http://schemas.microsoft.com/office/2006/metadata/properties" xmlns:ns2="55c330a7-35b4-43c6-9398-889562571f0a" xmlns:ns3="6c3d0e94-004f-4eb0-8b55-3afd7c89ef53" targetNamespace="http://schemas.microsoft.com/office/2006/metadata/properties" ma:root="true" ma:fieldsID="f992e3d5734ddabbe444d3bab82689e8" ns2:_="" ns3:_="">
    <xsd:import namespace="55c330a7-35b4-43c6-9398-889562571f0a"/>
    <xsd:import namespace="6c3d0e94-004f-4eb0-8b55-3afd7c89ef5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c330a7-35b4-43c6-9398-889562571f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c3d0e94-004f-4eb0-8b55-3afd7c89ef5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6c3d0e94-004f-4eb0-8b55-3afd7c89ef53">
      <UserInfo>
        <DisplayName>Rhiannon Lawson</DisplayName>
        <AccountId>245</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F231E5-EFE9-439C-B7D5-460AE66F96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c330a7-35b4-43c6-9398-889562571f0a"/>
    <ds:schemaRef ds:uri="6c3d0e94-004f-4eb0-8b55-3afd7c89ef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3DDC0A-81FC-406B-9464-FDE5A102336E}">
  <ds:schemaRefs>
    <ds:schemaRef ds:uri="http://schemas.microsoft.com/office/2006/metadata/properties"/>
    <ds:schemaRef ds:uri="http://www.w3.org/2000/xmlns/"/>
    <ds:schemaRef ds:uri="b7838c27-d269-4b8e-986d-e134f108a7f0"/>
    <ds:schemaRef ds:uri="9704d2f0-6deb-48e6-abd7-cc9d346dc07e"/>
    <ds:schemaRef ds:uri="http://www.w3.org/2001/XMLSchema-instance"/>
    <ds:schemaRef ds:uri="http://schemas.microsoft.com/office/infopath/2007/PartnerControls"/>
    <ds:schemaRef ds:uri="6c3d0e94-004f-4eb0-8b55-3afd7c89ef53"/>
  </ds:schemaRefs>
</ds:datastoreItem>
</file>

<file path=customXml/itemProps3.xml><?xml version="1.0" encoding="utf-8"?>
<ds:datastoreItem xmlns:ds="http://schemas.openxmlformats.org/officeDocument/2006/customXml" ds:itemID="{F6AF879A-C62A-4CF3-9495-7E1C3E4A98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3050</TotalTime>
  <Words>1237</Words>
  <Application>Microsoft Office PowerPoint</Application>
  <PresentationFormat>Custom</PresentationFormat>
  <Paragraphs>147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CDPS-Main</vt:lpstr>
      <vt:lpstr>Gwefannau gwasanaethau cyhoeddus yn Gymraeg – arolwg Eisteddfotwyr 2022 Welsh language public service – survey of Eisteddfod visitors 2022 </vt:lpstr>
      <vt:lpstr>Dr Jeremy Evas   Pennaeth/Head Prosiect 2050 Llywodraeth Cymru/Welsh Government</vt:lpstr>
      <vt:lpstr>Jeremy Miles   Gweinidog y Gymraeg ac Addysg Minister for Education and the Welsh Language</vt:lpstr>
      <vt:lpstr>Canfyddiadau’r Ymchwil Research findings   James Lewis  Ymchwil Defnyddwyr, Cyfoeth Naturiol Cymru User research, Natural Resources Wales</vt:lpstr>
      <vt:lpstr>Trosolwg / Overview</vt:lpstr>
      <vt:lpstr>Trosolwg / Overview</vt:lpstr>
      <vt:lpstr>PowerPoint Presentation</vt:lpstr>
      <vt:lpstr>Dadansoddiad / Analysis</vt:lpstr>
      <vt:lpstr>Dadansoddiad / Analysis</vt:lpstr>
      <vt:lpstr>Tueddu i droi [i’r Saesneg] gyda therminoleg pwnc, e.e. wrth anfon cyfrifon ariannol i’r Comisiwn Elusennau  I tend to turn [to the English] based on the subject terminology, e.g. sending financial accounts to the Charity Commission</vt:lpstr>
      <vt:lpstr>Rhai geiriau Cymraeg yn gymhleth, haws deall rhai termau yn Saesneg gan wedi eu clywed o’r blaen  Some Welsh words are complicated, it’s easier to understand some terms in English, as I’ve heard them before</vt:lpstr>
      <vt:lpstr>  Da i ddysgwyr ddefnyddio’r Gymraeg, felly mae toglo’n bwysig  Good for learners to use the Welsh and therefore toggling is important.  </vt:lpstr>
      <vt:lpstr>PowerPoint Presentation</vt:lpstr>
      <vt:lpstr>Themâu / Themes</vt:lpstr>
      <vt:lpstr>Weithiau mae’n amlwg fod y dudalen wedi cael ei chyfieithu o’r Saesneg, felly waeth ddim i fi ei darllen yn Saesneg   Sometimes it’s obvious the page has been translated from English, so I might as well read it in English</vt:lpstr>
      <vt:lpstr>Yn aml mae’r Gymraeg yn amhosibl ei darllen  The Welsh is often unreadable</vt:lpstr>
      <vt:lpstr>Rhy ffurfiol a llawn jargon – hyd yn oed i athrawon Cymraeg  Too formal and full of jargon - even for teachers of Welsh</vt:lpstr>
      <vt:lpstr>Falle bod yr iaith yn dechnegol gywir ond mae’n llawer rhy ffurfiol a ddim yn dilyn rheolau Cymraeg Clir...Dyw hi ddim yn swnio o gwbl fel iaith bob dydd pobl  The language may be technically correct but it’s far too formal and doesn’t follow the rules of Cymraeg Clir…It doesn’t sound remotely like the language people use every day</vt:lpstr>
      <vt:lpstr>Themâu / Themes</vt:lpstr>
      <vt:lpstr>Mae’r cynnwys fwy na heb wedi’i gyfieithu o’r Saesneg gan gyfieithwyr...sydd heb amser i ymchwilio’n fanwl, felly nid yw’r Gymraeg mor ddibynadwy â’r Saesneg.  The content is more often than not translated from English by translators…who haven’t got time to research thoroughly, so the Welsh isn’t as dependable as the English. </vt:lpstr>
      <vt:lpstr>Ambell waith dwi ddim yn deall y derminoleg yn Gymraeg ac yn teimlo’n ffals  Sometimes I don’t understand the terminology in Welsh and it feels fake</vt:lpstr>
      <vt:lpstr>Themâu / Themes</vt:lpstr>
      <vt:lpstr>[Dwi’n dewis Saesneg] os ydw i ar frys ac eisiau deall rhywbeth gyda hyder  [I choose the English] if I’m in a rush and need to understand something with confidence</vt:lpstr>
      <vt:lpstr>Ddim mo’yn mynd yn styc. Don’t want to get stuck.</vt:lpstr>
      <vt:lpstr>Dwi yn euog o droi i’r Saesneg pan dwi ar frys i neud rhywbeth…achos bydda’ i’n cyflawni’r dasg yn gynt.  I’m guilty of turning to the English when I’m in a rush to do something…because I’ll get the task done faster. </vt:lpstr>
      <vt:lpstr>Themâu / Themes</vt:lpstr>
      <vt:lpstr>Cadeirydd CDPS Chair   Sharon Gilburd  </vt:lpstr>
      <vt:lpstr>Diolch!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Rousen</dc:creator>
  <cp:lastModifiedBy>Edwina O'Hart</cp:lastModifiedBy>
  <cp:revision>71</cp:revision>
  <dcterms:created xsi:type="dcterms:W3CDTF">2021-11-21T18:05:35Z</dcterms:created>
  <dcterms:modified xsi:type="dcterms:W3CDTF">2025-06-17T14:28:42Z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0x010100A50C3B3072D2484AA54C031F7C2E0932</vt:lpwstr>
  </property>
  <property fmtid="{D5CDD505-2E9C-101B-9397-08002B2CF9AE}" pid="3" name="Order">
    <vt:r8>45700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SharedWithUsers">
    <vt:lpwstr>245;#Rhiannon Lawson</vt:lpwstr>
  </property>
  <property fmtid="{D5CDD505-2E9C-101B-9397-08002B2CF9AE}" pid="11" name="_SourceUrl">
    <vt:lpwstr/>
  </property>
  <property fmtid="{D5CDD505-2E9C-101B-9397-08002B2CF9AE}" pid="12" name="_SharedFileIndex">
    <vt:lpwstr/>
  </property>
</Properties>
</file>