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72" r:id="rId2"/>
  </p:sldIdLst>
  <p:sldSz cx="288004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DC3E6"/>
    <a:srgbClr val="FFFFFF"/>
    <a:srgbClr val="DBDBDB"/>
    <a:srgbClr val="CEE1F2"/>
    <a:srgbClr val="F9B8C2"/>
    <a:srgbClr val="C5E1B4"/>
    <a:srgbClr val="908A8A"/>
    <a:srgbClr val="FAF4EE"/>
    <a:srgbClr val="FA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6327"/>
  </p:normalViewPr>
  <p:slideViewPr>
    <p:cSldViewPr snapToGrid="0">
      <p:cViewPr varScale="1">
        <p:scale>
          <a:sx n="45" d="100"/>
          <a:sy n="45" d="100"/>
        </p:scale>
        <p:origin x="26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060529"/>
            <a:ext cx="2160031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403592"/>
            <a:ext cx="21600319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6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94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45009"/>
            <a:ext cx="6210092" cy="549164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45009"/>
            <a:ext cx="18270270" cy="549164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33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74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615545"/>
            <a:ext cx="2484036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336618"/>
            <a:ext cx="2484036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52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725046"/>
            <a:ext cx="12240181" cy="4111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725046"/>
            <a:ext cx="12240181" cy="4111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318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45010"/>
            <a:ext cx="24840367" cy="12525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588543"/>
            <a:ext cx="1218392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367064"/>
            <a:ext cx="12183929" cy="34815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588543"/>
            <a:ext cx="12243932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367064"/>
            <a:ext cx="12243932" cy="34815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2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223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025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32012"/>
            <a:ext cx="928888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33026"/>
            <a:ext cx="14580215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1944052"/>
            <a:ext cx="928888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4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32012"/>
            <a:ext cx="928888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33026"/>
            <a:ext cx="14580215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1944052"/>
            <a:ext cx="928888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82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45010"/>
            <a:ext cx="2484036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725046"/>
            <a:ext cx="2484036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006163"/>
            <a:ext cx="64800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20DF-4227-FE47-B84A-A9D6D0E64CA2}" type="datetimeFigureOut">
              <a:rPr lang="en-CN" smtClean="0"/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006163"/>
            <a:ext cx="972014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006163"/>
            <a:ext cx="64800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95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8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104">
                <a:extLst>
                  <a:ext uri="{FF2B5EF4-FFF2-40B4-BE49-F238E27FC236}">
                    <a16:creationId xmlns:a16="http://schemas.microsoft.com/office/drawing/2014/main" id="{8C82E88B-F67C-01CA-C627-3DE20B25D6ED}"/>
                  </a:ext>
                </a:extLst>
              </p:cNvPr>
              <p:cNvSpPr/>
              <p:nvPr/>
            </p:nvSpPr>
            <p:spPr>
              <a:xfrm>
                <a:off x="7004250" y="3971161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9B8C2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demo</m:t>
                      </m:r>
                      <m:r>
                        <m:rPr>
                          <m:nor/>
                        </m:rP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ounded Rectangle 104">
                <a:extLst>
                  <a:ext uri="{FF2B5EF4-FFF2-40B4-BE49-F238E27FC236}">
                    <a16:creationId xmlns:a16="http://schemas.microsoft.com/office/drawing/2014/main" id="{8C82E88B-F67C-01CA-C627-3DE20B25D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50" y="3971161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2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104">
                <a:extLst>
                  <a:ext uri="{FF2B5EF4-FFF2-40B4-BE49-F238E27FC236}">
                    <a16:creationId xmlns:a16="http://schemas.microsoft.com/office/drawing/2014/main" id="{8E8FF03B-1366-29CE-1EF9-DE5852F2EB7E}"/>
                  </a:ext>
                </a:extLst>
              </p:cNvPr>
              <p:cNvSpPr/>
              <p:nvPr/>
            </p:nvSpPr>
            <p:spPr>
              <a:xfrm>
                <a:off x="7004250" y="1264223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CEE1F2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CN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ounded Rectangle 104">
                <a:extLst>
                  <a:ext uri="{FF2B5EF4-FFF2-40B4-BE49-F238E27FC236}">
                    <a16:creationId xmlns:a16="http://schemas.microsoft.com/office/drawing/2014/main" id="{8E8FF03B-1366-29CE-1EF9-DE5852F2E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50" y="1264223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104">
                <a:extLst>
                  <a:ext uri="{FF2B5EF4-FFF2-40B4-BE49-F238E27FC236}">
                    <a16:creationId xmlns:a16="http://schemas.microsoft.com/office/drawing/2014/main" id="{55AC21B1-C867-39E1-1129-DA89B7A106C3}"/>
                  </a:ext>
                </a:extLst>
              </p:cNvPr>
              <p:cNvSpPr/>
              <p:nvPr/>
            </p:nvSpPr>
            <p:spPr>
              <a:xfrm>
                <a:off x="11365701" y="2711161"/>
                <a:ext cx="346346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FE69A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3300" i="1">
                    <a:solidFill>
                      <a:schemeClr val="tx1"/>
                    </a:solidFill>
                  </a:rPr>
                  <a:t>One-shot</a:t>
                </a:r>
                <a:r>
                  <a:rPr kumimoji="1" lang="zh-CN" altLang="en-US" sz="33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𝑖𝑚𝑖𝑡𝑎𝑡𝑜𝑟</m:t>
                    </m:r>
                  </m:oMath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ounded Rectangle 104">
                <a:extLst>
                  <a:ext uri="{FF2B5EF4-FFF2-40B4-BE49-F238E27FC236}">
                    <a16:creationId xmlns:a16="http://schemas.microsoft.com/office/drawing/2014/main" id="{55AC21B1-C867-39E1-1129-DA89B7A10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01" y="2711161"/>
                <a:ext cx="346346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4"/>
                <a:stretch>
                  <a:fillRect t="-6667"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3CDAED33-D0AE-BBEF-13DF-5F3DA42D8429}"/>
              </a:ext>
            </a:extLst>
          </p:cNvPr>
          <p:cNvCxnSpPr>
            <a:cxnSpLocks/>
            <a:stCxn id="32" idx="4"/>
            <a:endCxn id="6" idx="1"/>
          </p:cNvCxnSpPr>
          <p:nvPr/>
        </p:nvCxnSpPr>
        <p:spPr>
          <a:xfrm flipV="1">
            <a:off x="5523346" y="1804223"/>
            <a:ext cx="1480904" cy="1322988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3F6638A1-3AB8-3154-D88C-05193963752A}"/>
              </a:ext>
            </a:extLst>
          </p:cNvPr>
          <p:cNvCxnSpPr>
            <a:cxnSpLocks/>
            <a:stCxn id="32" idx="4"/>
            <a:endCxn id="5" idx="1"/>
          </p:cNvCxnSpPr>
          <p:nvPr/>
        </p:nvCxnSpPr>
        <p:spPr>
          <a:xfrm>
            <a:off x="5523346" y="3127211"/>
            <a:ext cx="1480904" cy="1383950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32990A56-4BC4-01F0-5B27-E019FC18A09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884251" y="1804223"/>
            <a:ext cx="1481451" cy="1446938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3F5B26D7-6BBF-35B8-C37C-C0711868AE3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884251" y="3251161"/>
            <a:ext cx="1481451" cy="1260000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41">
            <a:extLst>
              <a:ext uri="{FF2B5EF4-FFF2-40B4-BE49-F238E27FC236}">
                <a16:creationId xmlns:a16="http://schemas.microsoft.com/office/drawing/2014/main" id="{024F862C-B5BA-055C-6AF1-13E4846E6F82}"/>
              </a:ext>
            </a:extLst>
          </p:cNvPr>
          <p:cNvCxnSpPr>
            <a:cxnSpLocks/>
          </p:cNvCxnSpPr>
          <p:nvPr/>
        </p:nvCxnSpPr>
        <p:spPr>
          <a:xfrm flipV="1">
            <a:off x="16054731" y="380182"/>
            <a:ext cx="0" cy="4968001"/>
          </a:xfrm>
          <a:prstGeom prst="straightConnector1">
            <a:avLst/>
          </a:prstGeom>
          <a:ln w="101600" cmpd="dbl">
            <a:solidFill>
              <a:schemeClr val="tx1"/>
            </a:solidFill>
            <a:prstDash val="solid"/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8CEFFA-D9DA-E311-7A1A-0AF03449E778}"/>
                  </a:ext>
                </a:extLst>
              </p:cNvPr>
              <p:cNvSpPr/>
              <p:nvPr/>
            </p:nvSpPr>
            <p:spPr>
              <a:xfrm>
                <a:off x="16436602" y="1320913"/>
                <a:ext cx="2880000" cy="144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𝑥𝑝𝑒𝑟𝑡</m:t>
                      </m:r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8CEFFA-D9DA-E311-7A1A-0AF03449E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602" y="1320913"/>
                <a:ext cx="2880000" cy="14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04">
                <a:extLst>
                  <a:ext uri="{FF2B5EF4-FFF2-40B4-BE49-F238E27FC236}">
                    <a16:creationId xmlns:a16="http://schemas.microsoft.com/office/drawing/2014/main" id="{FD01F3EB-C8E7-3520-837B-414EAD1F766A}"/>
                  </a:ext>
                </a:extLst>
              </p:cNvPr>
              <p:cNvSpPr/>
              <p:nvPr/>
            </p:nvSpPr>
            <p:spPr>
              <a:xfrm>
                <a:off x="21385358" y="1534216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9DC3E6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𝑒𝑛𝑣</m:t>
                      </m:r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33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CN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ounded Rectangle 104">
                <a:extLst>
                  <a:ext uri="{FF2B5EF4-FFF2-40B4-BE49-F238E27FC236}">
                    <a16:creationId xmlns:a16="http://schemas.microsoft.com/office/drawing/2014/main" id="{FD01F3EB-C8E7-3520-837B-414EAD1F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358" y="1534216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6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04">
                <a:extLst>
                  <a:ext uri="{FF2B5EF4-FFF2-40B4-BE49-F238E27FC236}">
                    <a16:creationId xmlns:a16="http://schemas.microsoft.com/office/drawing/2014/main" id="{69434F3D-1EC0-F478-4CDC-2CF24BC47ED4}"/>
                  </a:ext>
                </a:extLst>
              </p:cNvPr>
              <p:cNvSpPr/>
              <p:nvPr/>
            </p:nvSpPr>
            <p:spPr>
              <a:xfrm>
                <a:off x="24910246" y="3981800"/>
                <a:ext cx="2656066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FE69A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3300" i="1">
                    <a:solidFill>
                      <a:schemeClr val="tx1"/>
                    </a:solidFill>
                  </a:rPr>
                  <a:t>One-shot</a:t>
                </a:r>
                <a:r>
                  <a:rPr kumimoji="1" lang="zh-CN" altLang="en-US" sz="33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𝑖𝑚𝑖𝑡𝑎𝑡𝑜𝑟</m:t>
                    </m:r>
                  </m:oMath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ounded Rectangle 104">
                <a:extLst>
                  <a:ext uri="{FF2B5EF4-FFF2-40B4-BE49-F238E27FC236}">
                    <a16:creationId xmlns:a16="http://schemas.microsoft.com/office/drawing/2014/main" id="{69434F3D-1EC0-F478-4CDC-2CF24BC47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246" y="3981800"/>
                <a:ext cx="2656066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7"/>
                <a:stretch>
                  <a:fillRect t="-5556"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849DB2C1-59F5-030D-4472-CDC9BD5AB3C3}"/>
              </a:ext>
            </a:extLst>
          </p:cNvPr>
          <p:cNvGrpSpPr/>
          <p:nvPr/>
        </p:nvGrpSpPr>
        <p:grpSpPr>
          <a:xfrm>
            <a:off x="23803016" y="2272634"/>
            <a:ext cx="1867453" cy="1888866"/>
            <a:chOff x="22429897" y="2116400"/>
            <a:chExt cx="1867453" cy="1888866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87A417F6-A734-F17E-86EB-41A3ADB5F636}"/>
                </a:ext>
              </a:extLst>
            </p:cNvPr>
            <p:cNvSpPr/>
            <p:nvPr/>
          </p:nvSpPr>
          <p:spPr>
            <a:xfrm rot="1560000">
              <a:off x="22429897" y="2205266"/>
              <a:ext cx="1800000" cy="180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tx1"/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B538FC07-AD13-8149-B651-44B9868E509E}"/>
                </a:ext>
              </a:extLst>
            </p:cNvPr>
            <p:cNvSpPr/>
            <p:nvPr/>
          </p:nvSpPr>
          <p:spPr>
            <a:xfrm rot="12376266">
              <a:off x="22497350" y="2116400"/>
              <a:ext cx="1800000" cy="180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tx1"/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1E16B7-019A-5093-14DB-F2B49B6C1C0B}"/>
                  </a:ext>
                </a:extLst>
              </p:cNvPr>
              <p:cNvSpPr txBox="1"/>
              <p:nvPr/>
            </p:nvSpPr>
            <p:spPr>
              <a:xfrm>
                <a:off x="25538160" y="2386602"/>
                <a:ext cx="161877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300" dirty="0">
                    <a:latin typeface="+mj-lt"/>
                  </a:rPr>
                  <a:t>action</a:t>
                </a:r>
                <a14:m>
                  <m:oMath xmlns:m="http://schemas.openxmlformats.org/officeDocument/2006/math"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zh-CN" altLang="en-US" sz="3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1E16B7-019A-5093-14DB-F2B49B6C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160" y="2386602"/>
                <a:ext cx="1618776" cy="615553"/>
              </a:xfrm>
              <a:prstGeom prst="rect">
                <a:avLst/>
              </a:prstGeom>
              <a:blipFill>
                <a:blip r:embed="rId8"/>
                <a:stretch>
                  <a:fillRect l="-10078" t="-14286" b="-326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F50061-3882-7ADB-D88F-354A87FB3444}"/>
                  </a:ext>
                </a:extLst>
              </p:cNvPr>
              <p:cNvSpPr txBox="1"/>
              <p:nvPr/>
            </p:nvSpPr>
            <p:spPr>
              <a:xfrm>
                <a:off x="22790623" y="3588995"/>
                <a:ext cx="134517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300" dirty="0">
                    <a:latin typeface="+mj-lt"/>
                  </a:rPr>
                  <a:t>state</a:t>
                </a:r>
                <a14:m>
                  <m:oMath xmlns:m="http://schemas.openxmlformats.org/officeDocument/2006/math"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CN" altLang="en-US" sz="3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F50061-3882-7ADB-D88F-354A87FB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623" y="3588995"/>
                <a:ext cx="1345176" cy="615553"/>
              </a:xfrm>
              <a:prstGeom prst="rect">
                <a:avLst/>
              </a:prstGeom>
              <a:blipFill>
                <a:blip r:embed="rId9"/>
                <a:stretch>
                  <a:fillRect l="-12150" t="-12000" b="-3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5E3FEC-66B1-D9D4-2C9E-21DB0508623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0369434" y="4521800"/>
            <a:ext cx="4540813" cy="14356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2777F6A-4668-3514-4D99-6DD0B3C6F37C}"/>
              </a:ext>
            </a:extLst>
          </p:cNvPr>
          <p:cNvSpPr txBox="1"/>
          <p:nvPr/>
        </p:nvSpPr>
        <p:spPr>
          <a:xfrm>
            <a:off x="24499594" y="876077"/>
            <a:ext cx="3384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/>
              <a:t>(2) deploy without           further fine-tuning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8BC589-269B-3661-1AB9-9199C6386E1F}"/>
              </a:ext>
            </a:extLst>
          </p:cNvPr>
          <p:cNvSpPr txBox="1"/>
          <p:nvPr/>
        </p:nvSpPr>
        <p:spPr>
          <a:xfrm>
            <a:off x="16260328" y="3392669"/>
            <a:ext cx="32325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>
                    <a:lumMod val="50000"/>
                  </a:schemeClr>
                </a:solidFill>
              </a:rPr>
              <a:t>(1) collect a  expert demo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3AA8CA-71AC-B7B9-D713-2EB8094F9B9E}"/>
                  </a:ext>
                </a:extLst>
              </p:cNvPr>
              <p:cNvSpPr txBox="1"/>
              <p:nvPr/>
            </p:nvSpPr>
            <p:spPr>
              <a:xfrm>
                <a:off x="11195396" y="891074"/>
                <a:ext cx="4160118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300" dirty="0"/>
                  <a:t>train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with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RL</a:t>
                </a:r>
              </a:p>
              <a:p>
                <a:r>
                  <a:rPr lang="en-US" altLang="zh-CN" sz="3300" dirty="0"/>
                  <a:t>to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achieve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the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task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reward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defined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in</a:t>
                </a:r>
                <a:r>
                  <a:rPr lang="zh-CN" altLang="en-US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33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3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3AA8CA-71AC-B7B9-D713-2EB8094F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396" y="891074"/>
                <a:ext cx="4160118" cy="1615827"/>
              </a:xfrm>
              <a:prstGeom prst="rect">
                <a:avLst/>
              </a:prstGeom>
              <a:blipFill>
                <a:blip r:embed="rId10"/>
                <a:stretch>
                  <a:fillRect l="-3951" t="-5469"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89E2D4-32B3-0DA6-653F-F873EB246BDF}"/>
                  </a:ext>
                </a:extLst>
              </p:cNvPr>
              <p:cNvSpPr txBox="1"/>
              <p:nvPr/>
            </p:nvSpPr>
            <p:spPr>
              <a:xfrm>
                <a:off x="3942444" y="556586"/>
                <a:ext cx="374871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300" dirty="0"/>
                  <a:t>set simulator</a:t>
                </a:r>
              </a:p>
              <a:p>
                <a:r>
                  <a:rPr lang="en-US" altLang="zh-CN" sz="3300" dirty="0"/>
                  <a:t>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33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3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89E2D4-32B3-0DA6-653F-F873EB246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44" y="556586"/>
                <a:ext cx="3748714" cy="1107996"/>
              </a:xfrm>
              <a:prstGeom prst="rect">
                <a:avLst/>
              </a:prstGeom>
              <a:blipFill>
                <a:blip r:embed="rId11"/>
                <a:stretch>
                  <a:fillRect l="-4392" t="-7865" b="-179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253C3A-64BA-E510-3988-1E696093628D}"/>
              </a:ext>
            </a:extLst>
          </p:cNvPr>
          <p:cNvGrpSpPr/>
          <p:nvPr/>
        </p:nvGrpSpPr>
        <p:grpSpPr>
          <a:xfrm>
            <a:off x="19171729" y="317962"/>
            <a:ext cx="2210026" cy="2840935"/>
            <a:chOff x="17306476" y="5258579"/>
            <a:chExt cx="2210026" cy="2840935"/>
          </a:xfrm>
        </p:grpSpPr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4223F2D1-451B-BCCC-B280-D14DEFD936F4}"/>
                </a:ext>
              </a:extLst>
            </p:cNvPr>
            <p:cNvSpPr/>
            <p:nvPr/>
          </p:nvSpPr>
          <p:spPr>
            <a:xfrm rot="20094446">
              <a:off x="17306476" y="5939514"/>
              <a:ext cx="2160000" cy="216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bg1">
                  <a:lumMod val="65000"/>
                </a:schemeClr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 dirty="0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3DFEF80B-B1A7-3D74-D2B7-E88FACC678C7}"/>
                </a:ext>
              </a:extLst>
            </p:cNvPr>
            <p:cNvSpPr/>
            <p:nvPr/>
          </p:nvSpPr>
          <p:spPr>
            <a:xfrm rot="9300000">
              <a:off x="17356502" y="5877711"/>
              <a:ext cx="2160000" cy="216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bg1">
                  <a:lumMod val="65000"/>
                </a:schemeClr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18A5502-98BF-9B48-988D-EE7C515517C4}"/>
                    </a:ext>
                  </a:extLst>
                </p:cNvPr>
                <p:cNvSpPr txBox="1"/>
                <p:nvPr/>
              </p:nvSpPr>
              <p:spPr>
                <a:xfrm>
                  <a:off x="17719288" y="5258579"/>
                  <a:ext cx="1618776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3300" dirty="0">
                      <a:latin typeface="+mj-lt"/>
                    </a:rPr>
                    <a:t>action</a:t>
                  </a:r>
                  <a14:m>
                    <m:oMath xmlns:m="http://schemas.openxmlformats.org/officeDocument/2006/math"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sz="33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18A5502-98BF-9B48-988D-EE7C51551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9288" y="5258579"/>
                  <a:ext cx="1618776" cy="615553"/>
                </a:xfrm>
                <a:prstGeom prst="rect">
                  <a:avLst/>
                </a:prstGeom>
                <a:blipFill>
                  <a:blip r:embed="rId12"/>
                  <a:stretch>
                    <a:fillRect l="-10150" t="-12871" b="-316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C9B98AF-4A0F-20CC-22D2-3DBC9BD348BE}"/>
                    </a:ext>
                  </a:extLst>
                </p:cNvPr>
                <p:cNvSpPr txBox="1"/>
                <p:nvPr/>
              </p:nvSpPr>
              <p:spPr>
                <a:xfrm>
                  <a:off x="17719288" y="7159641"/>
                  <a:ext cx="1345176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3300" dirty="0">
                      <a:latin typeface="+mj-lt"/>
                    </a:rPr>
                    <a:t>state</a:t>
                  </a:r>
                  <a14:m>
                    <m:oMath xmlns:m="http://schemas.openxmlformats.org/officeDocument/2006/math"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kumimoji="1" lang="zh-CN" altLang="en-US" sz="33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C9B98AF-4A0F-20CC-22D2-3DBC9BD3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9288" y="7159641"/>
                  <a:ext cx="1345176" cy="615553"/>
                </a:xfrm>
                <a:prstGeom prst="rect">
                  <a:avLst/>
                </a:prstGeom>
                <a:blipFill>
                  <a:blip r:embed="rId13"/>
                  <a:stretch>
                    <a:fillRect l="-12217" t="-12871" b="-316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流程图: 磁盘 31">
                <a:extLst>
                  <a:ext uri="{FF2B5EF4-FFF2-40B4-BE49-F238E27FC236}">
                    <a16:creationId xmlns:a16="http://schemas.microsoft.com/office/drawing/2014/main" id="{339248D4-1C88-B122-DF51-C30F0062429A}"/>
                  </a:ext>
                </a:extLst>
              </p:cNvPr>
              <p:cNvSpPr/>
              <p:nvPr/>
            </p:nvSpPr>
            <p:spPr>
              <a:xfrm>
                <a:off x="4083346" y="2623211"/>
                <a:ext cx="1440000" cy="1008000"/>
              </a:xfrm>
              <a:prstGeom prst="flowChartMagneticDisk">
                <a:avLst/>
              </a:prstGeom>
              <a:solidFill>
                <a:srgbClr val="C5E1B4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流程图: 磁盘 31">
                <a:extLst>
                  <a:ext uri="{FF2B5EF4-FFF2-40B4-BE49-F238E27FC236}">
                    <a16:creationId xmlns:a16="http://schemas.microsoft.com/office/drawing/2014/main" id="{339248D4-1C88-B122-DF51-C30F00624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46" y="2623211"/>
                <a:ext cx="1440000" cy="1008000"/>
              </a:xfrm>
              <a:prstGeom prst="flowChartMagneticDisk">
                <a:avLst/>
              </a:prstGeom>
              <a:blipFill>
                <a:blip r:embed="rId14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9257EE3C-E6CA-0D09-0084-F163236EC942}"/>
              </a:ext>
            </a:extLst>
          </p:cNvPr>
          <p:cNvGrpSpPr/>
          <p:nvPr/>
        </p:nvGrpSpPr>
        <p:grpSpPr>
          <a:xfrm>
            <a:off x="1234112" y="1851061"/>
            <a:ext cx="1441484" cy="3060000"/>
            <a:chOff x="2574000" y="7478950"/>
            <a:chExt cx="1441484" cy="306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流程图: 磁盘 33">
                  <a:extLst>
                    <a:ext uri="{FF2B5EF4-FFF2-40B4-BE49-F238E27FC236}">
                      <a16:creationId xmlns:a16="http://schemas.microsoft.com/office/drawing/2014/main" id="{E81F832A-8C3A-5A24-9F25-0211F38FCF7E}"/>
                    </a:ext>
                  </a:extLst>
                </p:cNvPr>
                <p:cNvSpPr/>
                <p:nvPr/>
              </p:nvSpPr>
              <p:spPr>
                <a:xfrm>
                  <a:off x="2574000" y="9530950"/>
                  <a:ext cx="1440000" cy="1008000"/>
                </a:xfrm>
                <a:prstGeom prst="flowChartMagneticDisk">
                  <a:avLst/>
                </a:prstGeom>
                <a:solidFill>
                  <a:srgbClr val="C5E1B4"/>
                </a:solid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33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4" name="流程图: 磁盘 33">
                  <a:extLst>
                    <a:ext uri="{FF2B5EF4-FFF2-40B4-BE49-F238E27FC236}">
                      <a16:creationId xmlns:a16="http://schemas.microsoft.com/office/drawing/2014/main" id="{E81F832A-8C3A-5A24-9F25-0211F38FCF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4000" y="9530950"/>
                  <a:ext cx="1440000" cy="1008000"/>
                </a:xfrm>
                <a:prstGeom prst="flowChartMagneticDisk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流程图: 磁盘 34">
                  <a:extLst>
                    <a:ext uri="{FF2B5EF4-FFF2-40B4-BE49-F238E27FC236}">
                      <a16:creationId xmlns:a16="http://schemas.microsoft.com/office/drawing/2014/main" id="{2A0A21E9-DBBD-6AF7-D3DE-09C630347FA3}"/>
                    </a:ext>
                  </a:extLst>
                </p:cNvPr>
                <p:cNvSpPr/>
                <p:nvPr/>
              </p:nvSpPr>
              <p:spPr>
                <a:xfrm>
                  <a:off x="2575484" y="8252950"/>
                  <a:ext cx="1440000" cy="1008000"/>
                </a:xfrm>
                <a:prstGeom prst="flowChartMagneticDisk">
                  <a:avLst/>
                </a:prstGeom>
                <a:solidFill>
                  <a:srgbClr val="C5E1B4"/>
                </a:solid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33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5" name="流程图: 磁盘 34">
                  <a:extLst>
                    <a:ext uri="{FF2B5EF4-FFF2-40B4-BE49-F238E27FC236}">
                      <a16:creationId xmlns:a16="http://schemas.microsoft.com/office/drawing/2014/main" id="{2A0A21E9-DBBD-6AF7-D3DE-09C630347F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484" y="8252950"/>
                  <a:ext cx="1440000" cy="1008000"/>
                </a:xfrm>
                <a:prstGeom prst="flowChartMagneticDisk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流程图: 磁盘 35">
                  <a:extLst>
                    <a:ext uri="{FF2B5EF4-FFF2-40B4-BE49-F238E27FC236}">
                      <a16:creationId xmlns:a16="http://schemas.microsoft.com/office/drawing/2014/main" id="{EA175D0E-56CC-F456-FC09-22C0C24F11BB}"/>
                    </a:ext>
                  </a:extLst>
                </p:cNvPr>
                <p:cNvSpPr/>
                <p:nvPr/>
              </p:nvSpPr>
              <p:spPr>
                <a:xfrm>
                  <a:off x="2574000" y="7478950"/>
                  <a:ext cx="1440000" cy="1008000"/>
                </a:xfrm>
                <a:prstGeom prst="flowChartMagneticDisk">
                  <a:avLst/>
                </a:prstGeom>
                <a:solidFill>
                  <a:srgbClr val="C5E1B4"/>
                </a:solid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33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" name="流程图: 磁盘 35">
                  <a:extLst>
                    <a:ext uri="{FF2B5EF4-FFF2-40B4-BE49-F238E27FC236}">
                      <a16:creationId xmlns:a16="http://schemas.microsoft.com/office/drawing/2014/main" id="{EA175D0E-56CC-F456-FC09-22C0C24F1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4000" y="7478950"/>
                  <a:ext cx="1440000" cy="1008000"/>
                </a:xfrm>
                <a:prstGeom prst="flowChartMagneticDisk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178F662-C61C-9AE6-E453-B0AC82C7D01D}"/>
                    </a:ext>
                  </a:extLst>
                </p:cNvPr>
                <p:cNvSpPr txBox="1"/>
                <p:nvPr/>
              </p:nvSpPr>
              <p:spPr>
                <a:xfrm>
                  <a:off x="2940591" y="9108311"/>
                  <a:ext cx="720000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3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33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178F662-C61C-9AE6-E453-B0AC82C7D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91" y="9108311"/>
                  <a:ext cx="720000" cy="61555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000ED02-CF0C-D91A-8AC5-4576B50B85DB}"/>
              </a:ext>
            </a:extLst>
          </p:cNvPr>
          <p:cNvSpPr txBox="1"/>
          <p:nvPr/>
        </p:nvSpPr>
        <p:spPr>
          <a:xfrm>
            <a:off x="521376" y="4937988"/>
            <a:ext cx="28892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dirty="0"/>
              <a:t>demonstrations</a:t>
            </a:r>
            <a:endParaRPr lang="zh-CN" altLang="en-US" sz="3300" dirty="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7669091-29E4-9897-A2BA-EE7EA2C66292}"/>
              </a:ext>
            </a:extLst>
          </p:cNvPr>
          <p:cNvSpPr/>
          <p:nvPr/>
        </p:nvSpPr>
        <p:spPr>
          <a:xfrm rot="16200000">
            <a:off x="19959915" y="-40606"/>
            <a:ext cx="815797" cy="6625873"/>
          </a:xfrm>
          <a:prstGeom prst="leftBrace">
            <a:avLst>
              <a:gd name="adj1" fmla="val 138804"/>
              <a:gd name="adj2" fmla="val 50000"/>
            </a:avLst>
          </a:prstGeom>
          <a:ln w="50800" cmpd="sng">
            <a:solidFill>
              <a:schemeClr val="bg1">
                <a:lumMod val="65000"/>
              </a:schemeClr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0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C5DE05B-4BE3-E99A-67D7-DC1193C26562}"/>
              </a:ext>
            </a:extLst>
          </p:cNvPr>
          <p:cNvCxnSpPr/>
          <p:nvPr/>
        </p:nvCxnSpPr>
        <p:spPr>
          <a:xfrm>
            <a:off x="20358901" y="3842662"/>
            <a:ext cx="0" cy="360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FEC0C8E-D125-9110-14B8-9E8D922837B9}"/>
              </a:ext>
            </a:extLst>
          </p:cNvPr>
          <p:cNvSpPr txBox="1"/>
          <p:nvPr/>
        </p:nvSpPr>
        <p:spPr>
          <a:xfrm>
            <a:off x="2682553" y="3435310"/>
            <a:ext cx="1963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/>
              <a:t>sample </a:t>
            </a:r>
            <a:r>
              <a:rPr lang="zh-CN" altLang="en-US" sz="3300" dirty="0"/>
              <a:t> </a:t>
            </a:r>
            <a:r>
              <a:rPr lang="en-US" altLang="zh-CN" sz="3300" dirty="0"/>
              <a:t>demos</a:t>
            </a: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9452AA9-A9DC-647F-F735-48BC314974EA}"/>
              </a:ext>
            </a:extLst>
          </p:cNvPr>
          <p:cNvCxnSpPr>
            <a:cxnSpLocks/>
          </p:cNvCxnSpPr>
          <p:nvPr/>
        </p:nvCxnSpPr>
        <p:spPr>
          <a:xfrm rot="8100000">
            <a:off x="3006503" y="2849276"/>
            <a:ext cx="720000" cy="720000"/>
          </a:xfrm>
          <a:prstGeom prst="curvedConnector3">
            <a:avLst/>
          </a:prstGeom>
          <a:ln w="50800" cmpd="sng">
            <a:solidFill>
              <a:schemeClr val="tx1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F1E5233-2019-3032-2681-33A08516D2E6}"/>
              </a:ext>
            </a:extLst>
          </p:cNvPr>
          <p:cNvSpPr txBox="1"/>
          <p:nvPr/>
        </p:nvSpPr>
        <p:spPr>
          <a:xfrm>
            <a:off x="17054877" y="5578876"/>
            <a:ext cx="104394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/>
              <a:t>(b) deploy: adapt to the target task presented by a demo</a:t>
            </a:r>
            <a:r>
              <a:rPr lang="zh-CN" altLang="en-US" sz="3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104">
                <a:extLst>
                  <a:ext uri="{FF2B5EF4-FFF2-40B4-BE49-F238E27FC236}">
                    <a16:creationId xmlns:a16="http://schemas.microsoft.com/office/drawing/2014/main" id="{72DACC3E-7B73-2759-26A8-750E3F603EEC}"/>
                  </a:ext>
                </a:extLst>
              </p:cNvPr>
              <p:cNvSpPr/>
              <p:nvPr/>
            </p:nvSpPr>
            <p:spPr>
              <a:xfrm>
                <a:off x="18910981" y="3982468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9B8C2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demo</m:t>
                      </m:r>
                      <m: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33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300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300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3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ounded Rectangle 104">
                <a:extLst>
                  <a:ext uri="{FF2B5EF4-FFF2-40B4-BE49-F238E27FC236}">
                    <a16:creationId xmlns:a16="http://schemas.microsoft.com/office/drawing/2014/main" id="{72DACC3E-7B73-2759-26A8-750E3F603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981" y="3982468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19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C3FBDD90-7820-97DB-88AD-D995E7C8F6CE}"/>
              </a:ext>
            </a:extLst>
          </p:cNvPr>
          <p:cNvSpPr txBox="1"/>
          <p:nvPr/>
        </p:nvSpPr>
        <p:spPr>
          <a:xfrm>
            <a:off x="2714881" y="5530629"/>
            <a:ext cx="93673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/>
              <a:t>(a) train: learn a general model to imitate in all tasks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78848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3979</TotalTime>
  <Words>89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雄辉 陈</cp:lastModifiedBy>
  <cp:revision>210</cp:revision>
  <dcterms:created xsi:type="dcterms:W3CDTF">2023-01-22T10:59:45Z</dcterms:created>
  <dcterms:modified xsi:type="dcterms:W3CDTF">2024-06-22T20:54:45Z</dcterms:modified>
</cp:coreProperties>
</file>