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474" r:id="rId2"/>
    <p:sldId id="812" r:id="rId3"/>
    <p:sldId id="887" r:id="rId4"/>
    <p:sldId id="877" r:id="rId5"/>
    <p:sldId id="879" r:id="rId6"/>
    <p:sldId id="881" r:id="rId7"/>
    <p:sldId id="880" r:id="rId8"/>
    <p:sldId id="878" r:id="rId9"/>
    <p:sldId id="886" r:id="rId10"/>
    <p:sldId id="889" r:id="rId11"/>
    <p:sldId id="883" r:id="rId12"/>
    <p:sldId id="884" r:id="rId13"/>
    <p:sldId id="890" r:id="rId14"/>
    <p:sldId id="892" r:id="rId15"/>
    <p:sldId id="891" r:id="rId16"/>
    <p:sldId id="888" r:id="rId17"/>
    <p:sldId id="893" r:id="rId18"/>
    <p:sldId id="885" r:id="rId19"/>
    <p:sldId id="895" r:id="rId20"/>
    <p:sldId id="894" r:id="rId21"/>
    <p:sldId id="882" r:id="rId22"/>
    <p:sldId id="868" r:id="rId2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FF01"/>
    <a:srgbClr val="0417FF"/>
    <a:srgbClr val="00FF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7"/>
    <p:restoredTop sz="94628"/>
  </p:normalViewPr>
  <p:slideViewPr>
    <p:cSldViewPr snapToGrid="0">
      <p:cViewPr varScale="1">
        <p:scale>
          <a:sx n="108" d="100"/>
          <a:sy n="108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690F7-18AD-5043-9A8F-3F4B627B399C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D401F-D85A-A244-BBFE-F5F58E314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7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9241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5749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1885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112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4427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6259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8181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477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6791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068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0326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6113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5356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068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5708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587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3884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4877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4404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967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6D51-6A82-BC06-9BFC-3E2F5031A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97DF0-89AF-1032-CD60-1F5794191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C5A49-45F9-A51B-3D25-C88A0CC3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AA4B-28B3-9148-8781-339F806328AB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1054-5F98-72D7-6B09-9FD7892E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5A05C-9634-3615-C89D-62B6DCA4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8854-29AD-0340-827D-C6CE0ADD4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93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2CB3-EF4F-9934-5A2E-AA7B180A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5C2E4-66F6-D328-B29A-C0F54B668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3A093-7C83-4FBE-AA98-C3EBF20D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AA4B-28B3-9148-8781-339F806328AB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1A57-577B-0375-4402-6ACD307A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ECA5A-48B1-5759-B6AB-80CF1F01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8854-29AD-0340-827D-C6CE0ADD4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2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A251B-D99D-E18B-452D-1BA6E63CD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A3404-2123-DA3E-70C6-589656FA0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5DF11-96D7-1C72-64C5-A5A137B3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AA4B-28B3-9148-8781-339F806328AB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6AE54-C8B6-7AD7-3B8E-43BE128C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5D080-D6CA-ADCE-3D04-3D9D4337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8854-29AD-0340-827D-C6CE0ADD4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2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52396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118530" algn="l">
              <a:buClr>
                <a:srgbClr val="000000"/>
              </a:buClr>
              <a:buSzPts val="1400"/>
            </a:pPr>
            <a:fld id="{00000000-1234-1234-1234-123412341234}" type="slidenum">
              <a:rPr lang="ru" sz="1867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indent="-118530" algn="l">
                <a:buClr>
                  <a:srgbClr val="000000"/>
                </a:buClr>
                <a:buSzPts val="1400"/>
              </a:pPr>
              <a:t>‹#›</a:t>
            </a:fld>
            <a:endParaRPr lang="ru"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27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8997-6942-3BBB-3143-9A1DE909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3AA8-DE84-46D8-763A-D96970725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07129-237E-8297-1369-D6942941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AA4B-28B3-9148-8781-339F806328AB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AD3CE-7615-9EDE-B5C6-4C5DEAE0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04124-60B3-93E6-990D-14367939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8854-29AD-0340-827D-C6CE0ADD4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8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30E2-B3DC-32B1-3788-9633BF02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254AE-0DA9-6BDB-F355-608219EA5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1B75-7A92-FF3E-78BA-55F3EEBE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AA4B-28B3-9148-8781-339F806328AB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CFC69-D641-1BD0-3DCC-D9274736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D3168-5983-84E6-A691-403F63B1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8854-29AD-0340-827D-C6CE0ADD4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68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7B1A-2E66-6C2D-1185-A6EF1782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A6B8-85FF-5768-C006-063E6346C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9E217-B259-5ACA-E1FA-DCC5D27AA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3341B-75C3-D0B9-0FAF-044D0871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AA4B-28B3-9148-8781-339F806328AB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4DFC0-6F59-89CA-0163-77195028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9FD25-6998-41CF-43F1-72991202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8854-29AD-0340-827D-C6CE0ADD4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50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6A46-5235-FB5F-30DA-F07939AD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CA113-018B-F80F-2CF4-8F1C9587C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D83F5-F34E-B498-6B0B-DFF471093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4C1F1-A5DA-1D3B-5789-D61F038F4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78F3C-0AE7-196A-03D6-804ABBB77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7669A-A76A-57CB-FE23-F4B67080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AA4B-28B3-9148-8781-339F806328AB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45EAE-D967-1CFF-0A13-1D2FA431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360AD-7DCD-7F40-A8EB-9D3EB564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8854-29AD-0340-827D-C6CE0ADD4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39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10EE-883A-63A5-65B1-B4239EF7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BA2C9-FA94-85C0-FE95-4A3E0F9C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AA4B-28B3-9148-8781-339F806328AB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647BF-5183-7BB9-FE65-ADA42E5C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9D021-93F3-DA30-8F9C-AD42CCE3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8854-29AD-0340-827D-C6CE0ADD4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4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994D6-E747-55E7-EDAD-C7825F86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AA4B-28B3-9148-8781-339F806328AB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ACA3B-EEF2-1A19-4F0B-1745090B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D008-CCA2-F63E-03AD-2D5F4C14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8854-29AD-0340-827D-C6CE0ADD4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07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4E4-CB47-1B1B-568B-8E6F9CC6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F00F-23F3-BE67-5869-3DEB07FA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476F9-CC15-1B08-1BF3-C2A2B0B58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46AB6-382E-370A-7F6C-B8C7A533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AA4B-28B3-9148-8781-339F806328AB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586D8-8985-45B5-2481-46B85A87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01FF-3E08-4D4A-07B1-DA32434E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8854-29AD-0340-827D-C6CE0ADD4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04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B44D-E412-F5D6-2498-E5920BCB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92B6A-4F25-C0B3-7A47-D2DC0E4C5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B15FE-DC9E-D664-D448-4CEF57334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55D90-B8F6-4FF1-2B79-A2EE888D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AA4B-28B3-9148-8781-339F806328AB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0A33C-1120-1B28-4A79-E894E899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D641A-6943-4939-DD42-0E40A6EF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8854-29AD-0340-827D-C6CE0ADD4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35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657BF-2D68-3F1E-9045-5F1A3A9A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C68DF-7CE8-AA4D-7EE6-E5D4BF1FD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F092A-9098-545D-D07E-36EF33360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BAA4B-28B3-9148-8781-339F806328AB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0D792-4A65-7700-B172-2AB3C20BD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AA6F9-B000-70F9-4FF4-03C83CD88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8854-29AD-0340-827D-C6CE0ADD4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70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129">
            <a:extLst>
              <a:ext uri="{FF2B5EF4-FFF2-40B4-BE49-F238E27FC236}">
                <a16:creationId xmlns:a16="http://schemas.microsoft.com/office/drawing/2014/main" id="{6F143C78-42D7-7F47-B981-14659D77BEA0}"/>
              </a:ext>
            </a:extLst>
          </p:cNvPr>
          <p:cNvSpPr txBox="1">
            <a:spLocks/>
          </p:cNvSpPr>
          <p:nvPr/>
        </p:nvSpPr>
        <p:spPr>
          <a:xfrm>
            <a:off x="1344383" y="2306442"/>
            <a:ext cx="9503229" cy="138993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ctr" anchorCtr="0">
            <a:noAutofit/>
          </a:bodyPr>
          <a:lstStyle>
            <a:lvl1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9pPr>
          </a:lstStyle>
          <a:p>
            <a:pPr indent="-440256" algn="ctr">
              <a:buSzPts val="52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Genetic drift. Population structure. Admixture.</a:t>
            </a:r>
            <a:endParaRPr lang="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095CD35-B074-BA5D-B743-D5E24D859A99}"/>
              </a:ext>
            </a:extLst>
          </p:cNvPr>
          <p:cNvSpPr txBox="1">
            <a:spLocks/>
          </p:cNvSpPr>
          <p:nvPr/>
        </p:nvSpPr>
        <p:spPr>
          <a:xfrm>
            <a:off x="4189652" y="4759780"/>
            <a:ext cx="3812693" cy="1579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Katya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Osipova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7.5.2023</a:t>
            </a:r>
          </a:p>
        </p:txBody>
      </p:sp>
    </p:spTree>
    <p:extLst>
      <p:ext uri="{BB962C8B-B14F-4D97-AF65-F5344CB8AC3E}">
        <p14:creationId xmlns:p14="http://schemas.microsoft.com/office/powerpoint/2010/main" val="105803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2" y="137729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 err="1">
                <a:latin typeface="Heebo" pitchFamily="2" charset="-79"/>
                <a:cs typeface="Heebo" pitchFamily="2" charset="-79"/>
              </a:rPr>
              <a:t>Fst</a:t>
            </a:r>
            <a:r>
              <a:rPr lang="en-GB" sz="2400" dirty="0">
                <a:latin typeface="Heebo" pitchFamily="2" charset="-79"/>
                <a:cs typeface="Heebo" pitchFamily="2" charset="-79"/>
              </a:rPr>
              <a:t> describes genetic divergence in populations</a:t>
            </a:r>
            <a:br>
              <a:rPr lang="en-GB" sz="2400" dirty="0">
                <a:latin typeface="Heebo" pitchFamily="2" charset="-79"/>
                <a:cs typeface="Heebo" pitchFamily="2" charset="-79"/>
              </a:rPr>
            </a:br>
            <a:endParaRPr lang="en-GB" sz="2400" noProof="0" dirty="0">
              <a:cs typeface="Heebo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0AB56D-C982-6623-4591-03A68DEDE9AA}"/>
              </a:ext>
            </a:extLst>
          </p:cNvPr>
          <p:cNvSpPr txBox="1"/>
          <p:nvPr/>
        </p:nvSpPr>
        <p:spPr>
          <a:xfrm>
            <a:off x="4473693" y="2021937"/>
            <a:ext cx="1403988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18181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population 1</a:t>
            </a:r>
            <a:endParaRPr lang="en-GB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A5A421-94BA-585F-B46F-88BCAD7A515F}"/>
                  </a:ext>
                </a:extLst>
              </p:cNvPr>
              <p:cNvSpPr txBox="1"/>
              <p:nvPr/>
            </p:nvSpPr>
            <p:spPr>
              <a:xfrm>
                <a:off x="3900326" y="1067647"/>
                <a:ext cx="7271659" cy="540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GB" sz="24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𝑣𝑎𝑟𝑖𝑎𝑡𝑖𝑜𝑛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𝑣𝑎𝑟𝑖𝑎𝑡𝑖𝑜𝑛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𝑤𝑖𝑡h𝑖𝑛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𝑣𝑎𝑟𝑖𝑎𝑡𝑖𝑜𝑛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𝑏𝑒𝑡𝑤𝑒𝑒𝑛</m:t>
                        </m:r>
                      </m:den>
                    </m:f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A5A421-94BA-585F-B46F-88BCAD7A5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326" y="1067647"/>
                <a:ext cx="7271659" cy="540148"/>
              </a:xfrm>
              <a:prstGeom prst="rect">
                <a:avLst/>
              </a:prstGeom>
              <a:blipFill>
                <a:blip r:embed="rId3"/>
                <a:stretch>
                  <a:fillRect l="-1396" t="-4651" b="-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F010E97-8FA3-8667-7C4A-EE9C92F86052}"/>
              </a:ext>
            </a:extLst>
          </p:cNvPr>
          <p:cNvSpPr txBox="1"/>
          <p:nvPr/>
        </p:nvSpPr>
        <p:spPr>
          <a:xfrm>
            <a:off x="6411089" y="2036589"/>
            <a:ext cx="1403988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18181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population 2</a:t>
            </a:r>
            <a:endParaRPr lang="en-GB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4EE5EE-852B-D285-A3B4-0A886BCBFC74}"/>
              </a:ext>
            </a:extLst>
          </p:cNvPr>
          <p:cNvGrpSpPr/>
          <p:nvPr/>
        </p:nvGrpSpPr>
        <p:grpSpPr>
          <a:xfrm>
            <a:off x="4181697" y="2472440"/>
            <a:ext cx="3633380" cy="1727853"/>
            <a:chOff x="1027612" y="2107573"/>
            <a:chExt cx="3633380" cy="172785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D277827-60D0-D951-D9FB-9FDC05FB03E9}"/>
                </a:ext>
              </a:extLst>
            </p:cNvPr>
            <p:cNvSpPr/>
            <p:nvPr/>
          </p:nvSpPr>
          <p:spPr>
            <a:xfrm>
              <a:off x="1027612" y="2139442"/>
              <a:ext cx="1695984" cy="169598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FC95846-9E7C-10D6-D327-DFB393EFE4C4}"/>
                </a:ext>
              </a:extLst>
            </p:cNvPr>
            <p:cNvSpPr/>
            <p:nvPr/>
          </p:nvSpPr>
          <p:spPr>
            <a:xfrm>
              <a:off x="2965008" y="2107573"/>
              <a:ext cx="1695984" cy="169598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316D15-F740-1FE0-2A13-7D90CC399DB1}"/>
                </a:ext>
              </a:extLst>
            </p:cNvPr>
            <p:cNvSpPr txBox="1"/>
            <p:nvPr/>
          </p:nvSpPr>
          <p:spPr>
            <a:xfrm>
              <a:off x="1436149" y="2338322"/>
              <a:ext cx="1063210" cy="11546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600" b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 A A A</a:t>
              </a:r>
            </a:p>
            <a:p>
              <a:pPr>
                <a:lnSpc>
                  <a:spcPct val="150000"/>
                </a:lnSpc>
              </a:pPr>
              <a:r>
                <a:rPr lang="en-GB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 A A</a:t>
              </a:r>
            </a:p>
            <a:p>
              <a:pPr>
                <a:lnSpc>
                  <a:spcPct val="150000"/>
                </a:lnSpc>
              </a:pPr>
              <a:r>
                <a:rPr lang="en-GB" sz="1600" dirty="0">
                  <a:solidFill>
                    <a:srgbClr val="18181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B B B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2F9486-B79B-1E58-7E16-F05F6962CDAC}"/>
                </a:ext>
              </a:extLst>
            </p:cNvPr>
            <p:cNvSpPr txBox="1"/>
            <p:nvPr/>
          </p:nvSpPr>
          <p:spPr>
            <a:xfrm>
              <a:off x="3427393" y="2338322"/>
              <a:ext cx="1063210" cy="11546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600" b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 A A A</a:t>
              </a:r>
            </a:p>
            <a:p>
              <a:pPr>
                <a:lnSpc>
                  <a:spcPct val="150000"/>
                </a:lnSpc>
              </a:pPr>
              <a:r>
                <a:rPr lang="en-GB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 A A</a:t>
              </a:r>
            </a:p>
            <a:p>
              <a:pPr>
                <a:lnSpc>
                  <a:spcPct val="150000"/>
                </a:lnSpc>
              </a:pPr>
              <a:r>
                <a:rPr lang="en-GB" sz="1600" dirty="0">
                  <a:solidFill>
                    <a:srgbClr val="18181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B B B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6957CDE-AF05-49E6-FAD1-DD29ED3AA643}"/>
              </a:ext>
            </a:extLst>
          </p:cNvPr>
          <p:cNvSpPr txBox="1"/>
          <p:nvPr/>
        </p:nvSpPr>
        <p:spPr>
          <a:xfrm>
            <a:off x="8107073" y="3093415"/>
            <a:ext cx="1064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8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GB" sz="1800" i="1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54583A-7913-938B-98BB-89B8CFDEC418}"/>
              </a:ext>
            </a:extLst>
          </p:cNvPr>
          <p:cNvGrpSpPr/>
          <p:nvPr/>
        </p:nvGrpSpPr>
        <p:grpSpPr>
          <a:xfrm>
            <a:off x="4181697" y="4682665"/>
            <a:ext cx="3642329" cy="1710636"/>
            <a:chOff x="1027612" y="4317798"/>
            <a:chExt cx="3642329" cy="171063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8175045-161E-C551-89BD-58DF4D2A549B}"/>
                </a:ext>
              </a:extLst>
            </p:cNvPr>
            <p:cNvSpPr/>
            <p:nvPr/>
          </p:nvSpPr>
          <p:spPr>
            <a:xfrm>
              <a:off x="1027612" y="4317798"/>
              <a:ext cx="1695984" cy="169598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A7DE58-6F8F-7BF0-1960-3444270DC048}"/>
                </a:ext>
              </a:extLst>
            </p:cNvPr>
            <p:cNvSpPr/>
            <p:nvPr/>
          </p:nvSpPr>
          <p:spPr>
            <a:xfrm>
              <a:off x="2973957" y="4332450"/>
              <a:ext cx="1695984" cy="169598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1F4AC2-919F-51BE-5337-2A2E42367D2C}"/>
                </a:ext>
              </a:extLst>
            </p:cNvPr>
            <p:cNvSpPr txBox="1"/>
            <p:nvPr/>
          </p:nvSpPr>
          <p:spPr>
            <a:xfrm>
              <a:off x="1436149" y="4516678"/>
              <a:ext cx="1063210" cy="11546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600" b="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 A A A</a:t>
              </a:r>
            </a:p>
            <a:p>
              <a:pPr>
                <a:lnSpc>
                  <a:spcPct val="150000"/>
                </a:lnSpc>
              </a:pPr>
              <a:r>
                <a:rPr lang="en-GB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 A A</a:t>
              </a:r>
            </a:p>
            <a:p>
              <a:pPr>
                <a:lnSpc>
                  <a:spcPct val="150000"/>
                </a:lnSpc>
              </a:pPr>
              <a:r>
                <a:rPr lang="en-GB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A A 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4AFC89-62AC-114B-63DD-16413693B268}"/>
                </a:ext>
              </a:extLst>
            </p:cNvPr>
            <p:cNvSpPr txBox="1"/>
            <p:nvPr/>
          </p:nvSpPr>
          <p:spPr>
            <a:xfrm>
              <a:off x="3427393" y="4516678"/>
              <a:ext cx="1063210" cy="11546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600" dirty="0">
                  <a:solidFill>
                    <a:srgbClr val="18181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B B B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sz="1600" dirty="0">
                  <a:solidFill>
                    <a:srgbClr val="18181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B B B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sz="1600" dirty="0">
                  <a:solidFill>
                    <a:srgbClr val="18181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B B B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024F02A-472F-958E-1E14-149ACE5319D7}"/>
              </a:ext>
            </a:extLst>
          </p:cNvPr>
          <p:cNvSpPr txBox="1"/>
          <p:nvPr/>
        </p:nvSpPr>
        <p:spPr>
          <a:xfrm>
            <a:off x="8107073" y="5271771"/>
            <a:ext cx="1064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18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GB" sz="1800" i="1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50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2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2" y="137729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Heebo" pitchFamily="2" charset="-79"/>
                <a:cs typeface="Heebo" pitchFamily="2" charset="-79"/>
              </a:rPr>
              <a:t>The Black Death put selective pressure on immune genes</a:t>
            </a:r>
            <a:br>
              <a:rPr lang="en-GB" sz="2400" dirty="0">
                <a:latin typeface="Heebo" pitchFamily="2" charset="-79"/>
                <a:cs typeface="Heebo" pitchFamily="2" charset="-79"/>
              </a:rPr>
            </a:br>
            <a:endParaRPr lang="en-GB" sz="2400" noProof="0" dirty="0">
              <a:cs typeface="Heebo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C15F61A-8959-53E0-CEE5-7B2151E5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82" y="1132620"/>
            <a:ext cx="3194621" cy="18985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7FB0D6-248D-A7A1-EFFB-0FD5905CFC69}"/>
              </a:ext>
            </a:extLst>
          </p:cNvPr>
          <p:cNvSpPr txBox="1"/>
          <p:nvPr/>
        </p:nvSpPr>
        <p:spPr>
          <a:xfrm>
            <a:off x="4524007" y="712695"/>
            <a:ext cx="2443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Klunk</a:t>
            </a:r>
            <a:r>
              <a:rPr lang="en-GB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al, 2022. Nature</a:t>
            </a:r>
            <a:endParaRPr lang="en-GB" i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EB376-0A99-7867-DC6D-26B5418FABF2}"/>
              </a:ext>
            </a:extLst>
          </p:cNvPr>
          <p:cNvSpPr txBox="1"/>
          <p:nvPr/>
        </p:nvSpPr>
        <p:spPr>
          <a:xfrm>
            <a:off x="807673" y="3001882"/>
            <a:ext cx="43982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rgbClr val="18181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1346-1350 AD</a:t>
            </a:r>
            <a:br>
              <a:rPr lang="en-GB" sz="1600" b="0" i="0" dirty="0">
                <a:solidFill>
                  <a:srgbClr val="18181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0" i="0" dirty="0">
                <a:solidFill>
                  <a:srgbClr val="18181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killed 75-200 million people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D104DA-2A18-BCBF-57F6-52734AC44C48}"/>
              </a:ext>
            </a:extLst>
          </p:cNvPr>
          <p:cNvGrpSpPr/>
          <p:nvPr/>
        </p:nvGrpSpPr>
        <p:grpSpPr>
          <a:xfrm>
            <a:off x="7312768" y="962403"/>
            <a:ext cx="4013684" cy="2716500"/>
            <a:chOff x="4667861" y="882357"/>
            <a:chExt cx="4013684" cy="27165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EE6EE8-EBCE-A831-F12C-DE2B93AA0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3087" y="882357"/>
              <a:ext cx="3658458" cy="207764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175BB6-0135-AA3C-8429-219560444F5E}"/>
                </a:ext>
              </a:extLst>
            </p:cNvPr>
            <p:cNvSpPr/>
            <p:nvPr/>
          </p:nvSpPr>
          <p:spPr>
            <a:xfrm>
              <a:off x="5780690" y="3075059"/>
              <a:ext cx="1313793" cy="184666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803E6F-30E7-3E45-E0AC-5236515278E5}"/>
                </a:ext>
              </a:extLst>
            </p:cNvPr>
            <p:cNvSpPr/>
            <p:nvPr/>
          </p:nvSpPr>
          <p:spPr>
            <a:xfrm>
              <a:off x="7401157" y="3075059"/>
              <a:ext cx="765382" cy="184666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3B8A02-EEBF-05EE-A664-42322D975614}"/>
                </a:ext>
              </a:extLst>
            </p:cNvPr>
            <p:cNvSpPr/>
            <p:nvPr/>
          </p:nvSpPr>
          <p:spPr>
            <a:xfrm>
              <a:off x="5696607" y="3352650"/>
              <a:ext cx="1529255" cy="184666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32A14-5BEF-1F30-EF3F-68972DB288E4}"/>
                </a:ext>
              </a:extLst>
            </p:cNvPr>
            <p:cNvSpPr/>
            <p:nvPr/>
          </p:nvSpPr>
          <p:spPr>
            <a:xfrm>
              <a:off x="7407013" y="3352650"/>
              <a:ext cx="1148408" cy="184666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953259-BA6C-702D-48EE-C0B33669C1D5}"/>
                </a:ext>
              </a:extLst>
            </p:cNvPr>
            <p:cNvSpPr txBox="1"/>
            <p:nvPr/>
          </p:nvSpPr>
          <p:spPr>
            <a:xfrm>
              <a:off x="4667861" y="3000990"/>
              <a:ext cx="9716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 b="0" i="0" dirty="0">
                  <a:solidFill>
                    <a:srgbClr val="181818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London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C26786-4A56-3AC6-01CC-FCEC0ECA5599}"/>
                </a:ext>
              </a:extLst>
            </p:cNvPr>
            <p:cNvSpPr txBox="1"/>
            <p:nvPr/>
          </p:nvSpPr>
          <p:spPr>
            <a:xfrm>
              <a:off x="4667861" y="3291080"/>
              <a:ext cx="9716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 b="0" i="0" dirty="0">
                  <a:solidFill>
                    <a:srgbClr val="181818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Denmark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6834F2-D8AC-AEEA-4CC5-12F76596881F}"/>
                </a:ext>
              </a:extLst>
            </p:cNvPr>
            <p:cNvSpPr/>
            <p:nvPr/>
          </p:nvSpPr>
          <p:spPr>
            <a:xfrm>
              <a:off x="7225861" y="3072599"/>
              <a:ext cx="162681" cy="184666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52" name="Picture 4" descr="Black Death - Causes, Symptoms &amp; Impact | HISTORY">
            <a:extLst>
              <a:ext uri="{FF2B5EF4-FFF2-40B4-BE49-F238E27FC236}">
                <a16:creationId xmlns:a16="http://schemas.microsoft.com/office/drawing/2014/main" id="{680FC876-AC3B-9F37-DAC7-BD0921F84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49" y="1109726"/>
            <a:ext cx="2984205" cy="192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E4B4D3F-3A94-80EB-6651-306D58C52528}"/>
              </a:ext>
            </a:extLst>
          </p:cNvPr>
          <p:cNvSpPr txBox="1"/>
          <p:nvPr/>
        </p:nvSpPr>
        <p:spPr>
          <a:xfrm>
            <a:off x="8295214" y="4248420"/>
            <a:ext cx="389678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18181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variant near </a:t>
            </a:r>
            <a:r>
              <a:rPr lang="en-GB" sz="1600" b="0" i="1" dirty="0">
                <a:solidFill>
                  <a:srgbClr val="18181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ERAP2</a:t>
            </a:r>
            <a:r>
              <a:rPr lang="en-GB" sz="1600" b="0" i="0" dirty="0">
                <a:solidFill>
                  <a:srgbClr val="18181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18181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protective against </a:t>
            </a:r>
            <a:r>
              <a:rPr lang="en-GB" sz="1600" b="0" i="1" dirty="0" err="1">
                <a:solidFill>
                  <a:srgbClr val="18181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Y.pestis</a:t>
            </a:r>
            <a:endParaRPr lang="en-GB" sz="1600" b="0" i="1" dirty="0">
              <a:solidFill>
                <a:srgbClr val="18181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1818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risk of autoimmune diseases</a:t>
            </a:r>
            <a:endParaRPr lang="en-GB" sz="1600" b="0" dirty="0">
              <a:solidFill>
                <a:srgbClr val="18181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BB46D1-6060-E1A2-8D25-443B182AC365}"/>
              </a:ext>
            </a:extLst>
          </p:cNvPr>
          <p:cNvGrpSpPr/>
          <p:nvPr/>
        </p:nvGrpSpPr>
        <p:grpSpPr>
          <a:xfrm>
            <a:off x="484507" y="4236845"/>
            <a:ext cx="7674004" cy="2256427"/>
            <a:chOff x="484507" y="4236845"/>
            <a:chExt cx="7674004" cy="22564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02721E4-46C7-F3E0-565E-DBB971862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851" b="7598"/>
            <a:stretch/>
          </p:blipFill>
          <p:spPr>
            <a:xfrm>
              <a:off x="807673" y="4236845"/>
              <a:ext cx="7350838" cy="1917873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C1FC877-C5DC-644F-9B71-93AC04FE4966}"/>
                </a:ext>
              </a:extLst>
            </p:cNvPr>
            <p:cNvSpPr txBox="1"/>
            <p:nvPr/>
          </p:nvSpPr>
          <p:spPr>
            <a:xfrm>
              <a:off x="4136572" y="6154718"/>
              <a:ext cx="13708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chromosome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484C53C-3DBE-481B-9132-2B36205BCD4A}"/>
                </a:ext>
              </a:extLst>
            </p:cNvPr>
            <p:cNvSpPr txBox="1"/>
            <p:nvPr/>
          </p:nvSpPr>
          <p:spPr>
            <a:xfrm rot="16200000">
              <a:off x="418784" y="4939498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Fst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702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A6F4C29-DAE8-C2BE-CD7A-C001F20E0660}"/>
              </a:ext>
            </a:extLst>
          </p:cNvPr>
          <p:cNvGrpSpPr/>
          <p:nvPr/>
        </p:nvGrpSpPr>
        <p:grpSpPr>
          <a:xfrm>
            <a:off x="5847772" y="1400693"/>
            <a:ext cx="5030622" cy="2001897"/>
            <a:chOff x="5847772" y="1400693"/>
            <a:chExt cx="5030622" cy="200189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2EBF02F-C71A-3D83-2893-C554EE7B7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7772" y="1736635"/>
              <a:ext cx="4319736" cy="161990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94CD77-BEEC-7142-C85F-975DB6356C11}"/>
                </a:ext>
              </a:extLst>
            </p:cNvPr>
            <p:cNvSpPr txBox="1"/>
            <p:nvPr/>
          </p:nvSpPr>
          <p:spPr>
            <a:xfrm>
              <a:off x="7606021" y="1400693"/>
              <a:ext cx="831521" cy="4565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b="0" i="0" dirty="0">
                  <a:solidFill>
                    <a:srgbClr val="181818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chr 5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8641CF-8FC2-7E12-1368-F80742443A17}"/>
                </a:ext>
              </a:extLst>
            </p:cNvPr>
            <p:cNvSpPr txBox="1"/>
            <p:nvPr/>
          </p:nvSpPr>
          <p:spPr>
            <a:xfrm>
              <a:off x="9844401" y="2986579"/>
              <a:ext cx="1033993" cy="416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600" b="0" i="0" dirty="0">
                  <a:solidFill>
                    <a:srgbClr val="181818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window</a:t>
              </a:r>
              <a:endParaRPr lang="en-GB" sz="16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83178" y="137729"/>
            <a:ext cx="11128874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Heebo" pitchFamily="2" charset="-79"/>
                <a:cs typeface="Heebo" pitchFamily="2" charset="-79"/>
              </a:rPr>
              <a:t>How we will compute </a:t>
            </a:r>
            <a:r>
              <a:rPr lang="en-GB" sz="2400" dirty="0" err="1">
                <a:latin typeface="Heebo" pitchFamily="2" charset="-79"/>
                <a:cs typeface="Heebo" pitchFamily="2" charset="-79"/>
              </a:rPr>
              <a:t>Fst</a:t>
            </a:r>
            <a:r>
              <a:rPr lang="en-GB" sz="2400" dirty="0">
                <a:latin typeface="Heebo" pitchFamily="2" charset="-79"/>
                <a:cs typeface="Heebo" pitchFamily="2" charset="-79"/>
              </a:rPr>
              <a:t> for the populations before and after the Black Death</a:t>
            </a:r>
            <a:br>
              <a:rPr lang="en-GB" sz="2400" dirty="0">
                <a:latin typeface="Heebo" pitchFamily="2" charset="-79"/>
                <a:cs typeface="Heebo" pitchFamily="2" charset="-79"/>
              </a:rPr>
            </a:br>
            <a:endParaRPr lang="en-GB" sz="2400" noProof="0" dirty="0">
              <a:cs typeface="Heebo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0AB56D-C982-6623-4591-03A68DEDE9AA}"/>
              </a:ext>
            </a:extLst>
          </p:cNvPr>
          <p:cNvSpPr txBox="1"/>
          <p:nvPr/>
        </p:nvSpPr>
        <p:spPr>
          <a:xfrm>
            <a:off x="772807" y="1249132"/>
            <a:ext cx="389678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18181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VCF : Variant Call Format</a:t>
            </a:r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117B96-B76A-19B3-842E-ABFF3572DCF5}"/>
              </a:ext>
            </a:extLst>
          </p:cNvPr>
          <p:cNvCxnSpPr/>
          <p:nvPr/>
        </p:nvCxnSpPr>
        <p:spPr>
          <a:xfrm>
            <a:off x="2218429" y="2490892"/>
            <a:ext cx="123661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C6B774-14DB-3411-5E84-1603D4AC55C0}"/>
              </a:ext>
            </a:extLst>
          </p:cNvPr>
          <p:cNvCxnSpPr>
            <a:cxnSpLocks/>
          </p:cNvCxnSpPr>
          <p:nvPr/>
        </p:nvCxnSpPr>
        <p:spPr>
          <a:xfrm>
            <a:off x="3646635" y="2490892"/>
            <a:ext cx="11713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DAA76D-1FDD-CBA7-627C-E6D73A6616B1}"/>
              </a:ext>
            </a:extLst>
          </p:cNvPr>
          <p:cNvSpPr txBox="1"/>
          <p:nvPr/>
        </p:nvSpPr>
        <p:spPr>
          <a:xfrm>
            <a:off x="2442914" y="2088345"/>
            <a:ext cx="940227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endParaRPr lang="en-GB" sz="1600" i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758D98-8297-0E16-9F85-0130CEC41D06}"/>
              </a:ext>
            </a:extLst>
          </p:cNvPr>
          <p:cNvSpPr txBox="1"/>
          <p:nvPr/>
        </p:nvSpPr>
        <p:spPr>
          <a:xfrm>
            <a:off x="3912394" y="2096492"/>
            <a:ext cx="831521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endParaRPr lang="en-GB" sz="16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BED8E5-3E58-C99C-76AC-8D86950A1A72}"/>
              </a:ext>
            </a:extLst>
          </p:cNvPr>
          <p:cNvSpPr txBox="1"/>
          <p:nvPr/>
        </p:nvSpPr>
        <p:spPr>
          <a:xfrm>
            <a:off x="6059247" y="4236523"/>
            <a:ext cx="3896786" cy="22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0" i="1" dirty="0" err="1">
                <a:solidFill>
                  <a:srgbClr val="18181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vcftools</a:t>
            </a:r>
            <a:endParaRPr lang="en-GB" sz="1600" b="0" i="1" dirty="0">
              <a:solidFill>
                <a:srgbClr val="18181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	-- VCF</a:t>
            </a:r>
          </a:p>
          <a:p>
            <a:pPr>
              <a:lnSpc>
                <a:spcPct val="150000"/>
              </a:lnSpc>
            </a:pP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	-- </a:t>
            </a:r>
            <a:r>
              <a:rPr lang="en-GB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before.lst</a:t>
            </a:r>
            <a:endParaRPr lang="en-GB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	-- </a:t>
            </a:r>
            <a:r>
              <a:rPr lang="en-GB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after.lst</a:t>
            </a:r>
            <a:endParaRPr lang="en-GB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	-- window</a:t>
            </a:r>
          </a:p>
          <a:p>
            <a:pPr>
              <a:lnSpc>
                <a:spcPct val="150000"/>
              </a:lnSpc>
            </a:pP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	-- 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1C7AD7-011B-A9E3-9C4B-D9D85AA99AA6}"/>
              </a:ext>
            </a:extLst>
          </p:cNvPr>
          <p:cNvGrpSpPr/>
          <p:nvPr/>
        </p:nvGrpSpPr>
        <p:grpSpPr>
          <a:xfrm>
            <a:off x="772807" y="2616622"/>
            <a:ext cx="3971108" cy="3442969"/>
            <a:chOff x="772807" y="2616622"/>
            <a:chExt cx="3971108" cy="344296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FB9FB0-D0D4-A47E-AFF2-12540459D9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23" r="4209"/>
            <a:stretch/>
          </p:blipFill>
          <p:spPr>
            <a:xfrm>
              <a:off x="1082142" y="2616622"/>
              <a:ext cx="3661773" cy="344296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091DDF-3B0C-9BFA-6705-DF5C0BBE5530}"/>
                </a:ext>
              </a:extLst>
            </p:cNvPr>
            <p:cNvSpPr txBox="1"/>
            <p:nvPr/>
          </p:nvSpPr>
          <p:spPr>
            <a:xfrm>
              <a:off x="772807" y="2941738"/>
              <a:ext cx="1053736" cy="4565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b="0" i="1" dirty="0">
                  <a:solidFill>
                    <a:schemeClr val="bg2">
                      <a:lumMod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position</a:t>
              </a:r>
              <a:endParaRPr lang="en-GB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3B8B80-8CC5-5E30-A66A-561DBF8225DB}"/>
              </a:ext>
            </a:extLst>
          </p:cNvPr>
          <p:cNvSpPr txBox="1"/>
          <p:nvPr/>
        </p:nvSpPr>
        <p:spPr>
          <a:xfrm>
            <a:off x="5947615" y="3295932"/>
            <a:ext cx="2074167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Fst</a:t>
            </a:r>
            <a:r>
              <a:rPr lang="en-GB" sz="16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before </a:t>
            </a:r>
            <a:r>
              <a:rPr lang="en-GB" sz="1600" b="0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GB" sz="16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endParaRPr lang="en-GB" sz="16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58FA76-A994-DA50-1773-4DDCA8BCBD53}"/>
              </a:ext>
            </a:extLst>
          </p:cNvPr>
          <p:cNvCxnSpPr>
            <a:cxnSpLocks/>
          </p:cNvCxnSpPr>
          <p:nvPr/>
        </p:nvCxnSpPr>
        <p:spPr>
          <a:xfrm>
            <a:off x="6334237" y="2484841"/>
            <a:ext cx="0" cy="73991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E1A4ED-9985-23AD-BB03-C58093F8D274}"/>
              </a:ext>
            </a:extLst>
          </p:cNvPr>
          <p:cNvCxnSpPr>
            <a:cxnSpLocks/>
          </p:cNvCxnSpPr>
          <p:nvPr/>
        </p:nvCxnSpPr>
        <p:spPr>
          <a:xfrm>
            <a:off x="6746410" y="2616622"/>
            <a:ext cx="0" cy="73991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3CCAB0-2479-A366-8B76-E8D444DF1FCF}"/>
              </a:ext>
            </a:extLst>
          </p:cNvPr>
          <p:cNvCxnSpPr>
            <a:cxnSpLocks/>
          </p:cNvCxnSpPr>
          <p:nvPr/>
        </p:nvCxnSpPr>
        <p:spPr>
          <a:xfrm>
            <a:off x="7231320" y="2689086"/>
            <a:ext cx="0" cy="73991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21C1649-62F2-FC1F-0584-68BD71818894}"/>
              </a:ext>
            </a:extLst>
          </p:cNvPr>
          <p:cNvSpPr/>
          <p:nvPr/>
        </p:nvSpPr>
        <p:spPr>
          <a:xfrm>
            <a:off x="984700" y="5276359"/>
            <a:ext cx="3684893" cy="322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75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1" grpId="0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2" y="137729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Heebo" pitchFamily="2" charset="-79"/>
                <a:cs typeface="Heebo" pitchFamily="2" charset="-79"/>
              </a:rPr>
              <a:t>R script to compute window based </a:t>
            </a:r>
            <a:r>
              <a:rPr lang="en-GB" sz="2400" dirty="0" err="1">
                <a:latin typeface="Heebo" pitchFamily="2" charset="-79"/>
                <a:cs typeface="Heebo" pitchFamily="2" charset="-79"/>
              </a:rPr>
              <a:t>Fst</a:t>
            </a:r>
            <a:br>
              <a:rPr lang="en-GB" sz="2400" dirty="0">
                <a:latin typeface="Heebo" pitchFamily="2" charset="-79"/>
                <a:cs typeface="Heebo" pitchFamily="2" charset="-79"/>
              </a:rPr>
            </a:br>
            <a:endParaRPr lang="en-GB" sz="2400" noProof="0" dirty="0">
              <a:cs typeface="Heebo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07C0AA0-598B-2E10-A8C1-E0E12FE6E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59" y="783936"/>
            <a:ext cx="9207392" cy="2387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0B105A-DCBE-7E02-6BB4-05CD0F02C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959" y="3460173"/>
            <a:ext cx="5694348" cy="314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8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2" y="137729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Heebo" pitchFamily="2" charset="-79"/>
                <a:cs typeface="Heebo" pitchFamily="2" charset="-79"/>
              </a:rPr>
              <a:t>R script to compute window based </a:t>
            </a:r>
            <a:r>
              <a:rPr lang="en-GB" sz="2400" dirty="0" err="1">
                <a:latin typeface="Heebo" pitchFamily="2" charset="-79"/>
                <a:cs typeface="Heebo" pitchFamily="2" charset="-79"/>
              </a:rPr>
              <a:t>Fst</a:t>
            </a:r>
            <a:br>
              <a:rPr lang="en-GB" sz="2400" dirty="0">
                <a:latin typeface="Heebo" pitchFamily="2" charset="-79"/>
                <a:cs typeface="Heebo" pitchFamily="2" charset="-79"/>
              </a:rPr>
            </a:br>
            <a:endParaRPr lang="en-GB" sz="2400" noProof="0" dirty="0">
              <a:cs typeface="Heebo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0D8513C-1A48-1038-92A9-47889A0DF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792" y="2633455"/>
            <a:ext cx="7186818" cy="39493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01C6AA-51FD-4B56-DD08-2F1183AC8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792" y="1063731"/>
            <a:ext cx="7760848" cy="10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85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2" y="137729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Heebo" pitchFamily="2" charset="-79"/>
                <a:cs typeface="Heebo" pitchFamily="2" charset="-79"/>
              </a:rPr>
              <a:t>Genomic region with the highest </a:t>
            </a:r>
            <a:r>
              <a:rPr lang="en-GB" sz="2400" dirty="0" err="1">
                <a:latin typeface="Heebo" pitchFamily="2" charset="-79"/>
                <a:cs typeface="Heebo" pitchFamily="2" charset="-79"/>
              </a:rPr>
              <a:t>Fst</a:t>
            </a:r>
            <a:r>
              <a:rPr lang="en-GB" sz="2400" dirty="0">
                <a:latin typeface="Heebo" pitchFamily="2" charset="-79"/>
                <a:cs typeface="Heebo" pitchFamily="2" charset="-79"/>
              </a:rPr>
              <a:t> value on chr5</a:t>
            </a:r>
            <a:br>
              <a:rPr lang="en-GB" sz="2400" dirty="0">
                <a:latin typeface="Heebo" pitchFamily="2" charset="-79"/>
                <a:cs typeface="Heebo" pitchFamily="2" charset="-79"/>
              </a:rPr>
            </a:br>
            <a:endParaRPr lang="en-GB" sz="2400" noProof="0" dirty="0">
              <a:cs typeface="Heebo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8F579A9-3E6B-EB86-BA5F-96E8CF5D3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388" y="901329"/>
            <a:ext cx="8207550" cy="33063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0AB56D-C982-6623-4591-03A68DEDE9AA}"/>
              </a:ext>
            </a:extLst>
          </p:cNvPr>
          <p:cNvSpPr txBox="1"/>
          <p:nvPr/>
        </p:nvSpPr>
        <p:spPr>
          <a:xfrm>
            <a:off x="5642800" y="1383754"/>
            <a:ext cx="1251174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0" i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ERAP2</a:t>
            </a:r>
            <a:endParaRPr lang="en-GB" sz="16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A8730A-56A3-0920-E4AE-EAD5578040C1}"/>
              </a:ext>
            </a:extLst>
          </p:cNvPr>
          <p:cNvSpPr/>
          <p:nvPr/>
        </p:nvSpPr>
        <p:spPr>
          <a:xfrm>
            <a:off x="6549201" y="1383754"/>
            <a:ext cx="100982" cy="1962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03870F-FE67-602E-0F84-9BEFCB39A6E9}"/>
              </a:ext>
            </a:extLst>
          </p:cNvPr>
          <p:cNvGrpSpPr/>
          <p:nvPr/>
        </p:nvGrpSpPr>
        <p:grpSpPr>
          <a:xfrm>
            <a:off x="1308046" y="4591285"/>
            <a:ext cx="9768839" cy="2128986"/>
            <a:chOff x="1308046" y="4591285"/>
            <a:chExt cx="9768839" cy="21289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9A8947-2BF5-CBBA-6616-E4524C8D4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824" b="17346"/>
            <a:stretch/>
          </p:blipFill>
          <p:spPr>
            <a:xfrm>
              <a:off x="1308046" y="4591285"/>
              <a:ext cx="9768839" cy="212898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3B96D5-DEBE-9130-6FE9-A5BDB66309D5}"/>
                </a:ext>
              </a:extLst>
            </p:cNvPr>
            <p:cNvSpPr/>
            <p:nvPr/>
          </p:nvSpPr>
          <p:spPr>
            <a:xfrm>
              <a:off x="2752798" y="4591285"/>
              <a:ext cx="8324087" cy="212898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9385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1" y="153906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/>
            <a:r>
              <a:rPr lang="en-GB" sz="2400" dirty="0">
                <a:latin typeface="Heebo" pitchFamily="2" charset="-79"/>
                <a:cs typeface="Heebo" pitchFamily="2" charset="-79"/>
              </a:rPr>
              <a:t>Plan:</a:t>
            </a:r>
            <a:endParaRPr lang="en-GB" sz="2400" noProof="0" dirty="0">
              <a:cs typeface="Heebo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3E61625-423B-742D-8405-21F8A3DAE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884" y="911758"/>
            <a:ext cx="10489384" cy="2087916"/>
          </a:xfrm>
        </p:spPr>
        <p:txBody>
          <a:bodyPr>
            <a:normAutofit/>
          </a:bodyPr>
          <a:lstStyle/>
          <a:p>
            <a:pPr marL="1023938" indent="-457200">
              <a:lnSpc>
                <a:spcPct val="120000"/>
              </a:lnSpc>
              <a:spcAft>
                <a:spcPts val="733"/>
              </a:spcAft>
              <a:buAutoNum type="arabicPeriod"/>
            </a:pPr>
            <a:r>
              <a:rPr lang="en-GB" sz="2200" dirty="0">
                <a:solidFill>
                  <a:schemeClr val="tx1"/>
                </a:solidFill>
              </a:rPr>
              <a:t>Genetic drift simulation</a:t>
            </a:r>
          </a:p>
          <a:p>
            <a:pPr marL="1023938" indent="-457200">
              <a:lnSpc>
                <a:spcPct val="120000"/>
              </a:lnSpc>
              <a:spcAft>
                <a:spcPts val="733"/>
              </a:spcAft>
              <a:buAutoNum type="arabicPeriod"/>
            </a:pPr>
            <a:r>
              <a:rPr lang="en-GB" sz="2200" dirty="0" err="1">
                <a:solidFill>
                  <a:schemeClr val="tx1"/>
                </a:solidFill>
              </a:rPr>
              <a:t>Fst</a:t>
            </a:r>
            <a:endParaRPr lang="en-GB" sz="2200" dirty="0">
              <a:solidFill>
                <a:schemeClr val="tx1"/>
              </a:solidFill>
            </a:endParaRPr>
          </a:p>
          <a:p>
            <a:pPr marL="1023938" indent="-457200">
              <a:lnSpc>
                <a:spcPct val="120000"/>
              </a:lnSpc>
              <a:spcAft>
                <a:spcPts val="733"/>
              </a:spcAft>
              <a:buAutoNum type="arabicPeriod"/>
            </a:pPr>
            <a:r>
              <a:rPr lang="en-GB" sz="2200" dirty="0">
                <a:solidFill>
                  <a:schemeClr val="tx1"/>
                </a:solidFill>
              </a:rPr>
              <a:t>Admixture</a:t>
            </a:r>
          </a:p>
          <a:p>
            <a:pPr marL="457200" indent="-457200">
              <a:lnSpc>
                <a:spcPct val="120000"/>
              </a:lnSpc>
              <a:spcAft>
                <a:spcPts val="733"/>
              </a:spcAft>
              <a:buAutoNum type="arabicPeriod"/>
            </a:pPr>
            <a:endParaRPr lang="en-GB" sz="22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spcAft>
                <a:spcPts val="933"/>
              </a:spcAft>
              <a:buFont typeface="+mj-lt"/>
              <a:buAutoNum type="arabicPeriod"/>
            </a:pP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0F00D-0AD8-2C56-D689-B1DA505A57DC}"/>
              </a:ext>
            </a:extLst>
          </p:cNvPr>
          <p:cNvSpPr/>
          <p:nvPr/>
        </p:nvSpPr>
        <p:spPr>
          <a:xfrm flipV="1">
            <a:off x="1399592" y="839756"/>
            <a:ext cx="4506685" cy="1045019"/>
          </a:xfrm>
          <a:prstGeom prst="rect">
            <a:avLst/>
          </a:prstGeom>
          <a:solidFill>
            <a:srgbClr val="FFFFFF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483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2" y="137729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Heebo" pitchFamily="2" charset="-79"/>
                <a:cs typeface="Heebo" pitchFamily="2" charset="-79"/>
              </a:rPr>
              <a:t>Admixture</a:t>
            </a:r>
            <a:endParaRPr lang="en-GB" sz="2400" noProof="0" dirty="0">
              <a:cs typeface="Heebo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526E5DE-9821-8885-20AB-4A26F82840FC}"/>
              </a:ext>
            </a:extLst>
          </p:cNvPr>
          <p:cNvSpPr txBox="1"/>
          <p:nvPr/>
        </p:nvSpPr>
        <p:spPr>
          <a:xfrm>
            <a:off x="872882" y="1014828"/>
            <a:ext cx="10442818" cy="958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a process: interbreeding of previously separated populations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 a tool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37CBE4-5573-8D76-8436-D4EFF3E8E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401" y="1483150"/>
            <a:ext cx="4203700" cy="11811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58E49BA-7ED1-8AF5-5360-E3B269255129}"/>
              </a:ext>
            </a:extLst>
          </p:cNvPr>
          <p:cNvGrpSpPr/>
          <p:nvPr/>
        </p:nvGrpSpPr>
        <p:grpSpPr>
          <a:xfrm>
            <a:off x="732764" y="2902751"/>
            <a:ext cx="2550763" cy="3503245"/>
            <a:chOff x="6697146" y="2164997"/>
            <a:chExt cx="2550763" cy="35032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CA7C03-5C3A-1ABA-863F-CEFE83768D42}"/>
                </a:ext>
              </a:extLst>
            </p:cNvPr>
            <p:cNvSpPr/>
            <p:nvPr/>
          </p:nvSpPr>
          <p:spPr>
            <a:xfrm>
              <a:off x="7308274" y="3613474"/>
              <a:ext cx="152400" cy="20547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1D0549-6EF5-F634-E39E-765C6DB4A039}"/>
                </a:ext>
              </a:extLst>
            </p:cNvPr>
            <p:cNvSpPr/>
            <p:nvPr/>
          </p:nvSpPr>
          <p:spPr>
            <a:xfrm>
              <a:off x="7308273" y="2244436"/>
              <a:ext cx="152400" cy="417810"/>
            </a:xfrm>
            <a:prstGeom prst="rect">
              <a:avLst/>
            </a:prstGeom>
            <a:solidFill>
              <a:srgbClr val="13FF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AAA5B3-03EF-D558-481E-DADA59ECFBC8}"/>
                </a:ext>
              </a:extLst>
            </p:cNvPr>
            <p:cNvSpPr/>
            <p:nvPr/>
          </p:nvSpPr>
          <p:spPr>
            <a:xfrm>
              <a:off x="7308273" y="2677472"/>
              <a:ext cx="152400" cy="936001"/>
            </a:xfrm>
            <a:prstGeom prst="rect">
              <a:avLst/>
            </a:prstGeom>
            <a:solidFill>
              <a:srgbClr val="041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852C8F-CB03-4F4B-0E1D-EAEA54DC5BA8}"/>
                </a:ext>
              </a:extLst>
            </p:cNvPr>
            <p:cNvSpPr txBox="1"/>
            <p:nvPr/>
          </p:nvSpPr>
          <p:spPr>
            <a:xfrm>
              <a:off x="7615265" y="2164997"/>
              <a:ext cx="1632644" cy="4565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b="0" i="0" dirty="0">
                  <a:solidFill>
                    <a:srgbClr val="181818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population 1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EAF123-E581-D271-F604-E6433857F164}"/>
                </a:ext>
              </a:extLst>
            </p:cNvPr>
            <p:cNvSpPr txBox="1"/>
            <p:nvPr/>
          </p:nvSpPr>
          <p:spPr>
            <a:xfrm>
              <a:off x="7615265" y="2813105"/>
              <a:ext cx="1632644" cy="4565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b="0" i="0" dirty="0">
                  <a:solidFill>
                    <a:srgbClr val="181818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population 2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E7C676-40ED-A300-806B-7F62796E3900}"/>
                </a:ext>
              </a:extLst>
            </p:cNvPr>
            <p:cNvSpPr txBox="1"/>
            <p:nvPr/>
          </p:nvSpPr>
          <p:spPr>
            <a:xfrm>
              <a:off x="7615265" y="4149272"/>
              <a:ext cx="1632644" cy="4565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b="0" i="0" dirty="0">
                  <a:solidFill>
                    <a:srgbClr val="181818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population 3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5E5FAE-C9A2-7463-385C-8EEE11A4252D}"/>
                </a:ext>
              </a:extLst>
            </p:cNvPr>
            <p:cNvSpPr txBox="1"/>
            <p:nvPr/>
          </p:nvSpPr>
          <p:spPr>
            <a:xfrm rot="16200000">
              <a:off x="6109092" y="3561217"/>
              <a:ext cx="1632644" cy="4565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b="0" i="0" dirty="0">
                  <a:solidFill>
                    <a:srgbClr val="181818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% genome</a:t>
              </a:r>
              <a:endParaRPr lang="en-GB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6B325CD-995C-7C37-A374-4FB5BF536D3B}"/>
              </a:ext>
            </a:extLst>
          </p:cNvPr>
          <p:cNvSpPr txBox="1"/>
          <p:nvPr/>
        </p:nvSpPr>
        <p:spPr>
          <a:xfrm>
            <a:off x="7549649" y="4257042"/>
            <a:ext cx="3962402" cy="87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1) identify the number of populations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2) assign individuals to populations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95C4C2-C469-9998-3803-224A864C45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23" r="4209"/>
          <a:stretch/>
        </p:blipFill>
        <p:spPr>
          <a:xfrm>
            <a:off x="7549649" y="1779603"/>
            <a:ext cx="2497936" cy="234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2" y="137729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Running admixture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3EC857-FAB0-3CA2-DC08-F8C67D587FA9}"/>
              </a:ext>
            </a:extLst>
          </p:cNvPr>
          <p:cNvSpPr txBox="1"/>
          <p:nvPr/>
        </p:nvSpPr>
        <p:spPr>
          <a:xfrm>
            <a:off x="872882" y="2409371"/>
            <a:ext cx="18666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Dataset: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857688-FB17-CD2F-FF27-EB8CD493E4D8}"/>
              </a:ext>
            </a:extLst>
          </p:cNvPr>
          <p:cNvGrpSpPr/>
          <p:nvPr/>
        </p:nvGrpSpPr>
        <p:grpSpPr>
          <a:xfrm>
            <a:off x="7744737" y="758478"/>
            <a:ext cx="4089591" cy="2276978"/>
            <a:chOff x="7744737" y="758478"/>
            <a:chExt cx="4089591" cy="22769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4445A43-0489-5E94-B04B-685D0544890E}"/>
                </a:ext>
              </a:extLst>
            </p:cNvPr>
            <p:cNvSpPr txBox="1"/>
            <p:nvPr/>
          </p:nvSpPr>
          <p:spPr>
            <a:xfrm>
              <a:off x="7744737" y="758478"/>
              <a:ext cx="408959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Based on tutorial by C. Jonathan Schmitt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8" name="Picture 4" descr="Jonathan Schmitt (@UrSchmittinMe) / Twitter">
              <a:extLst>
                <a:ext uri="{FF2B5EF4-FFF2-40B4-BE49-F238E27FC236}">
                  <a16:creationId xmlns:a16="http://schemas.microsoft.com/office/drawing/2014/main" id="{FD96B757-74D6-B92D-CB1B-59AC83E80E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71" t="6376" r="14857" b="6500"/>
            <a:stretch/>
          </p:blipFill>
          <p:spPr bwMode="auto">
            <a:xfrm>
              <a:off x="10319708" y="1152227"/>
              <a:ext cx="1514620" cy="188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550E71D-24A3-3655-37BE-AC7A661DC3F6}"/>
              </a:ext>
            </a:extLst>
          </p:cNvPr>
          <p:cNvSpPr txBox="1"/>
          <p:nvPr/>
        </p:nvSpPr>
        <p:spPr>
          <a:xfrm>
            <a:off x="1039565" y="816986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zzz.bwh.harvard.edu</a:t>
            </a:r>
            <a:r>
              <a:rPr lang="en-GB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/plink/</a:t>
            </a:r>
            <a:r>
              <a:rPr lang="en-GB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res.shtml</a:t>
            </a:r>
            <a:endParaRPr lang="en-GB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C7A731-95C3-74B9-2C87-DC505A3FDE4F}"/>
              </a:ext>
            </a:extLst>
          </p:cNvPr>
          <p:cNvGrpSpPr/>
          <p:nvPr/>
        </p:nvGrpSpPr>
        <p:grpSpPr>
          <a:xfrm>
            <a:off x="701432" y="2319039"/>
            <a:ext cx="4385000" cy="2749643"/>
            <a:chOff x="187082" y="2169751"/>
            <a:chExt cx="4385000" cy="27496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9FD02A-9DBF-BFF5-2DB2-43F7CFB6E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23" r="4209"/>
            <a:stretch/>
          </p:blipFill>
          <p:spPr>
            <a:xfrm>
              <a:off x="2041478" y="2570719"/>
              <a:ext cx="2497936" cy="23486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429A18-5BAF-57BB-6A36-9BE5625B81BA}"/>
                </a:ext>
              </a:extLst>
            </p:cNvPr>
            <p:cNvSpPr txBox="1"/>
            <p:nvPr/>
          </p:nvSpPr>
          <p:spPr>
            <a:xfrm>
              <a:off x="187082" y="3698889"/>
              <a:ext cx="207605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3.96 million SNPs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E2C8D3-7926-7A6F-8303-2CAFD19D881E}"/>
                </a:ext>
              </a:extLst>
            </p:cNvPr>
            <p:cNvSpPr txBox="1"/>
            <p:nvPr/>
          </p:nvSpPr>
          <p:spPr>
            <a:xfrm>
              <a:off x="2705416" y="2169751"/>
              <a:ext cx="186666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270 individuals:</a:t>
              </a:r>
            </a:p>
            <a:p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1EAB897-2FBD-B2C6-BE80-43A07C7F52BA}"/>
              </a:ext>
            </a:extLst>
          </p:cNvPr>
          <p:cNvSpPr txBox="1"/>
          <p:nvPr/>
        </p:nvSpPr>
        <p:spPr>
          <a:xfrm>
            <a:off x="6366147" y="4217199"/>
            <a:ext cx="5337810" cy="1702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3.96 million SNPs -&gt; 10,000 SNPs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ADMIXTURE: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Number of populations?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alphaL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Ancestry of individuals?</a:t>
            </a:r>
          </a:p>
        </p:txBody>
      </p:sp>
    </p:spTree>
    <p:extLst>
      <p:ext uri="{BB962C8B-B14F-4D97-AF65-F5344CB8AC3E}">
        <p14:creationId xmlns:p14="http://schemas.microsoft.com/office/powerpoint/2010/main" val="396775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2" y="137729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 script to run admixture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C5D8B89-0EB9-C8CC-B16E-7282BF18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4" y="1466881"/>
            <a:ext cx="11507388" cy="10844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78157B-2224-CDF3-88E8-7D2335EAD1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776"/>
          <a:stretch/>
        </p:blipFill>
        <p:spPr>
          <a:xfrm>
            <a:off x="266458" y="4583798"/>
            <a:ext cx="4503471" cy="13559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4DA4BD-FB87-638C-2DB6-0302576393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692"/>
          <a:stretch/>
        </p:blipFill>
        <p:spPr>
          <a:xfrm>
            <a:off x="382904" y="2986335"/>
            <a:ext cx="4022841" cy="106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7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1" y="153906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/>
            <a:r>
              <a:rPr lang="en-GB" sz="2400" dirty="0">
                <a:latin typeface="Heebo" pitchFamily="2" charset="-79"/>
                <a:cs typeface="Heebo" pitchFamily="2" charset="-79"/>
              </a:rPr>
              <a:t>Plan:</a:t>
            </a:r>
            <a:endParaRPr lang="en-GB" sz="2400" noProof="0" dirty="0">
              <a:cs typeface="Heebo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3E61625-423B-742D-8405-21F8A3DAE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884" y="911758"/>
            <a:ext cx="10489384" cy="2087916"/>
          </a:xfrm>
        </p:spPr>
        <p:txBody>
          <a:bodyPr>
            <a:normAutofit/>
          </a:bodyPr>
          <a:lstStyle/>
          <a:p>
            <a:pPr marL="1023938" indent="-457200">
              <a:lnSpc>
                <a:spcPct val="120000"/>
              </a:lnSpc>
              <a:spcAft>
                <a:spcPts val="733"/>
              </a:spcAft>
              <a:buAutoNum type="arabicPeriod"/>
            </a:pPr>
            <a:r>
              <a:rPr lang="en-GB" sz="2200" dirty="0">
                <a:solidFill>
                  <a:schemeClr val="tx1"/>
                </a:solidFill>
              </a:rPr>
              <a:t>Genetic drift simulation</a:t>
            </a:r>
          </a:p>
          <a:p>
            <a:pPr marL="1023938" indent="-457200">
              <a:lnSpc>
                <a:spcPct val="120000"/>
              </a:lnSpc>
              <a:spcAft>
                <a:spcPts val="733"/>
              </a:spcAft>
              <a:buAutoNum type="arabicPeriod"/>
            </a:pPr>
            <a:r>
              <a:rPr lang="en-GB" sz="2200" dirty="0" err="1">
                <a:solidFill>
                  <a:schemeClr val="tx1"/>
                </a:solidFill>
              </a:rPr>
              <a:t>Fst</a:t>
            </a:r>
            <a:endParaRPr lang="en-GB" sz="2200" dirty="0">
              <a:solidFill>
                <a:schemeClr val="tx1"/>
              </a:solidFill>
            </a:endParaRPr>
          </a:p>
          <a:p>
            <a:pPr marL="1023938" indent="-457200">
              <a:lnSpc>
                <a:spcPct val="120000"/>
              </a:lnSpc>
              <a:spcAft>
                <a:spcPts val="733"/>
              </a:spcAft>
              <a:buAutoNum type="arabicPeriod"/>
            </a:pPr>
            <a:r>
              <a:rPr lang="en-GB" sz="2200" dirty="0">
                <a:solidFill>
                  <a:schemeClr val="tx1"/>
                </a:solidFill>
              </a:rPr>
              <a:t>Admixture</a:t>
            </a:r>
          </a:p>
          <a:p>
            <a:pPr marL="457200" indent="-457200">
              <a:lnSpc>
                <a:spcPct val="120000"/>
              </a:lnSpc>
              <a:spcAft>
                <a:spcPts val="733"/>
              </a:spcAft>
              <a:buAutoNum type="arabicPeriod"/>
            </a:pPr>
            <a:endParaRPr lang="en-GB" sz="22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spcAft>
                <a:spcPts val="733"/>
              </a:spcAft>
              <a:buAutoNum type="arabicPeriod"/>
            </a:pPr>
            <a:endParaRPr lang="en-GB" sz="22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spcAft>
                <a:spcPts val="933"/>
              </a:spcAft>
              <a:buFont typeface="+mj-lt"/>
              <a:buAutoNum type="arabicPeriod"/>
            </a:pPr>
            <a:endParaRPr lang="en-GB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2" y="137729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 script to run admixture</a:t>
            </a:r>
            <a:endParaRPr lang="en-GB" sz="2400" noProof="0" dirty="0">
              <a:cs typeface="Heebo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1CB9658-2C4A-41F7-A5A1-D765C4732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438"/>
          <a:stretch/>
        </p:blipFill>
        <p:spPr>
          <a:xfrm>
            <a:off x="872882" y="1000736"/>
            <a:ext cx="4273663" cy="1873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B1A22-92D6-5459-CE90-7891CB2B2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54" y="4467507"/>
            <a:ext cx="8573218" cy="19142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EC5766-825E-522E-1FFD-40E367A5C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454" y="2875852"/>
            <a:ext cx="8430671" cy="158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0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2" y="137729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Heebo" pitchFamily="2" charset="-79"/>
                <a:cs typeface="Heebo" pitchFamily="2" charset="-79"/>
              </a:rPr>
              <a:t>Admixture plots</a:t>
            </a:r>
            <a:br>
              <a:rPr lang="en-GB" sz="2400" dirty="0">
                <a:latin typeface="Heebo" pitchFamily="2" charset="-79"/>
                <a:cs typeface="Heebo" pitchFamily="2" charset="-79"/>
              </a:rPr>
            </a:br>
            <a:endParaRPr lang="en-GB" sz="2400" noProof="0" dirty="0">
              <a:cs typeface="Heebo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799461-60CC-8E1C-9CA7-5EFD1A425F44}"/>
              </a:ext>
            </a:extLst>
          </p:cNvPr>
          <p:cNvSpPr txBox="1"/>
          <p:nvPr/>
        </p:nvSpPr>
        <p:spPr>
          <a:xfrm>
            <a:off x="280160" y="1236200"/>
            <a:ext cx="6853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 = 2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CDB37-25F5-2FDC-CA11-ACDCE7E2DFF8}"/>
              </a:ext>
            </a:extLst>
          </p:cNvPr>
          <p:cNvSpPr txBox="1"/>
          <p:nvPr/>
        </p:nvSpPr>
        <p:spPr>
          <a:xfrm>
            <a:off x="279849" y="2788785"/>
            <a:ext cx="6853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 = 3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794B4-6B44-0521-6F16-A1EEE2BBA893}"/>
              </a:ext>
            </a:extLst>
          </p:cNvPr>
          <p:cNvSpPr txBox="1"/>
          <p:nvPr/>
        </p:nvSpPr>
        <p:spPr>
          <a:xfrm>
            <a:off x="284073" y="4390540"/>
            <a:ext cx="6853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 = 4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E604C-2E35-2065-94CB-CB89A650A2B1}"/>
              </a:ext>
            </a:extLst>
          </p:cNvPr>
          <p:cNvSpPr txBox="1"/>
          <p:nvPr/>
        </p:nvSpPr>
        <p:spPr>
          <a:xfrm>
            <a:off x="284073" y="6091838"/>
            <a:ext cx="6853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 = 5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DE1A5A-07C4-2416-6CD0-6C0424C09F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0"/>
          <a:stretch/>
        </p:blipFill>
        <p:spPr>
          <a:xfrm>
            <a:off x="1306157" y="5227061"/>
            <a:ext cx="7698718" cy="1503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20D96E-381B-DB26-D3A3-D752D98A7B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4"/>
          <a:stretch/>
        </p:blipFill>
        <p:spPr>
          <a:xfrm>
            <a:off x="1374517" y="3654811"/>
            <a:ext cx="7698718" cy="16406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FC25E5-27BC-943A-E085-D6C3136DB7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73"/>
          <a:stretch/>
        </p:blipFill>
        <p:spPr>
          <a:xfrm>
            <a:off x="1374517" y="2378450"/>
            <a:ext cx="7767078" cy="14355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B9CC1D-D710-D3B2-4C31-1C8A02C274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63"/>
          <a:stretch/>
        </p:blipFill>
        <p:spPr>
          <a:xfrm>
            <a:off x="1374517" y="848422"/>
            <a:ext cx="7767078" cy="14526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C6429C-F389-D9D7-3116-79CE0EC82D06}"/>
              </a:ext>
            </a:extLst>
          </p:cNvPr>
          <p:cNvSpPr txBox="1"/>
          <p:nvPr/>
        </p:nvSpPr>
        <p:spPr>
          <a:xfrm rot="16200000">
            <a:off x="623285" y="1276655"/>
            <a:ext cx="1195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Ancestry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804EA6-9616-BAD3-671F-595A9A7B4EB1}"/>
              </a:ext>
            </a:extLst>
          </p:cNvPr>
          <p:cNvSpPr txBox="1"/>
          <p:nvPr/>
        </p:nvSpPr>
        <p:spPr>
          <a:xfrm rot="16200000">
            <a:off x="623285" y="2759912"/>
            <a:ext cx="1195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Ancestry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B012F6-E3D8-CB86-07B9-51AF29C42FB7}"/>
              </a:ext>
            </a:extLst>
          </p:cNvPr>
          <p:cNvSpPr txBox="1"/>
          <p:nvPr/>
        </p:nvSpPr>
        <p:spPr>
          <a:xfrm rot="16200000">
            <a:off x="573549" y="4274348"/>
            <a:ext cx="1195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Ancestry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D817EE-E447-89EF-9965-E48BE42E1469}"/>
              </a:ext>
            </a:extLst>
          </p:cNvPr>
          <p:cNvSpPr txBox="1"/>
          <p:nvPr/>
        </p:nvSpPr>
        <p:spPr>
          <a:xfrm rot="16200000">
            <a:off x="573549" y="5757605"/>
            <a:ext cx="1195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Ancestry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7B26BCC-7B1C-2A72-F806-C93FBAA4E6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86" r="4907"/>
          <a:stretch/>
        </p:blipFill>
        <p:spPr>
          <a:xfrm>
            <a:off x="9141595" y="2271241"/>
            <a:ext cx="2891365" cy="154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6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87A1-3ED1-A24F-B56B-B34ADBF7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25048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 -.-</a:t>
            </a:r>
          </a:p>
        </p:txBody>
      </p:sp>
    </p:spTree>
    <p:extLst>
      <p:ext uri="{BB962C8B-B14F-4D97-AF65-F5344CB8AC3E}">
        <p14:creationId xmlns:p14="http://schemas.microsoft.com/office/powerpoint/2010/main" val="13569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1" y="153906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/>
            <a:r>
              <a:rPr lang="en-GB" sz="2400" dirty="0">
                <a:latin typeface="Heebo" pitchFamily="2" charset="-79"/>
                <a:cs typeface="Heebo" pitchFamily="2" charset="-79"/>
              </a:rPr>
              <a:t>Plan:</a:t>
            </a:r>
            <a:endParaRPr lang="en-GB" sz="2400" noProof="0" dirty="0">
              <a:cs typeface="Heebo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3E61625-423B-742D-8405-21F8A3DAE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884" y="911758"/>
            <a:ext cx="10489384" cy="2087916"/>
          </a:xfrm>
        </p:spPr>
        <p:txBody>
          <a:bodyPr>
            <a:normAutofit/>
          </a:bodyPr>
          <a:lstStyle/>
          <a:p>
            <a:pPr marL="1023938" indent="-457200">
              <a:lnSpc>
                <a:spcPct val="120000"/>
              </a:lnSpc>
              <a:spcAft>
                <a:spcPts val="733"/>
              </a:spcAft>
              <a:buAutoNum type="arabicPeriod"/>
            </a:pPr>
            <a:r>
              <a:rPr lang="en-GB" sz="2200" dirty="0">
                <a:solidFill>
                  <a:schemeClr val="tx1"/>
                </a:solidFill>
              </a:rPr>
              <a:t>Genetic drift simulation</a:t>
            </a:r>
          </a:p>
          <a:p>
            <a:pPr marL="1023938" indent="-457200">
              <a:lnSpc>
                <a:spcPct val="120000"/>
              </a:lnSpc>
              <a:spcAft>
                <a:spcPts val="733"/>
              </a:spcAft>
              <a:buAutoNum type="arabicPeriod"/>
            </a:pPr>
            <a:r>
              <a:rPr lang="en-GB" sz="2200" dirty="0" err="1">
                <a:solidFill>
                  <a:schemeClr val="tx1"/>
                </a:solidFill>
              </a:rPr>
              <a:t>Fst</a:t>
            </a:r>
            <a:endParaRPr lang="en-GB" sz="2200" dirty="0">
              <a:solidFill>
                <a:schemeClr val="tx1"/>
              </a:solidFill>
            </a:endParaRPr>
          </a:p>
          <a:p>
            <a:pPr marL="1023938" indent="-457200">
              <a:lnSpc>
                <a:spcPct val="120000"/>
              </a:lnSpc>
              <a:spcAft>
                <a:spcPts val="733"/>
              </a:spcAft>
              <a:buAutoNum type="arabicPeriod"/>
            </a:pPr>
            <a:r>
              <a:rPr lang="en-GB" sz="2200" dirty="0">
                <a:solidFill>
                  <a:schemeClr val="tx1"/>
                </a:solidFill>
              </a:rPr>
              <a:t>Admixture</a:t>
            </a:r>
          </a:p>
          <a:p>
            <a:pPr marL="457200" indent="-457200">
              <a:lnSpc>
                <a:spcPct val="120000"/>
              </a:lnSpc>
              <a:spcAft>
                <a:spcPts val="733"/>
              </a:spcAft>
              <a:buAutoNum type="arabicPeriod"/>
            </a:pPr>
            <a:endParaRPr lang="en-GB" sz="22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spcAft>
                <a:spcPts val="733"/>
              </a:spcAft>
              <a:buAutoNum type="arabicPeriod"/>
            </a:pPr>
            <a:endParaRPr lang="en-GB" sz="22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spcAft>
                <a:spcPts val="933"/>
              </a:spcAft>
              <a:buFont typeface="+mj-lt"/>
              <a:buAutoNum type="arabicPeriod"/>
            </a:pP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D825A0-0A7C-6164-82E0-1DD7E2CCCB32}"/>
              </a:ext>
            </a:extLst>
          </p:cNvPr>
          <p:cNvSpPr/>
          <p:nvPr/>
        </p:nvSpPr>
        <p:spPr>
          <a:xfrm>
            <a:off x="1399592" y="1424776"/>
            <a:ext cx="4506685" cy="1069042"/>
          </a:xfrm>
          <a:prstGeom prst="rect">
            <a:avLst/>
          </a:prstGeom>
          <a:solidFill>
            <a:srgbClr val="FFFFFF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19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2" y="137729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Heebo" pitchFamily="2" charset="-79"/>
                <a:cs typeface="Heebo" pitchFamily="2" charset="-79"/>
              </a:rPr>
              <a:t>Genetic drift simulation</a:t>
            </a:r>
            <a:br>
              <a:rPr lang="en-GB" sz="2400" dirty="0">
                <a:latin typeface="Heebo" pitchFamily="2" charset="-79"/>
                <a:cs typeface="Heebo" pitchFamily="2" charset="-79"/>
              </a:rPr>
            </a:br>
            <a:endParaRPr lang="en-GB" sz="2400" noProof="0" dirty="0">
              <a:cs typeface="Heebo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B656909-8F41-5DB6-ADEB-941147A0C1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21"/>
          <a:stretch/>
        </p:blipFill>
        <p:spPr>
          <a:xfrm>
            <a:off x="1474871" y="1437679"/>
            <a:ext cx="3209863" cy="248786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D8A0F5-9031-71C9-9AFC-ACA748531EAE}"/>
              </a:ext>
            </a:extLst>
          </p:cNvPr>
          <p:cNvCxnSpPr>
            <a:cxnSpLocks/>
          </p:cNvCxnSpPr>
          <p:nvPr/>
        </p:nvCxnSpPr>
        <p:spPr>
          <a:xfrm>
            <a:off x="5378274" y="2616622"/>
            <a:ext cx="781370" cy="0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EF38574-B419-29FC-4AA8-25BD5A056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76" r="-1115"/>
          <a:stretch/>
        </p:blipFill>
        <p:spPr>
          <a:xfrm>
            <a:off x="6658695" y="1268836"/>
            <a:ext cx="2430050" cy="2487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B4A47-EBAD-9E1C-18C5-5A894644B1E3}"/>
              </a:ext>
            </a:extLst>
          </p:cNvPr>
          <p:cNvSpPr txBox="1"/>
          <p:nvPr/>
        </p:nvSpPr>
        <p:spPr>
          <a:xfrm>
            <a:off x="4754217" y="3154754"/>
            <a:ext cx="2249334" cy="169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1492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 size = constant</a:t>
            </a:r>
          </a:p>
          <a:p>
            <a:pPr marL="285750" indent="-1492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 migration</a:t>
            </a:r>
          </a:p>
          <a:p>
            <a:pPr marL="285750" indent="-1492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 selection</a:t>
            </a:r>
          </a:p>
          <a:p>
            <a:pPr marL="285750" indent="-14922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 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690C88-2A1A-2FEF-D46A-4BEF4B1449B2}"/>
              </a:ext>
            </a:extLst>
          </p:cNvPr>
          <p:cNvSpPr txBox="1"/>
          <p:nvPr/>
        </p:nvSpPr>
        <p:spPr>
          <a:xfrm>
            <a:off x="2576776" y="4284506"/>
            <a:ext cx="1649041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6525">
              <a:lnSpc>
                <a:spcPct val="12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10111000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3E040-0245-9DA6-AC2E-902A69EDD2C3}"/>
              </a:ext>
            </a:extLst>
          </p:cNvPr>
          <p:cNvSpPr txBox="1"/>
          <p:nvPr/>
        </p:nvSpPr>
        <p:spPr>
          <a:xfrm>
            <a:off x="7221627" y="4284506"/>
            <a:ext cx="1477520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6525">
              <a:lnSpc>
                <a:spcPct val="12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1110000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D14645-AC0F-E0DD-DB08-4C82A0B45B88}"/>
              </a:ext>
            </a:extLst>
          </p:cNvPr>
          <p:cNvCxnSpPr>
            <a:cxnSpLocks/>
          </p:cNvCxnSpPr>
          <p:nvPr/>
        </p:nvCxnSpPr>
        <p:spPr>
          <a:xfrm>
            <a:off x="9326060" y="2616622"/>
            <a:ext cx="781370" cy="0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16F110-018F-C2DC-A4B6-5194F31FC170}"/>
              </a:ext>
            </a:extLst>
          </p:cNvPr>
          <p:cNvSpPr txBox="1"/>
          <p:nvPr/>
        </p:nvSpPr>
        <p:spPr>
          <a:xfrm>
            <a:off x="4903993" y="1994817"/>
            <a:ext cx="1604927" cy="394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6525">
              <a:lnSpc>
                <a:spcPct val="12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generation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461816-8F15-F543-B1C2-B613DA476F47}"/>
              </a:ext>
            </a:extLst>
          </p:cNvPr>
          <p:cNvSpPr txBox="1"/>
          <p:nvPr/>
        </p:nvSpPr>
        <p:spPr>
          <a:xfrm>
            <a:off x="9088745" y="1994816"/>
            <a:ext cx="1745991" cy="394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6525">
              <a:lnSpc>
                <a:spcPct val="12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X generations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86CB8A-507F-ED8E-AD36-7C4834B5CE8E}"/>
              </a:ext>
            </a:extLst>
          </p:cNvPr>
          <p:cNvSpPr txBox="1"/>
          <p:nvPr/>
        </p:nvSpPr>
        <p:spPr>
          <a:xfrm>
            <a:off x="10057920" y="2388963"/>
            <a:ext cx="747320" cy="494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6525">
              <a:lnSpc>
                <a:spcPct val="12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29989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2" y="137729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Heebo" pitchFamily="2" charset="-79"/>
                <a:cs typeface="Heebo" pitchFamily="2" charset="-79"/>
              </a:rPr>
              <a:t>Simulations of genetic drift</a:t>
            </a:r>
            <a:br>
              <a:rPr lang="en-GB" sz="2400" dirty="0">
                <a:latin typeface="Heebo" pitchFamily="2" charset="-79"/>
                <a:cs typeface="Heebo" pitchFamily="2" charset="-79"/>
              </a:rPr>
            </a:br>
            <a:endParaRPr lang="en-GB" sz="2400" noProof="0" dirty="0">
              <a:cs typeface="Heebo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B55842D-0742-3564-E21F-1D2300D8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82" y="1062519"/>
            <a:ext cx="6159500" cy="509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3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2" y="137729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Heebo" pitchFamily="2" charset="-79"/>
                <a:cs typeface="Heebo" pitchFamily="2" charset="-79"/>
              </a:rPr>
              <a:t>Genetic drift in large populations</a:t>
            </a:r>
            <a:br>
              <a:rPr lang="en-GB" sz="2400" dirty="0">
                <a:latin typeface="Heebo" pitchFamily="2" charset="-79"/>
                <a:cs typeface="Heebo" pitchFamily="2" charset="-79"/>
              </a:rPr>
            </a:br>
            <a:endParaRPr lang="en-GB" sz="2400" noProof="0" dirty="0">
              <a:cs typeface="Heebo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58A6C24-8EFF-8940-0AE2-68B242A525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441"/>
          <a:stretch/>
        </p:blipFill>
        <p:spPr>
          <a:xfrm>
            <a:off x="677737" y="744936"/>
            <a:ext cx="6346029" cy="1535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A0EA60-1865-2C8A-B163-A71D44C915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829" r="35896"/>
          <a:stretch/>
        </p:blipFill>
        <p:spPr>
          <a:xfrm>
            <a:off x="7251022" y="728534"/>
            <a:ext cx="4068096" cy="10806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CA13D3-3505-E132-A89D-C1B10E2390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05" r="4251"/>
          <a:stretch/>
        </p:blipFill>
        <p:spPr>
          <a:xfrm>
            <a:off x="5196070" y="2678057"/>
            <a:ext cx="5418263" cy="3798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F064B7-3130-E422-02FB-EA501094E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51" t="85530" b="5957"/>
          <a:stretch/>
        </p:blipFill>
        <p:spPr>
          <a:xfrm>
            <a:off x="767256" y="2337918"/>
            <a:ext cx="5143408" cy="1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6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2" y="137729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Heebo" pitchFamily="2" charset="-79"/>
                <a:cs typeface="Heebo" pitchFamily="2" charset="-79"/>
              </a:rPr>
              <a:t>Genetic drift in small populations</a:t>
            </a:r>
            <a:br>
              <a:rPr lang="en-GB" sz="2400" dirty="0">
                <a:latin typeface="Heebo" pitchFamily="2" charset="-79"/>
                <a:cs typeface="Heebo" pitchFamily="2" charset="-79"/>
              </a:rPr>
            </a:br>
            <a:endParaRPr lang="en-GB" sz="2400" noProof="0" dirty="0">
              <a:cs typeface="Heebo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D3E8411-D3E1-7C13-861A-2AE6DAB80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1530"/>
            <a:ext cx="5899617" cy="39286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01C4BD-39A3-547C-18B3-DC71AC9882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736"/>
          <a:stretch/>
        </p:blipFill>
        <p:spPr>
          <a:xfrm>
            <a:off x="890304" y="1084786"/>
            <a:ext cx="2952286" cy="6337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DAECF4-7FA8-2334-1BE2-A4B3B0676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466" y="2034002"/>
            <a:ext cx="5899618" cy="3856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9B3DD5-D944-9411-1E0D-42157AA997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666" y="893909"/>
            <a:ext cx="3408497" cy="94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8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2" y="137729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Heebo" pitchFamily="2" charset="-79"/>
                <a:cs typeface="Heebo" pitchFamily="2" charset="-79"/>
              </a:rPr>
              <a:t>Population bottlenecks decrease genetic diversity</a:t>
            </a:r>
            <a:endParaRPr lang="en-GB" sz="2400" noProof="0" dirty="0">
              <a:cs typeface="Heebo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DE156A-1C07-7BBE-1DAC-B9EC923D590E}"/>
              </a:ext>
            </a:extLst>
          </p:cNvPr>
          <p:cNvSpPr txBox="1"/>
          <p:nvPr/>
        </p:nvSpPr>
        <p:spPr>
          <a:xfrm>
            <a:off x="5547638" y="861160"/>
            <a:ext cx="3564390" cy="1287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northern elephant seal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GB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century:	N = 10-20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today: 		N ~ 200,000</a:t>
            </a:r>
          </a:p>
        </p:txBody>
      </p:sp>
      <p:pic>
        <p:nvPicPr>
          <p:cNvPr id="1026" name="Picture 2" descr="Northern Elephant Seal | NOAA Fisheries">
            <a:extLst>
              <a:ext uri="{FF2B5EF4-FFF2-40B4-BE49-F238E27FC236}">
                <a16:creationId xmlns:a16="http://schemas.microsoft.com/office/drawing/2014/main" id="{847B330A-3AB7-04DC-91BF-E5F96845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81" y="779289"/>
            <a:ext cx="4390895" cy="292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EAEA12-A057-E710-8AF1-56C21316BE2E}"/>
              </a:ext>
            </a:extLst>
          </p:cNvPr>
          <p:cNvSpPr txBox="1"/>
          <p:nvPr/>
        </p:nvSpPr>
        <p:spPr>
          <a:xfrm>
            <a:off x="872881" y="3891640"/>
            <a:ext cx="2743059" cy="456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low genetic diversity!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7BD59-F5EB-1591-5A0F-A91F79A5D48A}"/>
              </a:ext>
            </a:extLst>
          </p:cNvPr>
          <p:cNvSpPr txBox="1"/>
          <p:nvPr/>
        </p:nvSpPr>
        <p:spPr>
          <a:xfrm>
            <a:off x="872880" y="4304964"/>
            <a:ext cx="2743059" cy="456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low fitness</a:t>
            </a:r>
          </a:p>
        </p:txBody>
      </p:sp>
      <p:pic>
        <p:nvPicPr>
          <p:cNvPr id="1028" name="Picture 4" descr="Details are in the caption following the image">
            <a:extLst>
              <a:ext uri="{FF2B5EF4-FFF2-40B4-BE49-F238E27FC236}">
                <a16:creationId xmlns:a16="http://schemas.microsoft.com/office/drawing/2014/main" id="{236FA51A-E073-1E5B-760C-BA63DF22B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21" t="56304"/>
          <a:stretch/>
        </p:blipFill>
        <p:spPr bwMode="auto">
          <a:xfrm>
            <a:off x="9112028" y="3684043"/>
            <a:ext cx="2590361" cy="23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etails are in the caption following the image">
            <a:extLst>
              <a:ext uri="{FF2B5EF4-FFF2-40B4-BE49-F238E27FC236}">
                <a16:creationId xmlns:a16="http://schemas.microsoft.com/office/drawing/2014/main" id="{7CD0F0E2-9CB0-AB2E-6E34-7D6493467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21" t="3127" b="50959"/>
          <a:stretch/>
        </p:blipFill>
        <p:spPr bwMode="auto">
          <a:xfrm>
            <a:off x="6285766" y="3624009"/>
            <a:ext cx="2590360" cy="248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etails are in the caption following the image">
            <a:extLst>
              <a:ext uri="{FF2B5EF4-FFF2-40B4-BE49-F238E27FC236}">
                <a16:creationId xmlns:a16="http://schemas.microsoft.com/office/drawing/2014/main" id="{223C066F-DB17-5EFB-C2F8-58748DC118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7" t="4436" r="50887" b="57534"/>
          <a:stretch/>
        </p:blipFill>
        <p:spPr bwMode="auto">
          <a:xfrm>
            <a:off x="9421572" y="843897"/>
            <a:ext cx="2322457" cy="211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ECD485-51CC-E531-4364-1D374A99E6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85"/>
          <a:stretch/>
        </p:blipFill>
        <p:spPr>
          <a:xfrm>
            <a:off x="230419" y="5552263"/>
            <a:ext cx="5675816" cy="10995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54DC1C-4168-EC79-7A74-9BE538B2D032}"/>
              </a:ext>
            </a:extLst>
          </p:cNvPr>
          <p:cNvSpPr txBox="1"/>
          <p:nvPr/>
        </p:nvSpPr>
        <p:spPr>
          <a:xfrm>
            <a:off x="6678513" y="3182111"/>
            <a:ext cx="2743059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southern elephant seal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7B52DB-7193-4871-9656-59FD5648D0AA}"/>
              </a:ext>
            </a:extLst>
          </p:cNvPr>
          <p:cNvSpPr txBox="1"/>
          <p:nvPr/>
        </p:nvSpPr>
        <p:spPr>
          <a:xfrm>
            <a:off x="9517543" y="3156862"/>
            <a:ext cx="2743059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northern elephant seal</a:t>
            </a:r>
          </a:p>
        </p:txBody>
      </p:sp>
    </p:spTree>
    <p:extLst>
      <p:ext uri="{BB962C8B-B14F-4D97-AF65-F5344CB8AC3E}">
        <p14:creationId xmlns:p14="http://schemas.microsoft.com/office/powerpoint/2010/main" val="101679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1" y="153906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/>
            <a:r>
              <a:rPr lang="en-GB" sz="2400" dirty="0">
                <a:latin typeface="Heebo" pitchFamily="2" charset="-79"/>
                <a:cs typeface="Heebo" pitchFamily="2" charset="-79"/>
              </a:rPr>
              <a:t>Plan:</a:t>
            </a:r>
            <a:endParaRPr lang="en-GB" sz="2400" noProof="0" dirty="0">
              <a:cs typeface="Heebo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3E61625-423B-742D-8405-21F8A3DAE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884" y="911758"/>
            <a:ext cx="10489384" cy="2087916"/>
          </a:xfrm>
        </p:spPr>
        <p:txBody>
          <a:bodyPr>
            <a:normAutofit/>
          </a:bodyPr>
          <a:lstStyle/>
          <a:p>
            <a:pPr marL="1023938" indent="-457200">
              <a:lnSpc>
                <a:spcPct val="120000"/>
              </a:lnSpc>
              <a:spcAft>
                <a:spcPts val="733"/>
              </a:spcAft>
              <a:buAutoNum type="arabicPeriod"/>
            </a:pPr>
            <a:r>
              <a:rPr lang="en-GB" sz="2200" dirty="0">
                <a:solidFill>
                  <a:schemeClr val="tx1"/>
                </a:solidFill>
              </a:rPr>
              <a:t>Genetic drift simulation</a:t>
            </a:r>
          </a:p>
          <a:p>
            <a:pPr marL="1023938" indent="-457200">
              <a:lnSpc>
                <a:spcPct val="120000"/>
              </a:lnSpc>
              <a:spcAft>
                <a:spcPts val="733"/>
              </a:spcAft>
              <a:buAutoNum type="arabicPeriod"/>
            </a:pPr>
            <a:r>
              <a:rPr lang="en-GB" sz="2200" dirty="0" err="1">
                <a:solidFill>
                  <a:schemeClr val="tx1"/>
                </a:solidFill>
              </a:rPr>
              <a:t>Fst</a:t>
            </a:r>
            <a:endParaRPr lang="en-GB" sz="2200" dirty="0">
              <a:solidFill>
                <a:schemeClr val="tx1"/>
              </a:solidFill>
            </a:endParaRPr>
          </a:p>
          <a:p>
            <a:pPr marL="1023938" indent="-457200">
              <a:lnSpc>
                <a:spcPct val="120000"/>
              </a:lnSpc>
              <a:spcAft>
                <a:spcPts val="733"/>
              </a:spcAft>
              <a:buAutoNum type="arabicPeriod"/>
            </a:pPr>
            <a:r>
              <a:rPr lang="en-GB" sz="2200" dirty="0">
                <a:solidFill>
                  <a:schemeClr val="tx1"/>
                </a:solidFill>
              </a:rPr>
              <a:t>Admixture</a:t>
            </a:r>
          </a:p>
          <a:p>
            <a:pPr indent="0">
              <a:lnSpc>
                <a:spcPct val="120000"/>
              </a:lnSpc>
              <a:spcAft>
                <a:spcPts val="733"/>
              </a:spcAft>
              <a:buNone/>
            </a:pPr>
            <a:endParaRPr lang="en-GB" sz="22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spcAft>
                <a:spcPts val="733"/>
              </a:spcAft>
              <a:buAutoNum type="arabicPeriod"/>
            </a:pPr>
            <a:endParaRPr lang="en-GB" sz="22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spcAft>
                <a:spcPts val="933"/>
              </a:spcAft>
              <a:buFont typeface="+mj-lt"/>
              <a:buAutoNum type="arabicPeriod"/>
            </a:pPr>
            <a:endParaRPr lang="en-GB" sz="2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90F00D-0AD8-2C56-D689-B1DA505A57DC}"/>
              </a:ext>
            </a:extLst>
          </p:cNvPr>
          <p:cNvSpPr/>
          <p:nvPr/>
        </p:nvSpPr>
        <p:spPr>
          <a:xfrm flipV="1">
            <a:off x="1399592" y="839757"/>
            <a:ext cx="4506685" cy="585019"/>
          </a:xfrm>
          <a:prstGeom prst="rect">
            <a:avLst/>
          </a:prstGeom>
          <a:solidFill>
            <a:srgbClr val="FFFFFF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1B6947-211A-8F27-2D4E-007360327F92}"/>
              </a:ext>
            </a:extLst>
          </p:cNvPr>
          <p:cNvSpPr/>
          <p:nvPr/>
        </p:nvSpPr>
        <p:spPr>
          <a:xfrm flipV="1">
            <a:off x="1399591" y="2056577"/>
            <a:ext cx="4506685" cy="311296"/>
          </a:xfrm>
          <a:prstGeom prst="rect">
            <a:avLst/>
          </a:prstGeom>
          <a:solidFill>
            <a:srgbClr val="FFFFFF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8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8700</TotalTime>
  <Words>414</Words>
  <Application>Microsoft Macintosh PowerPoint</Application>
  <PresentationFormat>Widescreen</PresentationFormat>
  <Paragraphs>121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Heebo</vt:lpstr>
      <vt:lpstr>Office Theme</vt:lpstr>
      <vt:lpstr>PowerPoint Presentation</vt:lpstr>
      <vt:lpstr>Plan:</vt:lpstr>
      <vt:lpstr>Plan:</vt:lpstr>
      <vt:lpstr>Genetic drift simulation </vt:lpstr>
      <vt:lpstr>Simulations of genetic drift </vt:lpstr>
      <vt:lpstr>Genetic drift in large populations </vt:lpstr>
      <vt:lpstr>Genetic drift in small populations </vt:lpstr>
      <vt:lpstr>Population bottlenecks decrease genetic diversity</vt:lpstr>
      <vt:lpstr>Plan:</vt:lpstr>
      <vt:lpstr>Fst describes genetic divergence in populations </vt:lpstr>
      <vt:lpstr>The Black Death put selective pressure on immune genes </vt:lpstr>
      <vt:lpstr>How we will compute Fst for the populations before and after the Black Death </vt:lpstr>
      <vt:lpstr>R script to compute window based Fst </vt:lpstr>
      <vt:lpstr>R script to compute window based Fst </vt:lpstr>
      <vt:lpstr>Genomic region with the highest Fst value on chr5 </vt:lpstr>
      <vt:lpstr>Plan:</vt:lpstr>
      <vt:lpstr>Admixture</vt:lpstr>
      <vt:lpstr>Running admixture</vt:lpstr>
      <vt:lpstr>R script to run admixture</vt:lpstr>
      <vt:lpstr>R script to run admixture</vt:lpstr>
      <vt:lpstr>Admixture plots </vt:lpstr>
      <vt:lpstr> -.-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Katya_Osipova</dc:creator>
  <cp:lastModifiedBy>Katya_Osipova</cp:lastModifiedBy>
  <cp:revision>62</cp:revision>
  <dcterms:created xsi:type="dcterms:W3CDTF">2023-06-22T14:43:21Z</dcterms:created>
  <dcterms:modified xsi:type="dcterms:W3CDTF">2023-07-05T22:01:42Z</dcterms:modified>
</cp:coreProperties>
</file>