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894" r:id="rId2"/>
    <p:sldId id="895" r:id="rId3"/>
    <p:sldId id="896" r:id="rId4"/>
    <p:sldId id="884" r:id="rId5"/>
    <p:sldId id="900" r:id="rId6"/>
    <p:sldId id="901" r:id="rId7"/>
    <p:sldId id="898" r:id="rId8"/>
    <p:sldId id="902" r:id="rId9"/>
    <p:sldId id="904" r:id="rId10"/>
    <p:sldId id="903" r:id="rId11"/>
    <p:sldId id="868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19"/>
    <p:restoredTop sz="96405"/>
  </p:normalViewPr>
  <p:slideViewPr>
    <p:cSldViewPr snapToGrid="0">
      <p:cViewPr>
        <p:scale>
          <a:sx n="112" d="100"/>
          <a:sy n="112" d="100"/>
        </p:scale>
        <p:origin x="-7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F1B8-413F-FC40-8A0F-3E661C48ADDB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3DFD2-48E1-5F4F-85A8-F1FB37B491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69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319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31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269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472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98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12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568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84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248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056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79DA-740A-ACA1-8A95-DC085214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95F13-D66A-FE01-18D5-B7C8229CB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CC8A-A513-48E3-3084-4719CA53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DC68-284B-ECCC-67A0-601BADC3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C87B-877D-CEE6-31AC-5AE98FDB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04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9B10-DA75-7FFC-71B1-861499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D30A-EFB8-0E17-849F-C2D671D54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8E37-8F1D-C22B-28B7-C4E0ECB8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5216-5661-AAAC-46A2-81445EE5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A23C-B5C2-ECEA-A31F-0D35309E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5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FD4BB-782A-A7DF-01F3-16D42011F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85D6-8427-EB56-3AFF-72552A96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ABA6-9AF1-C371-3760-5FEC5B94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003B-499A-8915-34D1-D92DCDFD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663C-9F69-DD5A-642B-7179E576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5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152396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8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1853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118530" algn="l">
              <a:buClr>
                <a:srgbClr val="000000"/>
              </a:buClr>
              <a:buSzPts val="1400"/>
            </a:pPr>
            <a:fld id="{00000000-1234-1234-1234-123412341234}" type="slidenum">
              <a:rPr lang="ru" sz="1867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indent="-118530" algn="l">
                <a:buClr>
                  <a:srgbClr val="000000"/>
                </a:buClr>
                <a:buSzPts val="1400"/>
              </a:pPr>
              <a:t>‹#›</a:t>
            </a:fld>
            <a:endParaRPr lang="ru"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A822-59DF-D229-CB4E-9EBA6DE4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CB01-3732-CC2F-1325-6A18D0CF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4D4A-2ACB-8450-5A7D-775CF67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9A79-1CDD-43C5-41A4-BCA2E548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6B8C-EC0E-0E41-4522-0691DC2A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42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F89A-6209-73E0-F85E-02F9C926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D879-B055-0A8D-B068-F37A3F3F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40A1-1E60-6F7E-70CA-66D7779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538F-875B-E506-3AD0-AC8B3CF1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7D20D-842F-61E9-4C27-37DA3E2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7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FBEA-A88C-5F72-37F2-446E5EB3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7C1A-D4B4-4E97-99D4-84627EE67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DDCE8-1460-EF2C-5ACA-A80D7E1A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40AC-C9C9-5913-0914-22A475A9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EA42-41E1-92EE-F318-891F1B7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CC1E-DA25-E642-A647-D8AD7EAB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5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CE0B-9E25-C3A2-8922-90DB7180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57D-9AB0-1244-1BC8-A86D8E2E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A5A06-EE4B-F07C-4DBB-5F015E842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220C2-F782-491A-946D-FC3EB616B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E243-90F1-5EDC-CD26-DBF1BFDB6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C64BF-9627-4B7A-2B18-6201D50D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4075B-26C3-213C-1240-943991E2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EBECF-8197-0E85-4DC6-215B89C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3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E192-66C2-2CC4-B7AC-08D9E57D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A7582-3739-8C58-13CA-CF4602BE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8A0A6-CCA4-417F-18E5-85CAAC3B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B4804-2ABB-9E86-8A42-F61B394D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81978-808C-FFA2-494C-CBAFF36C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C8C1A-7BA2-DAED-80C4-E3E618FB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7AC3-C7B7-02C8-F361-E6836DA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8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2BF6-CBD6-F131-772A-A7AC5B46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926-F531-B198-61D7-A653FDF7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FB9A3-FC6F-F119-9BF1-786878F38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DBF70-893B-BA95-206D-2850B6D4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4F22-3A7D-2475-B9BE-63CC3934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7DF8-7480-AE41-A294-C435E4F5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C179-9091-6101-F37D-04916A11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9A7CA-7694-AFDD-13E5-F2D02206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8DAD1-BF76-D9D2-2628-A0CCC8A4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279BB-387B-60A4-80B6-690B2652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FD6C-6331-DFC5-507A-1CCBA42B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5DBCF-3E74-80FA-B9A2-0E807F4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6666E-6CF9-BFBB-0C49-5F66823F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81BDC-7152-C7AB-CEF4-6C0C0164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1C7C-9F6F-8749-AE51-A45A54446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C07D7-8EDA-D542-96C8-A450E0D4E475}" type="datetimeFigureOut">
              <a:rPr lang="en-GB" smtClean="0"/>
              <a:t>19/07/2023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9AB4-4A64-38BF-8659-136E3611B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8508-8DFC-4DBD-7C91-236AD8E4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779E-FB4A-C340-B756-F4F1E283E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8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129">
            <a:extLst>
              <a:ext uri="{FF2B5EF4-FFF2-40B4-BE49-F238E27FC236}">
                <a16:creationId xmlns:a16="http://schemas.microsoft.com/office/drawing/2014/main" id="{6F143C78-42D7-7F47-B981-14659D77BEA0}"/>
              </a:ext>
            </a:extLst>
          </p:cNvPr>
          <p:cNvSpPr txBox="1">
            <a:spLocks/>
          </p:cNvSpPr>
          <p:nvPr/>
        </p:nvSpPr>
        <p:spPr>
          <a:xfrm>
            <a:off x="1344383" y="2306442"/>
            <a:ext cx="9503229" cy="138993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ctr" anchorCtr="0">
            <a:noAutofit/>
          </a:bodyPr>
          <a:lstStyle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  <a:defRPr sz="3733">
                <a:solidFill>
                  <a:schemeClr val="dk1"/>
                </a:solidFill>
              </a:defRPr>
            </a:lvl9pPr>
          </a:lstStyle>
          <a:p>
            <a:pPr indent="-440256" algn="ctr">
              <a:buSzPts val="52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Phylogenetic analysis</a:t>
            </a:r>
            <a:endParaRPr lang="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095CD35-B074-BA5D-B743-D5E24D859A99}"/>
              </a:ext>
            </a:extLst>
          </p:cNvPr>
          <p:cNvSpPr txBox="1">
            <a:spLocks/>
          </p:cNvSpPr>
          <p:nvPr/>
        </p:nvSpPr>
        <p:spPr>
          <a:xfrm>
            <a:off x="4189652" y="4759780"/>
            <a:ext cx="3812693" cy="157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Katya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Osipova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7.19.2023</a:t>
            </a:r>
          </a:p>
        </p:txBody>
      </p:sp>
    </p:spTree>
    <p:extLst>
      <p:ext uri="{BB962C8B-B14F-4D97-AF65-F5344CB8AC3E}">
        <p14:creationId xmlns:p14="http://schemas.microsoft.com/office/powerpoint/2010/main" val="300645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1300" y="8066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Summary</a:t>
            </a:r>
            <a:endParaRPr lang="en-GB" sz="2400" noProof="0" dirty="0">
              <a:cs typeface="Heebo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E88A4-FB69-7676-7BF2-817D026E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9913" y="948269"/>
            <a:ext cx="7181637" cy="26042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Phylogenies represent evolutionary relationships</a:t>
            </a:r>
          </a:p>
          <a:p>
            <a:pPr marL="34290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genomic data -&gt; phylogenies</a:t>
            </a:r>
          </a:p>
          <a:p>
            <a:pPr marL="34290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algorithms</a:t>
            </a:r>
          </a:p>
          <a:p>
            <a:pPr marL="342900" indent="-342900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infer phylogenies &amp; plot trees!</a:t>
            </a: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7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7A1-3ED1-A24F-B56B-B34ADBF7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5048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 -.-</a:t>
            </a:r>
          </a:p>
        </p:txBody>
      </p:sp>
    </p:spTree>
    <p:extLst>
      <p:ext uri="{BB962C8B-B14F-4D97-AF65-F5344CB8AC3E}">
        <p14:creationId xmlns:p14="http://schemas.microsoft.com/office/powerpoint/2010/main" val="13569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1" y="153906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Phylogenies represent evolutionary relationships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Tree of Life – Product Evolution">
            <a:extLst>
              <a:ext uri="{FF2B5EF4-FFF2-40B4-BE49-F238E27FC236}">
                <a16:creationId xmlns:a16="http://schemas.microsoft.com/office/drawing/2014/main" id="{5F168A45-208E-550A-5554-293EC5923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1" y="1136510"/>
            <a:ext cx="4863988" cy="544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 simplified representation of the combined tree of life - even the smallest nodes may split further into thousands of species. (Humans are somewhere in the 'metazoa' branch making up the top half.)">
            <a:extLst>
              <a:ext uri="{FF2B5EF4-FFF2-40B4-BE49-F238E27FC236}">
                <a16:creationId xmlns:a16="http://schemas.microsoft.com/office/drawing/2014/main" id="{033128CF-3D49-649B-03E5-AEDD214F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51" y="2091749"/>
            <a:ext cx="4411168" cy="40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ADD94-65C1-D5CA-9713-D4F6F2F6072C}"/>
              </a:ext>
            </a:extLst>
          </p:cNvPr>
          <p:cNvSpPr txBox="1"/>
          <p:nvPr/>
        </p:nvSpPr>
        <p:spPr>
          <a:xfrm>
            <a:off x="9650349" y="1449013"/>
            <a:ext cx="254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2.3 million species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D3B3F-F5C9-847B-60F3-05E32FE37FD6}"/>
              </a:ext>
            </a:extLst>
          </p:cNvPr>
          <p:cNvSpPr txBox="1"/>
          <p:nvPr/>
        </p:nvSpPr>
        <p:spPr>
          <a:xfrm>
            <a:off x="7611997" y="976687"/>
            <a:ext cx="340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Tree of Life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0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67B0042D-F067-3A92-ED77-951AEF90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9928" y="2843631"/>
            <a:ext cx="1054098" cy="1095320"/>
          </a:xfrm>
          <a:prstGeom prst="rect">
            <a:avLst/>
          </a:prstGeom>
        </p:spPr>
      </p:pic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Basic tree terminology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6D2B22-14FD-B12C-45C8-B7C42649C5A3}"/>
              </a:ext>
            </a:extLst>
          </p:cNvPr>
          <p:cNvSpPr txBox="1"/>
          <p:nvPr/>
        </p:nvSpPr>
        <p:spPr>
          <a:xfrm>
            <a:off x="6535703" y="31141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E0BC66-360C-E942-35AB-C3DE0043CDA2}"/>
              </a:ext>
            </a:extLst>
          </p:cNvPr>
          <p:cNvSpPr txBox="1"/>
          <p:nvPr/>
        </p:nvSpPr>
        <p:spPr>
          <a:xfrm>
            <a:off x="6535704" y="36678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gorilla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FECEA-23F4-B711-32D4-1DFCF58E8857}"/>
              </a:ext>
            </a:extLst>
          </p:cNvPr>
          <p:cNvSpPr txBox="1"/>
          <p:nvPr/>
        </p:nvSpPr>
        <p:spPr>
          <a:xfrm>
            <a:off x="6535704" y="2521924"/>
            <a:ext cx="146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bonobo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48E39B-A737-AACA-0415-77AD9D06CD15}"/>
              </a:ext>
            </a:extLst>
          </p:cNvPr>
          <p:cNvSpPr txBox="1"/>
          <p:nvPr/>
        </p:nvSpPr>
        <p:spPr>
          <a:xfrm>
            <a:off x="6535704" y="190267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chimpanzee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78A9D8-A1D3-5C7A-1859-0EE94A2D1054}"/>
              </a:ext>
            </a:extLst>
          </p:cNvPr>
          <p:cNvSpPr/>
          <p:nvPr/>
        </p:nvSpPr>
        <p:spPr>
          <a:xfrm>
            <a:off x="5574378" y="1891616"/>
            <a:ext cx="2304165" cy="960855"/>
          </a:xfrm>
          <a:prstGeom prst="rect">
            <a:avLst/>
          </a:prstGeom>
          <a:solidFill>
            <a:srgbClr val="FF000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17092E-295D-5B3A-6AD2-2C77EFB5DA89}"/>
              </a:ext>
            </a:extLst>
          </p:cNvPr>
          <p:cNvCxnSpPr>
            <a:cxnSpLocks/>
          </p:cNvCxnSpPr>
          <p:nvPr/>
        </p:nvCxnSpPr>
        <p:spPr>
          <a:xfrm>
            <a:off x="4292666" y="2035400"/>
            <a:ext cx="384789" cy="76666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D71D10-478B-65B2-A273-C20734984529}"/>
              </a:ext>
            </a:extLst>
          </p:cNvPr>
          <p:cNvSpPr txBox="1"/>
          <p:nvPr/>
        </p:nvSpPr>
        <p:spPr>
          <a:xfrm>
            <a:off x="2897838" y="1706950"/>
            <a:ext cx="230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ancestor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86AB34-AF43-0F4F-50D5-0C6DC72466DF}"/>
              </a:ext>
            </a:extLst>
          </p:cNvPr>
          <p:cNvSpPr txBox="1"/>
          <p:nvPr/>
        </p:nvSpPr>
        <p:spPr>
          <a:xfrm>
            <a:off x="6548205" y="414251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orangutan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C30CF29-3CA8-57C0-EB0C-047CCD05D20F}"/>
              </a:ext>
            </a:extLst>
          </p:cNvPr>
          <p:cNvGrpSpPr/>
          <p:nvPr/>
        </p:nvGrpSpPr>
        <p:grpSpPr>
          <a:xfrm>
            <a:off x="3028950" y="2096861"/>
            <a:ext cx="3506755" cy="2260450"/>
            <a:chOff x="3028950" y="2096861"/>
            <a:chExt cx="3506755" cy="22604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DA5FDE-B1BE-2F14-D7F7-0EE0D47BD154}"/>
                </a:ext>
              </a:extLst>
            </p:cNvPr>
            <p:cNvGrpSpPr/>
            <p:nvPr/>
          </p:nvGrpSpPr>
          <p:grpSpPr>
            <a:xfrm>
              <a:off x="3144610" y="2096861"/>
              <a:ext cx="3391095" cy="2260450"/>
              <a:chOff x="3144610" y="2096861"/>
              <a:chExt cx="3391095" cy="226045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3834279-855A-7DAD-8BF4-A7479C737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415" y="2096861"/>
                <a:ext cx="0" cy="619254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27259DC-C59E-322A-3F0E-EC85CB69A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4415" y="2096861"/>
                <a:ext cx="9112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F7D720E-DBEE-12DA-F239-A3570067A7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24415" y="2716115"/>
                <a:ext cx="9112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B6D665-5A2E-9112-B570-F752BC6B6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3125" y="2412546"/>
                <a:ext cx="9112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36DF002-61DB-C58D-5C61-5CD776BFC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3125" y="2412546"/>
                <a:ext cx="0" cy="914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0312E27-3874-B8E2-97FA-3C8D5E31E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3125" y="3308319"/>
                <a:ext cx="182258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7AF0C45-8900-C695-23A9-0DEF260A8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1835" y="2863525"/>
                <a:ext cx="91129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1716CB8-44B7-4FD4-25C1-6AF4F6290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1835" y="2863525"/>
                <a:ext cx="0" cy="99848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41E56A7-0AC4-CD5C-97B9-866B14796A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1835" y="3862011"/>
                <a:ext cx="273387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A076D4-1B3C-9A39-514E-B79956F9F2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4610" y="3337992"/>
                <a:ext cx="65722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5ACA560-B58E-B55F-DE4A-A989FADD4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610" y="3337992"/>
                <a:ext cx="0" cy="101931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2AE61E7-735E-6B2B-FA7C-61082568A3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4610" y="4357311"/>
                <a:ext cx="3391093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047684A-BA23-0CA1-13A3-CD82AD8CE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950" y="3862011"/>
              <a:ext cx="11566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A02F391D-E233-E56A-39FD-16542621E847}"/>
              </a:ext>
            </a:extLst>
          </p:cNvPr>
          <p:cNvSpPr/>
          <p:nvPr/>
        </p:nvSpPr>
        <p:spPr>
          <a:xfrm>
            <a:off x="6535703" y="3122359"/>
            <a:ext cx="1342836" cy="337921"/>
          </a:xfrm>
          <a:prstGeom prst="rect">
            <a:avLst/>
          </a:prstGeom>
          <a:solidFill>
            <a:srgbClr val="00B05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D8C2B5-8762-81C6-6D14-47409F043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232" y="4989938"/>
            <a:ext cx="1004711" cy="99919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E622FC-96FB-EA42-5DC5-31CEFAA15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233" y="3957624"/>
            <a:ext cx="1026794" cy="103231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0CAA87-5FAE-EC61-5222-24561E6B5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232" y="984282"/>
            <a:ext cx="965200" cy="965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850EAFD-E2DD-85A0-A5B0-226FDA7FD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232" y="1936132"/>
            <a:ext cx="965200" cy="965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1B6D49B-BC0C-7583-E36B-19E93F68B6AE}"/>
              </a:ext>
            </a:extLst>
          </p:cNvPr>
          <p:cNvGrpSpPr/>
          <p:nvPr/>
        </p:nvGrpSpPr>
        <p:grpSpPr>
          <a:xfrm>
            <a:off x="2470088" y="2714033"/>
            <a:ext cx="1165703" cy="1095114"/>
            <a:chOff x="2470088" y="2714033"/>
            <a:chExt cx="1165703" cy="109511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8510D-A4D1-EEAE-D071-B7040F7E2EBC}"/>
                </a:ext>
              </a:extLst>
            </p:cNvPr>
            <p:cNvCxnSpPr>
              <a:cxnSpLocks/>
            </p:cNvCxnSpPr>
            <p:nvPr/>
          </p:nvCxnSpPr>
          <p:spPr>
            <a:xfrm>
              <a:off x="2726448" y="3042483"/>
              <a:ext cx="384789" cy="7666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2A1B7D-3984-0930-385E-E03CCBF59576}"/>
                </a:ext>
              </a:extLst>
            </p:cNvPr>
            <p:cNvSpPr txBox="1"/>
            <p:nvPr/>
          </p:nvSpPr>
          <p:spPr>
            <a:xfrm>
              <a:off x="2470088" y="2714033"/>
              <a:ext cx="116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2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1300" y="8066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Phylogenetic reconstruction algorithms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E88A4-FB69-7676-7BF2-817D026E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4934" y="916738"/>
            <a:ext cx="7181637" cy="154791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Distance algorithms:</a:t>
            </a: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GB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180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eighbor</a:t>
            </a:r>
            <a:r>
              <a:rPr lang="en-GB" sz="18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-Joining</a:t>
            </a: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UPGMA (unweighted pair group method with arithmetic mean)</a:t>
            </a: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2CB46-C72B-19D1-CD59-6AA227D5AE87}"/>
              </a:ext>
            </a:extLst>
          </p:cNvPr>
          <p:cNvGrpSpPr/>
          <p:nvPr/>
        </p:nvGrpSpPr>
        <p:grpSpPr>
          <a:xfrm>
            <a:off x="366604" y="2686009"/>
            <a:ext cx="3330626" cy="2529668"/>
            <a:chOff x="366604" y="2686009"/>
            <a:chExt cx="3330626" cy="25296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234C6C-1AFF-7966-A628-31446AC49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604" y="3269010"/>
              <a:ext cx="3330626" cy="19466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BEF46D-11D6-B508-8555-59EDADF2542E}"/>
                </a:ext>
              </a:extLst>
            </p:cNvPr>
            <p:cNvSpPr txBox="1"/>
            <p:nvPr/>
          </p:nvSpPr>
          <p:spPr>
            <a:xfrm>
              <a:off x="1586519" y="2686009"/>
              <a:ext cx="1665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1) alignment</a:t>
              </a:r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A237898-4A40-7A8D-59CA-A43289E29F73}"/>
              </a:ext>
            </a:extLst>
          </p:cNvPr>
          <p:cNvCxnSpPr>
            <a:cxnSpLocks/>
          </p:cNvCxnSpPr>
          <p:nvPr/>
        </p:nvCxnSpPr>
        <p:spPr>
          <a:xfrm>
            <a:off x="4214804" y="4242343"/>
            <a:ext cx="45206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F5A7ED99-EC0D-E3ED-47C6-0633C1A76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441" y="2686009"/>
            <a:ext cx="3022600" cy="2540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E21817DE-90C1-5015-1F35-24975ED6D69B}"/>
              </a:ext>
            </a:extLst>
          </p:cNvPr>
          <p:cNvSpPr txBox="1"/>
          <p:nvPr/>
        </p:nvSpPr>
        <p:spPr>
          <a:xfrm>
            <a:off x="5028155" y="2649366"/>
            <a:ext cx="232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5915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1300" y="8066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Phylogenetic reconstruction algorithms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E88A4-FB69-7676-7BF2-817D026E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4934" y="916739"/>
            <a:ext cx="7302527" cy="1292206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Maximum parsimony</a:t>
            </a: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234C6C-1AFF-7966-A628-31446AC4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4" y="3269010"/>
            <a:ext cx="3330626" cy="194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EF46D-11D6-B508-8555-59EDADF2542E}"/>
              </a:ext>
            </a:extLst>
          </p:cNvPr>
          <p:cNvSpPr txBox="1"/>
          <p:nvPr/>
        </p:nvSpPr>
        <p:spPr>
          <a:xfrm>
            <a:off x="1586519" y="2686009"/>
            <a:ext cx="16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alignment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A237898-4A40-7A8D-59CA-A43289E29F73}"/>
              </a:ext>
            </a:extLst>
          </p:cNvPr>
          <p:cNvCxnSpPr>
            <a:cxnSpLocks/>
          </p:cNvCxnSpPr>
          <p:nvPr/>
        </p:nvCxnSpPr>
        <p:spPr>
          <a:xfrm>
            <a:off x="4214804" y="4242343"/>
            <a:ext cx="45206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B58700F-D98B-F156-610D-2AE3BDA7FBFE}"/>
              </a:ext>
            </a:extLst>
          </p:cNvPr>
          <p:cNvGrpSpPr/>
          <p:nvPr/>
        </p:nvGrpSpPr>
        <p:grpSpPr>
          <a:xfrm>
            <a:off x="5442657" y="2686009"/>
            <a:ext cx="1306686" cy="2722115"/>
            <a:chOff x="5176249" y="2138088"/>
            <a:chExt cx="1306686" cy="27221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86E5C3-D207-B902-6454-7E025FBE8FB6}"/>
                </a:ext>
              </a:extLst>
            </p:cNvPr>
            <p:cNvGrpSpPr/>
            <p:nvPr/>
          </p:nvGrpSpPr>
          <p:grpSpPr>
            <a:xfrm>
              <a:off x="5176249" y="2363056"/>
              <a:ext cx="919751" cy="2260450"/>
              <a:chOff x="3028950" y="2096861"/>
              <a:chExt cx="3506755" cy="22604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37CD801-59C7-B5EF-F265-21BF6414FDC3}"/>
                  </a:ext>
                </a:extLst>
              </p:cNvPr>
              <p:cNvGrpSpPr/>
              <p:nvPr/>
            </p:nvGrpSpPr>
            <p:grpSpPr>
              <a:xfrm>
                <a:off x="3144610" y="2096861"/>
                <a:ext cx="3391095" cy="2260450"/>
                <a:chOff x="3144610" y="2096861"/>
                <a:chExt cx="3391095" cy="226045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60DDF6D-4610-376B-A714-1DBF3F3E6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4415" y="2096861"/>
                  <a:ext cx="0" cy="6192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93FC3D3-08E3-2EB8-CDA4-691465698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4415" y="2096861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695957D-DCEF-881E-4D11-0899D3056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4415" y="2716115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1E67250-A880-5303-6600-F04A159976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3125" y="2412546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9FB1A22-50A8-AF93-E8C6-7DB90B028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125" y="2412546"/>
                  <a:ext cx="0" cy="914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0D482B1-4477-D63D-B0DD-3308A8DA96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3125" y="3308319"/>
                  <a:ext cx="182258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F29D3EA-DD73-B52A-6C4D-F41E887FF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835" y="2863525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7EFFBD8-856C-489B-0C12-877D29883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1835" y="2863525"/>
                  <a:ext cx="0" cy="9984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ACAEDC7-0B19-F447-7904-71848DE80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835" y="3862011"/>
                  <a:ext cx="2733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79678F7-461C-7820-923F-71654B721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4610" y="3337992"/>
                  <a:ext cx="6572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07AA5E3-3C62-A0E0-9A70-14ABB980C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4610" y="3337992"/>
                  <a:ext cx="0" cy="10193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3CDA40D-C8C2-5342-EE48-D5BFD8375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4610" y="4357311"/>
                  <a:ext cx="339109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6933C95-B3C4-F89A-66F1-9B3DE3958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8950" y="3862011"/>
                <a:ext cx="115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82C032-19F7-A7E4-94F1-E8B9BC16FBF5}"/>
                </a:ext>
              </a:extLst>
            </p:cNvPr>
            <p:cNvSpPr txBox="1"/>
            <p:nvPr/>
          </p:nvSpPr>
          <p:spPr>
            <a:xfrm>
              <a:off x="6075451" y="213808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6CF9D-2512-9B91-ADC6-54D321DE6ED4}"/>
                </a:ext>
              </a:extLst>
            </p:cNvPr>
            <p:cNvSpPr txBox="1"/>
            <p:nvPr/>
          </p:nvSpPr>
          <p:spPr>
            <a:xfrm>
              <a:off x="6075451" y="270864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232611-D77C-E3D6-09A5-A535A7084FF3}"/>
                </a:ext>
              </a:extLst>
            </p:cNvPr>
            <p:cNvSpPr txBox="1"/>
            <p:nvPr/>
          </p:nvSpPr>
          <p:spPr>
            <a:xfrm>
              <a:off x="6075450" y="439853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34583-51AE-64BD-2E64-74192C76D9F1}"/>
                </a:ext>
              </a:extLst>
            </p:cNvPr>
            <p:cNvSpPr txBox="1"/>
            <p:nvPr/>
          </p:nvSpPr>
          <p:spPr>
            <a:xfrm>
              <a:off x="6075451" y="390133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B38A46-E937-1CF3-55D9-6C5FACA9AD5F}"/>
                </a:ext>
              </a:extLst>
            </p:cNvPr>
            <p:cNvSpPr txBox="1"/>
            <p:nvPr/>
          </p:nvSpPr>
          <p:spPr>
            <a:xfrm>
              <a:off x="6075451" y="330258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7B9BD5E4-B13D-FDB7-6C4E-3DC80EF5343D}"/>
              </a:ext>
            </a:extLst>
          </p:cNvPr>
          <p:cNvSpPr/>
          <p:nvPr/>
        </p:nvSpPr>
        <p:spPr>
          <a:xfrm rot="10800000">
            <a:off x="6192565" y="3446043"/>
            <a:ext cx="100671" cy="1797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29C5DF6D-68E5-564E-A516-BB04182D7733}"/>
              </a:ext>
            </a:extLst>
          </p:cNvPr>
          <p:cNvSpPr/>
          <p:nvPr/>
        </p:nvSpPr>
        <p:spPr>
          <a:xfrm rot="10800000">
            <a:off x="5954924" y="4586251"/>
            <a:ext cx="100671" cy="1797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274E85-0930-66EA-5BC1-525E1058AF84}"/>
              </a:ext>
            </a:extLst>
          </p:cNvPr>
          <p:cNvGrpSpPr/>
          <p:nvPr/>
        </p:nvGrpSpPr>
        <p:grpSpPr>
          <a:xfrm>
            <a:off x="7967133" y="2761377"/>
            <a:ext cx="1306686" cy="2722115"/>
            <a:chOff x="5176249" y="2138088"/>
            <a:chExt cx="1306686" cy="272211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779BD1-0068-E70B-DE4C-BF64CE4415B2}"/>
                </a:ext>
              </a:extLst>
            </p:cNvPr>
            <p:cNvGrpSpPr/>
            <p:nvPr/>
          </p:nvGrpSpPr>
          <p:grpSpPr>
            <a:xfrm>
              <a:off x="5176249" y="2363056"/>
              <a:ext cx="919751" cy="2260450"/>
              <a:chOff x="3028950" y="2096861"/>
              <a:chExt cx="3506755" cy="226045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21E007B-3BC6-FE8F-9ED3-94D3F2478E3C}"/>
                  </a:ext>
                </a:extLst>
              </p:cNvPr>
              <p:cNvGrpSpPr/>
              <p:nvPr/>
            </p:nvGrpSpPr>
            <p:grpSpPr>
              <a:xfrm>
                <a:off x="3144610" y="2096861"/>
                <a:ext cx="3391095" cy="2260450"/>
                <a:chOff x="3144610" y="2096861"/>
                <a:chExt cx="3391095" cy="226045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8B6AECA-9850-027C-728F-0FF917C419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4415" y="2096861"/>
                  <a:ext cx="0" cy="6192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283C45A-290D-0910-423B-DFEE1F6C9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4415" y="2096861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D145018-FFDF-A8EA-D852-B7B41FD4D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24415" y="2716115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B232D65-DE3E-EDDF-8508-1CF6EAFB7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3125" y="2412546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3B3B55E-E2F0-A5CF-B2E4-3C41C2E71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3125" y="2412546"/>
                  <a:ext cx="0" cy="914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405A970-E8DA-6973-68DD-CCFD2FEEF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13125" y="3308319"/>
                  <a:ext cx="182258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F57EB69-9828-A164-1831-3F2058795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835" y="2863525"/>
                  <a:ext cx="91129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439F218-24DD-EFE8-024E-4E4878559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01835" y="2863525"/>
                  <a:ext cx="0" cy="9984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1E35956-73FF-C69B-1559-8C1C28861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835" y="3862011"/>
                  <a:ext cx="2733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12064BE-616C-0D5B-BCE7-854D856C7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4610" y="3337992"/>
                  <a:ext cx="65722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9EEDE95-F62B-1979-C129-E0F6523E4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4610" y="3337992"/>
                  <a:ext cx="0" cy="10193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AAFEBDA-188E-0A47-4748-7A9303623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44610" y="4357311"/>
                  <a:ext cx="3391093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C0E2BAD-5673-879D-1455-7609A3776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28950" y="3862011"/>
                <a:ext cx="11566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264F7F-7AAB-25BD-C1D5-1EB619FDE87A}"/>
                </a:ext>
              </a:extLst>
            </p:cNvPr>
            <p:cNvSpPr txBox="1"/>
            <p:nvPr/>
          </p:nvSpPr>
          <p:spPr>
            <a:xfrm>
              <a:off x="6075451" y="213808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4C396-B03F-CD0E-D521-0B27685BE2D2}"/>
                </a:ext>
              </a:extLst>
            </p:cNvPr>
            <p:cNvSpPr txBox="1"/>
            <p:nvPr/>
          </p:nvSpPr>
          <p:spPr>
            <a:xfrm>
              <a:off x="6075451" y="27086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924A65-9DDE-B7F0-2B37-3C5AD3BAC192}"/>
                </a:ext>
              </a:extLst>
            </p:cNvPr>
            <p:cNvSpPr txBox="1"/>
            <p:nvPr/>
          </p:nvSpPr>
          <p:spPr>
            <a:xfrm>
              <a:off x="6075450" y="439853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AC294F-67A3-08EE-13EB-335C66BBE79A}"/>
                </a:ext>
              </a:extLst>
            </p:cNvPr>
            <p:cNvSpPr txBox="1"/>
            <p:nvPr/>
          </p:nvSpPr>
          <p:spPr>
            <a:xfrm>
              <a:off x="6075451" y="3901330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983DF5-F5A8-18C4-BDB0-60AC32A837D7}"/>
                </a:ext>
              </a:extLst>
            </p:cNvPr>
            <p:cNvSpPr txBox="1"/>
            <p:nvPr/>
          </p:nvSpPr>
          <p:spPr>
            <a:xfrm>
              <a:off x="6075451" y="3302585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0" name="Triangle 49">
            <a:extLst>
              <a:ext uri="{FF2B5EF4-FFF2-40B4-BE49-F238E27FC236}">
                <a16:creationId xmlns:a16="http://schemas.microsoft.com/office/drawing/2014/main" id="{CC9C502E-F242-FFB9-BDDE-0F81A82BCDA7}"/>
              </a:ext>
            </a:extLst>
          </p:cNvPr>
          <p:cNvSpPr/>
          <p:nvPr/>
        </p:nvSpPr>
        <p:spPr>
          <a:xfrm rot="10800000">
            <a:off x="8244257" y="3662674"/>
            <a:ext cx="110738" cy="1797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EF4509-D13B-70FD-0182-AFC35C7F7DFE}"/>
              </a:ext>
            </a:extLst>
          </p:cNvPr>
          <p:cNvSpPr txBox="1"/>
          <p:nvPr/>
        </p:nvSpPr>
        <p:spPr>
          <a:xfrm>
            <a:off x="7115883" y="3967442"/>
            <a:ext cx="652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4068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0" grpId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31300" y="8066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Phylogenetic reconstruction algorithms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1E88A4-FB69-7676-7BF2-817D026E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4934" y="916738"/>
            <a:ext cx="7181637" cy="154791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Likelihood algorithms:</a:t>
            </a:r>
          </a:p>
          <a:p>
            <a:pPr marL="317500" indent="0" fontAlgn="base">
              <a:lnSpc>
                <a:spcPct val="150000"/>
              </a:lnSpc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GB" sz="18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Likelihood</a:t>
            </a:r>
          </a:p>
          <a:p>
            <a:pPr marL="31750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b) Bayesian</a:t>
            </a:r>
          </a:p>
          <a:p>
            <a:pPr marL="276225" indent="0">
              <a:lnSpc>
                <a:spcPct val="150000"/>
              </a:lnSpc>
              <a:spcAft>
                <a:spcPts val="0"/>
              </a:spcAft>
              <a:buNone/>
            </a:pPr>
            <a:endParaRPr lang="en-GB" sz="180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234C6C-1AFF-7966-A628-31446AC4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4" y="3269010"/>
            <a:ext cx="3330626" cy="194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EF46D-11D6-B508-8555-59EDADF2542E}"/>
              </a:ext>
            </a:extLst>
          </p:cNvPr>
          <p:cNvSpPr txBox="1"/>
          <p:nvPr/>
        </p:nvSpPr>
        <p:spPr>
          <a:xfrm>
            <a:off x="1586519" y="2686009"/>
            <a:ext cx="16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alignment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A237898-4A40-7A8D-59CA-A43289E29F73}"/>
              </a:ext>
            </a:extLst>
          </p:cNvPr>
          <p:cNvCxnSpPr>
            <a:cxnSpLocks/>
          </p:cNvCxnSpPr>
          <p:nvPr/>
        </p:nvCxnSpPr>
        <p:spPr>
          <a:xfrm>
            <a:off x="4040143" y="4242343"/>
            <a:ext cx="452063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3C5123-A4E9-06BC-0030-895D4FB99451}"/>
                  </a:ext>
                </a:extLst>
              </p:cNvPr>
              <p:cNvSpPr txBox="1"/>
              <p:nvPr/>
            </p:nvSpPr>
            <p:spPr>
              <a:xfrm>
                <a:off x="4982638" y="4521777"/>
                <a:ext cx="2558586" cy="594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63"/>
                        </m:rP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3C5123-A4E9-06BC-0030-895D4FB99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38" y="4521777"/>
                <a:ext cx="2558586" cy="594906"/>
              </a:xfrm>
              <a:prstGeom prst="rect">
                <a:avLst/>
              </a:prstGeom>
              <a:blipFill>
                <a:blip r:embed="rId4"/>
                <a:stretch>
                  <a:fillRect l="-1485" t="-25532" r="-2970" b="-1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4C3D-5389-6C8E-2320-5AA102D25256}"/>
                  </a:ext>
                </a:extLst>
              </p:cNvPr>
              <p:cNvSpPr txBox="1"/>
              <p:nvPr/>
            </p:nvSpPr>
            <p:spPr>
              <a:xfrm>
                <a:off x="4835119" y="3455607"/>
                <a:ext cx="909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63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824C3D-5389-6C8E-2320-5AA102D2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119" y="3455607"/>
                <a:ext cx="909153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3AF4097-DA35-ABDA-3D04-E3A3D827A17D}"/>
              </a:ext>
            </a:extLst>
          </p:cNvPr>
          <p:cNvSpPr txBox="1"/>
          <p:nvPr/>
        </p:nvSpPr>
        <p:spPr>
          <a:xfrm>
            <a:off x="4835119" y="3144086"/>
            <a:ext cx="166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likelihood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457F9-8ABF-B1E7-9DC2-8D6AB95E615E}"/>
              </a:ext>
            </a:extLst>
          </p:cNvPr>
          <p:cNvSpPr txBox="1"/>
          <p:nvPr/>
        </p:nvSpPr>
        <p:spPr>
          <a:xfrm>
            <a:off x="4953772" y="4136460"/>
            <a:ext cx="222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824E55-00D0-B9F2-EAD0-763E262FEE6D}"/>
                  </a:ext>
                </a:extLst>
              </p:cNvPr>
              <p:cNvSpPr txBox="1"/>
              <p:nvPr/>
            </p:nvSpPr>
            <p:spPr>
              <a:xfrm>
                <a:off x="4478298" y="5709936"/>
                <a:ext cx="28343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𝑎𝑙𝑖𝑔𝑛𝑚𝑒𝑛𝑡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824E55-00D0-B9F2-EAD0-763E262F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298" y="5709936"/>
                <a:ext cx="283436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56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Influenza virus strains from the US. 2001 – 2008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B3ED6-C57F-57A4-D3FF-2CC5CD54F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82" y="1672236"/>
            <a:ext cx="9998962" cy="4732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BE825-1A36-003D-DBEA-EEC81AB18C1A}"/>
              </a:ext>
            </a:extLst>
          </p:cNvPr>
          <p:cNvSpPr txBox="1"/>
          <p:nvPr/>
        </p:nvSpPr>
        <p:spPr>
          <a:xfrm>
            <a:off x="1672997" y="1084170"/>
            <a:ext cx="561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 influenza viruses (H3N2) (source: </a:t>
            </a:r>
            <a:r>
              <a:rPr lang="en-GB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geneBank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9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NJ vs UPGMA trees</a:t>
            </a:r>
            <a:br>
              <a:rPr lang="en-GB" sz="2400" dirty="0">
                <a:latin typeface="Heebo" pitchFamily="2" charset="-79"/>
                <a:cs typeface="Heebo" pitchFamily="2" charset="-79"/>
              </a:rPr>
            </a:b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67C027-9C96-C45E-BA61-439B7F058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95" y="980106"/>
            <a:ext cx="3822110" cy="5740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94908-B711-909B-EA4D-1E58B6D5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373" y="863414"/>
            <a:ext cx="4130119" cy="57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1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72882" y="137729"/>
            <a:ext cx="10639169" cy="7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indent="-237061" algn="ctr"/>
            <a:r>
              <a:rPr lang="en-GB" sz="2400" dirty="0">
                <a:latin typeface="Heebo" pitchFamily="2" charset="-79"/>
                <a:cs typeface="Heebo" pitchFamily="2" charset="-79"/>
              </a:rPr>
              <a:t>Applications. Support for dental HIV transmission</a:t>
            </a:r>
            <a:endParaRPr lang="en-GB" sz="2400" noProof="0" dirty="0">
              <a:cs typeface="Heebo" pitchFamily="2" charset="-79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84C14C-FD6B-E64E-8D41-5306AD34E76B}"/>
              </a:ext>
            </a:extLst>
          </p:cNvPr>
          <p:cNvCxnSpPr/>
          <p:nvPr/>
        </p:nvCxnSpPr>
        <p:spPr>
          <a:xfrm>
            <a:off x="872883" y="703282"/>
            <a:ext cx="106391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4BF42D5-A32C-FECC-7985-4138BF9F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18" y="1268836"/>
            <a:ext cx="7772400" cy="4753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A1FC8D-33A3-1C2E-F20F-0E3882DDD61A}"/>
              </a:ext>
            </a:extLst>
          </p:cNvPr>
          <p:cNvSpPr/>
          <p:nvPr/>
        </p:nvSpPr>
        <p:spPr>
          <a:xfrm>
            <a:off x="1783080" y="1268836"/>
            <a:ext cx="2194560" cy="138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5D1FD-5CCB-8928-A736-5F34477EB3F3}"/>
              </a:ext>
            </a:extLst>
          </p:cNvPr>
          <p:cNvSpPr/>
          <p:nvPr/>
        </p:nvSpPr>
        <p:spPr>
          <a:xfrm>
            <a:off x="6804660" y="901329"/>
            <a:ext cx="3059430" cy="1293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177</Words>
  <Application>Microsoft Macintosh PowerPoint</Application>
  <PresentationFormat>Widescreen</PresentationFormat>
  <Paragraphs>57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Heebo</vt:lpstr>
      <vt:lpstr>Office Theme</vt:lpstr>
      <vt:lpstr>PowerPoint Presentation</vt:lpstr>
      <vt:lpstr>Phylogenies represent evolutionary relationships</vt:lpstr>
      <vt:lpstr>Basic tree terminology </vt:lpstr>
      <vt:lpstr>Phylogenetic reconstruction algorithms </vt:lpstr>
      <vt:lpstr>Phylogenetic reconstruction algorithms </vt:lpstr>
      <vt:lpstr>Phylogenetic reconstruction algorithms </vt:lpstr>
      <vt:lpstr>Influenza virus strains from the US. 2001 – 2008</vt:lpstr>
      <vt:lpstr>NJ vs UPGMA trees </vt:lpstr>
      <vt:lpstr>Applications. Support for dental HIV transmission</vt:lpstr>
      <vt:lpstr>Summary</vt:lpstr>
      <vt:lpstr> -.-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Katya_Osipova</dc:creator>
  <cp:lastModifiedBy>Katya_Osipova</cp:lastModifiedBy>
  <cp:revision>19</cp:revision>
  <dcterms:created xsi:type="dcterms:W3CDTF">2023-07-01T19:42:05Z</dcterms:created>
  <dcterms:modified xsi:type="dcterms:W3CDTF">2023-07-20T00:29:32Z</dcterms:modified>
</cp:coreProperties>
</file>