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74" r:id="rId5"/>
    <p:sldId id="273" r:id="rId6"/>
    <p:sldId id="280" r:id="rId7"/>
    <p:sldId id="275" r:id="rId8"/>
    <p:sldId id="276" r:id="rId9"/>
    <p:sldId id="277" r:id="rId10"/>
    <p:sldId id="278" r:id="rId11"/>
    <p:sldId id="279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3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3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6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5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1472-69AD-4D16-BF60-9BA1067A677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3E2E-8101-4DE9-9D7C-08A9F35AE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ipovmr@yandex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66865"/>
            <a:ext cx="9144000" cy="94309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Выпускной проект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1773"/>
          </a:xfrm>
        </p:spPr>
        <p:txBody>
          <a:bodyPr/>
          <a:lstStyle/>
          <a:p>
            <a:r>
              <a:rPr lang="ru-RU" dirty="0" smtClean="0"/>
              <a:t>Интернет-магазин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218983"/>
            <a:ext cx="9144000" cy="120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Осипов И.А.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2"/>
              </a:rPr>
              <a:t>osipovmr@yandex.ru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2024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24000" y="321125"/>
            <a:ext cx="9144000" cy="58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6487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 сообщений </a:t>
            </a:r>
            <a:r>
              <a:rPr lang="en-US" dirty="0"/>
              <a:t>K</a:t>
            </a:r>
            <a:r>
              <a:rPr lang="en-US" dirty="0" smtClean="0"/>
              <a:t>afka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72" y="1224951"/>
            <a:ext cx="8863853" cy="5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 </a:t>
            </a:r>
            <a:r>
              <a:rPr lang="en-US" dirty="0" smtClean="0"/>
              <a:t>Latency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9" y="1388777"/>
            <a:ext cx="8156487" cy="48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43659"/>
              </p:ext>
            </p:extLst>
          </p:nvPr>
        </p:nvGraphicFramePr>
        <p:xfrm>
          <a:off x="1229743" y="1582306"/>
          <a:ext cx="9812068" cy="41116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0891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891177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авторизации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«Платёж»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baseline="0" dirty="0" smtClean="0"/>
                        <a:t>- </a:t>
                      </a:r>
                      <a:r>
                        <a:rPr lang="en-US" dirty="0" smtClean="0"/>
                        <a:t>POST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register</a:t>
                      </a:r>
                      <a:r>
                        <a:rPr lang="ru-RU" dirty="0" smtClean="0"/>
                        <a:t> регистрация нового пользователя</a:t>
                      </a:r>
                      <a:endParaRPr lang="en-US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 smtClean="0"/>
                        <a:t>- </a:t>
                      </a:r>
                      <a:r>
                        <a:rPr lang="en-US" dirty="0" smtClean="0"/>
                        <a:t>POST  /login</a:t>
                      </a:r>
                      <a:r>
                        <a:rPr lang="ru-RU" dirty="0" smtClean="0"/>
                        <a:t> вход в систему, создание сессии</a:t>
                      </a:r>
                      <a:endParaRPr lang="en-US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 smtClean="0"/>
                        <a:t>- </a:t>
                      </a:r>
                      <a:r>
                        <a:rPr lang="en-US" dirty="0" smtClean="0"/>
                        <a:t>GET /</a:t>
                      </a:r>
                      <a:r>
                        <a:rPr lang="en-US" dirty="0" err="1" smtClean="0"/>
                        <a:t>auth</a:t>
                      </a:r>
                      <a:r>
                        <a:rPr lang="ru-RU" dirty="0" smtClean="0"/>
                        <a:t> аутентификация</a:t>
                      </a:r>
                      <a:endParaRPr lang="en-US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 smtClean="0"/>
                        <a:t>- </a:t>
                      </a:r>
                      <a:r>
                        <a:rPr lang="en-US" dirty="0" smtClean="0"/>
                        <a:t>GET /</a:t>
                      </a:r>
                      <a:r>
                        <a:rPr lang="en-US" dirty="0" err="1" smtClean="0"/>
                        <a:t>signin</a:t>
                      </a:r>
                      <a:r>
                        <a:rPr lang="ru-RU" dirty="0" smtClean="0"/>
                        <a:t> выдача</a:t>
                      </a:r>
                      <a:r>
                        <a:rPr lang="ru-RU" baseline="0" dirty="0" smtClean="0"/>
                        <a:t> страницы логина</a:t>
                      </a:r>
                      <a:endParaRPr lang="en-US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 smtClean="0"/>
                        <a:t>- </a:t>
                      </a:r>
                      <a:r>
                        <a:rPr lang="en-US" dirty="0" smtClean="0"/>
                        <a:t>GET /logout</a:t>
                      </a:r>
                      <a:r>
                        <a:rPr lang="ru-RU" dirty="0" smtClean="0"/>
                        <a:t> выход,</a:t>
                      </a:r>
                      <a:r>
                        <a:rPr lang="ru-RU" baseline="0" dirty="0" smtClean="0"/>
                        <a:t> закрытие сессии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newUser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Задание на открытие счета при регистрации нового пользователя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48144"/>
              </p:ext>
            </p:extLst>
          </p:nvPr>
        </p:nvGraphicFramePr>
        <p:xfrm>
          <a:off x="1229743" y="1582306"/>
          <a:ext cx="9812068" cy="35824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03638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908430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«Заказ»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«Платёж»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«Доставка»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«Склад»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уведомлений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 smtClean="0"/>
                        <a:t>POST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order/add</a:t>
                      </a:r>
                      <a:r>
                        <a:rPr lang="ru-RU" dirty="0" smtClean="0"/>
                        <a:t> создание нового заказа, запуск </a:t>
                      </a:r>
                      <a:r>
                        <a:rPr lang="en-US" dirty="0" smtClean="0"/>
                        <a:t>SAGA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  <a:endParaRPr lang="ru-RU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Задание на резервирование/выполнение/отмену заказа/отправку уведомления</a:t>
                      </a:r>
                      <a:endParaRPr lang="en-US" dirty="0" smtClean="0"/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processOrder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Получение статуса о резервировании от других сервисов.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8268"/>
              </p:ext>
            </p:extLst>
          </p:nvPr>
        </p:nvGraphicFramePr>
        <p:xfrm>
          <a:off x="1229743" y="1582306"/>
          <a:ext cx="9812068" cy="35824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12265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899803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«Доставка»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«Заказ»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 smtClean="0"/>
                        <a:t>GET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delivery/available</a:t>
                      </a:r>
                      <a:r>
                        <a:rPr lang="ru-RU" dirty="0" smtClean="0"/>
                        <a:t> получение количества</a:t>
                      </a:r>
                      <a:r>
                        <a:rPr lang="ru-RU" baseline="0" dirty="0" smtClean="0"/>
                        <a:t> доступных курьеров и курьеров на доставке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POST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delivery/upload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err="1" smtClean="0"/>
                        <a:t>найм</a:t>
                      </a:r>
                      <a:r>
                        <a:rPr lang="ru-RU" baseline="0" dirty="0" smtClean="0"/>
                        <a:t> курьеров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  <a:endParaRPr lang="ru-RU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processOrder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Отправка решения о бронировании курьера (есть ли свободный курьер для доставки заказа)</a:t>
                      </a:r>
                      <a:endParaRPr lang="en-US" dirty="0" smtClean="0"/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Бронирование курьера/отмена бронирования/отправка курьера на склад за товаром для доставки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24096"/>
              </p:ext>
            </p:extLst>
          </p:nvPr>
        </p:nvGraphicFramePr>
        <p:xfrm>
          <a:off x="1229743" y="1582306"/>
          <a:ext cx="9812068" cy="35824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12265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899803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«Склад»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«Заказ»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POST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storage/upload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загрузка товаров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GET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storage/product</a:t>
                      </a:r>
                      <a:r>
                        <a:rPr lang="ru-RU" dirty="0" smtClean="0"/>
                        <a:t> получение списка</a:t>
                      </a:r>
                      <a:r>
                        <a:rPr lang="ru-RU" baseline="0" dirty="0" smtClean="0"/>
                        <a:t> доступных товаров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  <a:endParaRPr lang="ru-RU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processOrder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Отправка решения о бронировании товара (есть ли необходимое количество на складе)</a:t>
                      </a:r>
                      <a:endParaRPr lang="en-US" dirty="0" smtClean="0"/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Бронирование товара/отмена бронирования/списание товара для передачи курьеру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50096"/>
              </p:ext>
            </p:extLst>
          </p:nvPr>
        </p:nvGraphicFramePr>
        <p:xfrm>
          <a:off x="1229743" y="1582306"/>
          <a:ext cx="9812068" cy="38373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12265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899803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«Платёж»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авторизации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«Заказ»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GET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payment/</a:t>
                      </a:r>
                      <a:r>
                        <a:rPr lang="en-US" dirty="0" err="1" smtClean="0"/>
                        <a:t>checkAccount</a:t>
                      </a:r>
                      <a:r>
                        <a:rPr lang="ru-RU" dirty="0" smtClean="0"/>
                        <a:t> проверка</a:t>
                      </a:r>
                      <a:r>
                        <a:rPr lang="ru-RU" baseline="0" dirty="0" smtClean="0"/>
                        <a:t> счета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POST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payment/deposit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пополнение счета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  <a:endParaRPr lang="ru-RU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processOrder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Отправка решения о резервировании денег (достаточно для оплаты заказа или нет)</a:t>
                      </a:r>
                      <a:endParaRPr lang="en-US" dirty="0" smtClean="0"/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  <a:endParaRPr lang="ru-RU" b="1" dirty="0" smtClean="0"/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newUser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Создаётся счет для пользователя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Резервирование денег/отмена резервирования/списание денег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Canvas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47286"/>
              </p:ext>
            </p:extLst>
          </p:nvPr>
        </p:nvGraphicFramePr>
        <p:xfrm>
          <a:off x="1229743" y="1582306"/>
          <a:ext cx="9812068" cy="35824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12265">
                  <a:extLst>
                    <a:ext uri="{9D8B030D-6E8A-4147-A177-3AD203B41FA5}">
                      <a16:colId xmlns:a16="http://schemas.microsoft.com/office/drawing/2014/main" val="148685562"/>
                    </a:ext>
                  </a:extLst>
                </a:gridCol>
                <a:gridCol w="4899803">
                  <a:extLst>
                    <a:ext uri="{9D8B030D-6E8A-4147-A177-3AD203B41FA5}">
                      <a16:colId xmlns:a16="http://schemas.microsoft.com/office/drawing/2014/main" val="1600757536"/>
                    </a:ext>
                  </a:extLst>
                </a:gridCol>
              </a:tblGrid>
              <a:tr h="6174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</a:rPr>
                        <a:t>Сервис</a:t>
                      </a:r>
                      <a:r>
                        <a:rPr lang="ru-RU" sz="2000" baseline="0" dirty="0" smtClean="0">
                          <a:solidFill>
                            <a:sysClr val="windowText" lastClr="000000"/>
                          </a:solidFill>
                        </a:rPr>
                        <a:t> уведомлений</a:t>
                      </a:r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03977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Взаимодействие</a:t>
                      </a:r>
                      <a:r>
                        <a:rPr lang="ru-RU" b="1" baseline="0" dirty="0" smtClean="0"/>
                        <a:t> с другими сервисами</a:t>
                      </a:r>
                      <a:r>
                        <a:rPr lang="en-US" b="1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Сервис «Заказ»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Запросы</a:t>
                      </a:r>
                      <a:r>
                        <a:rPr lang="ru-RU" b="1" baseline="0" dirty="0" smtClean="0"/>
                        <a:t> и команды</a:t>
                      </a:r>
                      <a:r>
                        <a:rPr lang="en-US" b="1" baseline="0" dirty="0" smtClean="0"/>
                        <a:t>:</a:t>
                      </a:r>
                      <a:endParaRPr lang="ru-RU" b="1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GET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notification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orderUUID</a:t>
                      </a:r>
                      <a:r>
                        <a:rPr lang="en-US" dirty="0" smtClean="0"/>
                        <a:t>}</a:t>
                      </a:r>
                      <a:r>
                        <a:rPr lang="ru-RU" baseline="0" dirty="0" smtClean="0"/>
                        <a:t> получить статус заказа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GET 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notification/</a:t>
                      </a:r>
                      <a:r>
                        <a:rPr lang="en-US" dirty="0" err="1" smtClean="0"/>
                        <a:t>notificationList</a:t>
                      </a:r>
                      <a:r>
                        <a:rPr lang="ru-RU" dirty="0" smtClean="0"/>
                        <a:t> список</a:t>
                      </a:r>
                      <a:r>
                        <a:rPr lang="ru-RU" baseline="0" dirty="0" smtClean="0"/>
                        <a:t> статусов всех заказов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51578"/>
                  </a:ext>
                </a:extLst>
              </a:tr>
              <a:tr h="1482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Producer:</a:t>
                      </a:r>
                      <a:endParaRPr lang="ru-RU" b="1" dirty="0" smtClean="0"/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Consumer:</a:t>
                      </a:r>
                      <a:endParaRPr lang="ru-RU" b="1" dirty="0" smtClean="0"/>
                    </a:p>
                    <a:p>
                      <a:r>
                        <a:rPr lang="en-US" dirty="0" smtClean="0"/>
                        <a:t>- Kafka</a:t>
                      </a:r>
                      <a:r>
                        <a:rPr lang="en-US" baseline="0" dirty="0" smtClean="0"/>
                        <a:t> topic “</a:t>
                      </a:r>
                      <a:r>
                        <a:rPr lang="en-US" baseline="0" dirty="0" err="1" smtClean="0"/>
                        <a:t>newOrder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. Сохранение в БД статуса заказа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5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541477" y="1604514"/>
            <a:ext cx="4931655" cy="4303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264825" y="2110565"/>
            <a:ext cx="1552754" cy="8195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NGINX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303424" y="2110566"/>
            <a:ext cx="1552754" cy="8195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Prometheus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Grafana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264825" y="3334064"/>
            <a:ext cx="1552754" cy="8195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Kafka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303424" y="3334065"/>
            <a:ext cx="1552754" cy="8195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PostgreSQL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817579" y="4573452"/>
            <a:ext cx="1552754" cy="8195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Spring Boot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964460" y="4521541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6x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968911"/>
            <a:ext cx="54219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Все сущности </a:t>
            </a:r>
            <a:r>
              <a:rPr lang="en-US" dirty="0" smtClean="0"/>
              <a:t>Kubernetes </a:t>
            </a:r>
            <a:r>
              <a:rPr lang="ru-RU" dirty="0" smtClean="0"/>
              <a:t>развернуты через </a:t>
            </a:r>
            <a:r>
              <a:rPr lang="en-US" dirty="0" smtClean="0"/>
              <a:t>helm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Пропуск внешних запросов реализован через </a:t>
            </a:r>
            <a:r>
              <a:rPr lang="en-US" dirty="0" smtClean="0"/>
              <a:t>Ingress.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Параметры запуска подов указаны в </a:t>
            </a:r>
            <a:r>
              <a:rPr lang="en-US" dirty="0" err="1"/>
              <a:t>C</a:t>
            </a:r>
            <a:r>
              <a:rPr lang="en-US" dirty="0" err="1" smtClean="0"/>
              <a:t>onfigMap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Параметры доступа к БД указаны в </a:t>
            </a:r>
            <a:r>
              <a:rPr lang="en-US" dirty="0" smtClean="0"/>
              <a:t>Secret.</a:t>
            </a:r>
            <a:endParaRPr lang="ru-RU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БД запущена через </a:t>
            </a:r>
            <a:r>
              <a:rPr lang="en-US" dirty="0" err="1" smtClean="0"/>
              <a:t>StatefulSet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Prometheus </a:t>
            </a:r>
            <a:r>
              <a:rPr lang="ru-RU" dirty="0" smtClean="0"/>
              <a:t>собирает метрики через </a:t>
            </a:r>
            <a:r>
              <a:rPr lang="en-US" dirty="0" err="1" smtClean="0"/>
              <a:t>ServiceMonitor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55453" y="296114"/>
            <a:ext cx="10515600" cy="65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Кластер </a:t>
            </a:r>
            <a:r>
              <a:rPr lang="en-US" dirty="0" err="1"/>
              <a:t>Minikube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8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Аутентификация, </a:t>
            </a:r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2351"/>
          <a:stretch/>
        </p:blipFill>
        <p:spPr>
          <a:xfrm>
            <a:off x="5952226" y="1026543"/>
            <a:ext cx="5986732" cy="5730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968911"/>
            <a:ext cx="54219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За авторизацию отвечает </a:t>
            </a:r>
            <a:r>
              <a:rPr lang="en-US" dirty="0" smtClean="0"/>
              <a:t>Nginx </a:t>
            </a:r>
            <a:r>
              <a:rPr lang="ru-RU" dirty="0" smtClean="0"/>
              <a:t>и сервис авторизации, который имеет БД пользователей и открывает/закрывает (кэширует) сессии.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3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Взаимодействие сервисов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453" y="1313303"/>
            <a:ext cx="94358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1. </a:t>
            </a:r>
            <a:r>
              <a:rPr lang="ru-RU" dirty="0" err="1" smtClean="0"/>
              <a:t>Межсервисное</a:t>
            </a:r>
            <a:r>
              <a:rPr lang="ru-RU" dirty="0" smtClean="0"/>
              <a:t> взаимодействие – </a:t>
            </a:r>
            <a:r>
              <a:rPr lang="ru-RU" dirty="0" err="1" smtClean="0"/>
              <a:t>ассинхронное</a:t>
            </a:r>
            <a:r>
              <a:rPr lang="ru-RU" dirty="0" smtClean="0"/>
              <a:t> с помощью </a:t>
            </a:r>
            <a:r>
              <a:rPr lang="en-US" dirty="0" smtClean="0"/>
              <a:t>Kafka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2. </a:t>
            </a:r>
            <a:r>
              <a:rPr lang="ru-RU" dirty="0" err="1" smtClean="0"/>
              <a:t>Консистентность</a:t>
            </a:r>
            <a:r>
              <a:rPr lang="ru-RU" dirty="0" smtClean="0"/>
              <a:t> данных обеспечивается реализованной распределенной транзакцией через паттерн </a:t>
            </a:r>
            <a:r>
              <a:rPr lang="en-US" dirty="0" smtClean="0"/>
              <a:t>SAGA</a:t>
            </a:r>
            <a:r>
              <a:rPr lang="ru-RU" dirty="0" smtClean="0"/>
              <a:t>. Заказ считается успешным при выполнении 3 операций резервирования, если хотя бы одна выполнена не успешно, выполняется откат остальных операций. Подсчет успешных операций ведется в </a:t>
            </a:r>
            <a:r>
              <a:rPr lang="ru-RU" dirty="0" err="1" smtClean="0"/>
              <a:t>кеше</a:t>
            </a:r>
            <a:r>
              <a:rPr lang="ru-RU" dirty="0" smtClean="0"/>
              <a:t> сервиса «Заказ».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3. При оформлении заказа на стороне клиента </a:t>
            </a:r>
            <a:r>
              <a:rPr lang="ru-RU" dirty="0"/>
              <a:t>г</a:t>
            </a:r>
            <a:r>
              <a:rPr lang="ru-RU" dirty="0" smtClean="0"/>
              <a:t>енерируется </a:t>
            </a:r>
            <a:r>
              <a:rPr lang="en-US" dirty="0" smtClean="0"/>
              <a:t>header </a:t>
            </a:r>
            <a:r>
              <a:rPr lang="ru-RU" dirty="0" smtClean="0"/>
              <a:t>с </a:t>
            </a:r>
            <a:r>
              <a:rPr lang="en-US" dirty="0" smtClean="0"/>
              <a:t>UUID </a:t>
            </a:r>
            <a:r>
              <a:rPr lang="ru-RU" dirty="0" smtClean="0"/>
              <a:t>заказа, который выполняет роль ключа идемпотентности. Таким образом, при повторном запросе новый заказ не будет создан.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3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Взаимодействие сервисов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0" t="6388" b="25861"/>
          <a:stretch/>
        </p:blipFill>
        <p:spPr>
          <a:xfrm>
            <a:off x="1401792" y="1232218"/>
            <a:ext cx="9422921" cy="53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Пользовательские сценарии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453" y="1313303"/>
            <a:ext cx="94358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Регистрация.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Получить список товаров.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Пополнить счет.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Сделать заказ, на который хватает денег.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Сделать заказ, на который не хватает денег.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Сделать заказ на большее количество товаров, чем доступно.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Сделать заказ, когда нет доступных курьеров.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Посмотреть статус заказа.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Посмотреть статус счета.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Выход из системы.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5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</a:t>
            </a:r>
            <a:r>
              <a:rPr lang="en-US" dirty="0" smtClean="0"/>
              <a:t> </a:t>
            </a:r>
            <a:r>
              <a:rPr lang="ru-RU" dirty="0" smtClean="0"/>
              <a:t>ресурсов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0" y="1043797"/>
            <a:ext cx="9088063" cy="2694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30" y="3833632"/>
            <a:ext cx="9088063" cy="26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 времени выполнения запросов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12" y="1039680"/>
            <a:ext cx="8040605" cy="2791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12" y="3922141"/>
            <a:ext cx="8040605" cy="27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96114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 </a:t>
            </a:r>
            <a:r>
              <a:rPr lang="en-US" dirty="0" smtClean="0"/>
              <a:t>RPS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8" y="948906"/>
            <a:ext cx="11181116" cy="5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659</Words>
  <Application>Microsoft Office PowerPoint</Application>
  <PresentationFormat>Широкоэкранный</PresentationFormat>
  <Paragraphs>115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Выпускной проект</vt:lpstr>
      <vt:lpstr>Презентация PowerPoint</vt:lpstr>
      <vt:lpstr>Аутентификация, авторизация</vt:lpstr>
      <vt:lpstr>Взаимодействие сервисов</vt:lpstr>
      <vt:lpstr>Взаимодействие сервисов</vt:lpstr>
      <vt:lpstr>Пользовательские сценарии</vt:lpstr>
      <vt:lpstr>Мониторинг ресурсов</vt:lpstr>
      <vt:lpstr>Мониторинг времени выполнения запросов</vt:lpstr>
      <vt:lpstr>Мониторинг RPS</vt:lpstr>
      <vt:lpstr>Мониторинг сообщений Kafka</vt:lpstr>
      <vt:lpstr>Мониторинг Latency</vt:lpstr>
      <vt:lpstr>Microservices Canvas</vt:lpstr>
      <vt:lpstr>Microservices Canvas</vt:lpstr>
      <vt:lpstr>Microservices Canvas</vt:lpstr>
      <vt:lpstr>Microservices Canvas</vt:lpstr>
      <vt:lpstr>Microservices Canvas</vt:lpstr>
      <vt:lpstr>Microservices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Декомпозиция микросервисов</dc:title>
  <dc:creator>Осипов Илья Александрович</dc:creator>
  <cp:lastModifiedBy>Осипов Илья Александрович</cp:lastModifiedBy>
  <cp:revision>45</cp:revision>
  <dcterms:created xsi:type="dcterms:W3CDTF">2024-01-15T14:51:21Z</dcterms:created>
  <dcterms:modified xsi:type="dcterms:W3CDTF">2024-02-12T11:18:21Z</dcterms:modified>
</cp:coreProperties>
</file>