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DD78F-6399-FE5A-916A-7CA106334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E6F622-47C4-3F85-2BFB-566616B4A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E39F31-B365-8E15-F9BD-F2E8DF4EB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D340-DC7B-4671-A4AD-69563C3E5995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8AC9CA-EA6D-FBBB-85F5-6AFECDE7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E09AD5-3499-0D1F-8C45-BB9EBF18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1154-6068-4CB5-B362-080E5E3DC1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439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0B7FB-64CD-EB17-ED2B-A1935924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0C5129-662F-C2C6-9C12-8B1F3EFB8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A9A282-174C-E8E8-D1C1-3B47A6A8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D340-DC7B-4671-A4AD-69563C3E5995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BDBC97-103E-1761-2DEA-BBEEBDE7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160E07-0FCE-0B01-412A-8BB03B3B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1154-6068-4CB5-B362-080E5E3DC1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194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5F870D-B71E-94DF-81DF-F1665D0CE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1D382EB-6018-173F-0273-EADA7A264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FCB492-574A-0670-5745-4A13FFCF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D340-DC7B-4671-A4AD-69563C3E5995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5438E9-97D9-6640-F16E-F55D6CEB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DBE827-42A5-E0D4-7FA2-541904E6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1154-6068-4CB5-B362-080E5E3DC1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597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2C96A-4687-831B-F530-54A5FE55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2A9050-B133-02F3-0795-4D6B1C154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4502DE-F40A-8ADB-2D84-ED615D575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D340-DC7B-4671-A4AD-69563C3E5995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BFA637-B7D1-8DEA-7BF9-9D7F5B397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9BC189-11AD-09D3-A4B4-5EF6DD4B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1154-6068-4CB5-B362-080E5E3DC1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058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41B1FA-6D01-C241-BD3F-98D61288B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0E4B47-7D0C-451C-C239-70A135459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71FFD3-7F30-6092-5DCB-53D15E2B6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D340-DC7B-4671-A4AD-69563C3E5995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BBE168-CE14-6B32-8D4B-52BB7187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316796-5F86-7A7F-9797-0604D244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1154-6068-4CB5-B362-080E5E3DC1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193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AACC3-A228-99DF-0035-9B0E1172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C3F2EB-ACE1-97D8-6347-32DA623EE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71F4B8-BC87-11D4-061A-BA3B1F722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C87290-282D-DDC3-2D8E-489689ACA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D340-DC7B-4671-A4AD-69563C3E5995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D8D032-ABB7-A5FC-2115-5842EAA6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8680C9-9F56-AD52-A7FD-6C737A60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1154-6068-4CB5-B362-080E5E3DC1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306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25278-D8DC-3FA7-B9BE-3A2041312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6FD07E-5D85-2A95-075C-D4DD05EA2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D6D772-649F-4CB2-DF47-5B69ECB39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5D6E21-81FB-837B-4D01-C371E8BE2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DEBC86F-3B36-4DFC-1313-07C373ACA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6616551-2140-DC57-567B-419A0B0F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D340-DC7B-4671-A4AD-69563C3E5995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12BA31A-D56B-DA66-16BE-46F382EB4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766EC50-A64A-67B5-BA14-EA3A37355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1154-6068-4CB5-B362-080E5E3DC1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029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1E4F1-E4D7-A2B6-9A05-33F86D5C7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0174B4-A56B-80E3-386E-714AB82D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D340-DC7B-4671-A4AD-69563C3E5995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1C3F01A-D504-49CF-4CD2-A44B1042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B2EDF1-AA1B-9CDA-9921-B5D3A452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1154-6068-4CB5-B362-080E5E3DC1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195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9BFC77D-3AB2-94DA-0074-8F430AB6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D340-DC7B-4671-A4AD-69563C3E5995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629542-C441-DF80-D7F4-DEE82614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45C2B8-624D-8287-E0E4-3402ED9A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1154-6068-4CB5-B362-080E5E3DC1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255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8EF4B-4FE2-D3E9-F3AA-926C4C2C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3BEB25-7342-D21A-6158-B32F0D21D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3D2D7D-0FE6-658E-283D-FFE061C90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CDD32E-35EE-297F-C55D-44270F892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D340-DC7B-4671-A4AD-69563C3E5995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EBB6ED-6698-C459-06D9-EE6364FF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975C08-D29B-9E39-3C34-61568085F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1154-6068-4CB5-B362-080E5E3DC1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771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96108-9EFD-F4F4-448F-A31ABF57D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C454AC9-241B-3130-AD98-2EED49613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CFF16B-0F99-A795-66B3-46A2E8760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3FB80F-7226-CA10-9850-F6D0AEA1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D340-DC7B-4671-A4AD-69563C3E5995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716A9E-9A1E-E706-170B-FD1B7942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703BC0-83FA-D4E8-C984-A298FA41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A1154-6068-4CB5-B362-080E5E3DC1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35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E23F54-49F0-2663-0281-7811FFF4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67D2B9-132D-F06C-B36F-0D83F7F81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12C57B-3933-A8BC-1982-347435837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4D340-DC7B-4671-A4AD-69563C3E5995}" type="datetimeFigureOut">
              <a:rPr lang="es-MX" smtClean="0"/>
              <a:t>11/11/2022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877AAC-D866-B7F1-30F4-3BB8AF171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B29703-6325-545B-50FA-F66AAF671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A1154-6068-4CB5-B362-080E5E3DC1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079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Gráfico de barras con tendencia alcista con relleno sólido">
            <a:extLst>
              <a:ext uri="{FF2B5EF4-FFF2-40B4-BE49-F238E27FC236}">
                <a16:creationId xmlns:a16="http://schemas.microsoft.com/office/drawing/2014/main" id="{B504310C-EB98-31BF-AFA8-62E81FB7E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1281" y="1043708"/>
            <a:ext cx="1343805" cy="9144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7292949-8A4D-368D-0137-18A7E5C08635}"/>
              </a:ext>
            </a:extLst>
          </p:cNvPr>
          <p:cNvSpPr/>
          <p:nvPr/>
        </p:nvSpPr>
        <p:spPr>
          <a:xfrm>
            <a:off x="0" y="0"/>
            <a:ext cx="12192000" cy="727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      Violencia en los diferentes municipios del estado de Sonora</a:t>
            </a:r>
            <a:endParaRPr lang="es-MX" dirty="0"/>
          </a:p>
        </p:txBody>
      </p:sp>
      <p:pic>
        <p:nvPicPr>
          <p:cNvPr id="7" name="Gráfico 6" descr="Gráfico de barras con tendencia alcista con relleno sólido">
            <a:extLst>
              <a:ext uri="{FF2B5EF4-FFF2-40B4-BE49-F238E27FC236}">
                <a16:creationId xmlns:a16="http://schemas.microsoft.com/office/drawing/2014/main" id="{9A9B1486-F05F-B011-E9D5-8866CF6EC8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45344" y="1043708"/>
            <a:ext cx="1343805" cy="914400"/>
          </a:xfrm>
          <a:prstGeom prst="rect">
            <a:avLst/>
          </a:prstGeom>
        </p:spPr>
      </p:pic>
      <p:pic>
        <p:nvPicPr>
          <p:cNvPr id="8" name="Gráfico 7" descr="Gráfico de barras con tendencia alcista con relleno sólido">
            <a:extLst>
              <a:ext uri="{FF2B5EF4-FFF2-40B4-BE49-F238E27FC236}">
                <a16:creationId xmlns:a16="http://schemas.microsoft.com/office/drawing/2014/main" id="{8E1D1F67-7FD3-CC22-77EA-7B55319F96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69407" y="1043708"/>
            <a:ext cx="1343805" cy="914400"/>
          </a:xfrm>
          <a:prstGeom prst="rect">
            <a:avLst/>
          </a:prstGeom>
        </p:spPr>
      </p:pic>
      <p:pic>
        <p:nvPicPr>
          <p:cNvPr id="9" name="Gráfico 8" descr="Gráfico de barras con tendencia alcista con relleno sólido">
            <a:extLst>
              <a:ext uri="{FF2B5EF4-FFF2-40B4-BE49-F238E27FC236}">
                <a16:creationId xmlns:a16="http://schemas.microsoft.com/office/drawing/2014/main" id="{835AED24-FFF6-5FCB-24E5-0DF70D3EE2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93821" y="1043708"/>
            <a:ext cx="1343805" cy="914400"/>
          </a:xfrm>
          <a:prstGeom prst="rect">
            <a:avLst/>
          </a:prstGeom>
        </p:spPr>
      </p:pic>
      <p:pic>
        <p:nvPicPr>
          <p:cNvPr id="10" name="Gráfico 9" descr="Gráfico de barras con tendencia alcista con relleno sólido">
            <a:extLst>
              <a:ext uri="{FF2B5EF4-FFF2-40B4-BE49-F238E27FC236}">
                <a16:creationId xmlns:a16="http://schemas.microsoft.com/office/drawing/2014/main" id="{832291D2-8325-4625-F002-FDE8B71674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18235" y="1043708"/>
            <a:ext cx="1343805" cy="914400"/>
          </a:xfrm>
          <a:prstGeom prst="rect">
            <a:avLst/>
          </a:prstGeom>
        </p:spPr>
      </p:pic>
      <p:pic>
        <p:nvPicPr>
          <p:cNvPr id="11" name="Gráfico 10" descr="Gráfico de barras con tendencia alcista con relleno sólido">
            <a:extLst>
              <a:ext uri="{FF2B5EF4-FFF2-40B4-BE49-F238E27FC236}">
                <a16:creationId xmlns:a16="http://schemas.microsoft.com/office/drawing/2014/main" id="{23345003-5202-E179-A076-0270C4B52F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42649" y="1043708"/>
            <a:ext cx="1343805" cy="914400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E1DABB81-441E-8058-EFCF-35EF00A3493A}"/>
              </a:ext>
            </a:extLst>
          </p:cNvPr>
          <p:cNvSpPr/>
          <p:nvPr/>
        </p:nvSpPr>
        <p:spPr>
          <a:xfrm>
            <a:off x="0" y="727363"/>
            <a:ext cx="1791855" cy="61306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Filtros: </a:t>
            </a:r>
          </a:p>
          <a:p>
            <a:pPr algn="ctr"/>
            <a:br>
              <a:rPr lang="es-ES" dirty="0"/>
            </a:br>
            <a:r>
              <a:rPr lang="es-ES" dirty="0"/>
              <a:t>AÑO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br>
              <a:rPr lang="es-ES" dirty="0"/>
            </a:br>
            <a:r>
              <a:rPr lang="es-ES" dirty="0"/>
              <a:t>MUNICIPIO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MX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E824CB8-B789-7B00-E867-CAD2D5F8B3DE}"/>
              </a:ext>
            </a:extLst>
          </p:cNvPr>
          <p:cNvSpPr txBox="1"/>
          <p:nvPr/>
        </p:nvSpPr>
        <p:spPr>
          <a:xfrm>
            <a:off x="2021282" y="1958108"/>
            <a:ext cx="134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C00000"/>
                </a:solidFill>
              </a:rPr>
              <a:t>Homicidios</a:t>
            </a:r>
            <a:endParaRPr lang="es-MX" dirty="0">
              <a:solidFill>
                <a:srgbClr val="C00000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A7819F7-D50A-1CE0-F332-17638FD46838}"/>
              </a:ext>
            </a:extLst>
          </p:cNvPr>
          <p:cNvSpPr txBox="1"/>
          <p:nvPr/>
        </p:nvSpPr>
        <p:spPr>
          <a:xfrm>
            <a:off x="3744994" y="1958108"/>
            <a:ext cx="134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FFC000"/>
                </a:solidFill>
              </a:rPr>
              <a:t>Secuestros</a:t>
            </a:r>
            <a:endParaRPr lang="es-MX" dirty="0">
              <a:solidFill>
                <a:srgbClr val="FFC000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BB3638F-ACAC-D3B1-B3D9-CC841EC4B4F9}"/>
              </a:ext>
            </a:extLst>
          </p:cNvPr>
          <p:cNvSpPr txBox="1"/>
          <p:nvPr/>
        </p:nvSpPr>
        <p:spPr>
          <a:xfrm>
            <a:off x="5469408" y="1958108"/>
            <a:ext cx="134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Robos</a:t>
            </a:r>
            <a:endParaRPr lang="es-MX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9777BFA-4284-F283-4F30-4ADDA120B991}"/>
              </a:ext>
            </a:extLst>
          </p:cNvPr>
          <p:cNvSpPr txBox="1"/>
          <p:nvPr/>
        </p:nvSpPr>
        <p:spPr>
          <a:xfrm>
            <a:off x="7193470" y="1958108"/>
            <a:ext cx="1343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Inseguridad en la Calle</a:t>
            </a:r>
            <a:endParaRPr lang="es-MX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B273250-AED0-EFF9-648C-428EB8E4771B}"/>
              </a:ext>
            </a:extLst>
          </p:cNvPr>
          <p:cNvSpPr txBox="1"/>
          <p:nvPr/>
        </p:nvSpPr>
        <p:spPr>
          <a:xfrm>
            <a:off x="8917182" y="1958108"/>
            <a:ext cx="13438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002060"/>
                </a:solidFill>
              </a:rPr>
              <a:t>Percepción de inseguridad en el municipio</a:t>
            </a:r>
            <a:endParaRPr lang="es-MX" dirty="0">
              <a:solidFill>
                <a:srgbClr val="002060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652BE8F-02A5-17F0-14A1-868A5BDF9ACF}"/>
              </a:ext>
            </a:extLst>
          </p:cNvPr>
          <p:cNvSpPr txBox="1"/>
          <p:nvPr/>
        </p:nvSpPr>
        <p:spPr>
          <a:xfrm>
            <a:off x="10642650" y="1958108"/>
            <a:ext cx="1343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Confianza en la Policía Municipal</a:t>
            </a:r>
            <a:endParaRPr lang="es-MX" dirty="0"/>
          </a:p>
        </p:txBody>
      </p:sp>
      <p:pic>
        <p:nvPicPr>
          <p:cNvPr id="1026" name="Picture 2" descr="Box plot Icon - Download in Colored Outline Style">
            <a:extLst>
              <a:ext uri="{FF2B5EF4-FFF2-40B4-BE49-F238E27FC236}">
                <a16:creationId xmlns:a16="http://schemas.microsoft.com/office/drawing/2014/main" id="{3012E43F-A258-C5B0-D650-1F16AF3E1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145" y="3558185"/>
            <a:ext cx="6198133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F7168343-7429-8AD1-34FE-C0FD89741EA5}"/>
              </a:ext>
            </a:extLst>
          </p:cNvPr>
          <p:cNvSpPr txBox="1"/>
          <p:nvPr/>
        </p:nvSpPr>
        <p:spPr>
          <a:xfrm>
            <a:off x="4971298" y="6119334"/>
            <a:ext cx="3683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Comparación de Homicidios por Municipio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31E6B93-70A4-C2C4-771E-95AE2E5C58B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957" y="4511490"/>
            <a:ext cx="1655940" cy="1680134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F0D1D98C-6005-1C85-1CC5-4383036F73B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957" y="3435436"/>
            <a:ext cx="1655940" cy="3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365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39</Words>
  <Application>Microsoft Office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Osiris Izaguirre</dc:creator>
  <cp:lastModifiedBy>Osiris Izaguirre</cp:lastModifiedBy>
  <cp:revision>2</cp:revision>
  <dcterms:created xsi:type="dcterms:W3CDTF">2022-11-09T00:52:39Z</dcterms:created>
  <dcterms:modified xsi:type="dcterms:W3CDTF">2022-11-12T00:38:04Z</dcterms:modified>
</cp:coreProperties>
</file>