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74FDBA-C56D-4009-9B89-EFD8784713C1}">
  <a:tblStyle styleId="{CF74FDBA-C56D-4009-9B89-EFD8784713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a402f78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a402f78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d4237f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2d4237f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a402f78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a402f78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chemeClr val="dk1"/>
                </a:solidFill>
              </a:rPr>
              <a:t>Features with correlation: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 [Energy vs Loudness]:</a:t>
            </a:r>
            <a:r>
              <a:rPr lang="en" sz="1400">
                <a:solidFill>
                  <a:schemeClr val="dk1"/>
                </a:solidFill>
              </a:rPr>
              <a:t> 0.68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 [Loudness vs Acousticness]:</a:t>
            </a:r>
            <a:r>
              <a:rPr lang="en" sz="1400">
                <a:solidFill>
                  <a:schemeClr val="dk1"/>
                </a:solidFill>
              </a:rPr>
              <a:t>  -0.4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 [Energy vs Acousticness]:</a:t>
            </a:r>
            <a:r>
              <a:rPr lang="en" sz="1400">
                <a:solidFill>
                  <a:schemeClr val="dk1"/>
                </a:solidFill>
              </a:rPr>
              <a:t> -0.46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d4237f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d4237f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c5217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c5217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2d4237f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2d4237f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7a402f78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7a402f78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a402f78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7a402f78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7a402f78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7a402f78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a402f78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7a402f78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fc2da4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fc2da4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a402f7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a402f7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a402f7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a402f7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Mood:</a:t>
            </a:r>
            <a:endParaRPr i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Context: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a402f7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a402f7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7a402f7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7a402f7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a402f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a402f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a402f7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a402f7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a402f78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a402f78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32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Understanding</a:t>
            </a:r>
            <a:r>
              <a:rPr lang="en" sz="3600"/>
              <a:t> User </a:t>
            </a:r>
            <a:r>
              <a:rPr lang="en" sz="3600"/>
              <a:t>Music Preferences</a:t>
            </a:r>
            <a:r>
              <a:rPr lang="en" sz="3600"/>
              <a:t> using Spotify Data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Capstone Project</a:t>
            </a:r>
            <a:endParaRPr sz="2155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477913"/>
            <a:ext cx="82221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>
                <a:solidFill>
                  <a:srgbClr val="FFFFFF"/>
                </a:solidFill>
              </a:rPr>
              <a:t>Jeremy Osir</a:t>
            </a:r>
            <a:endParaRPr sz="182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20">
                <a:solidFill>
                  <a:srgbClr val="FFFFFF"/>
                </a:solidFill>
              </a:rPr>
              <a:t>NYCDSA</a:t>
            </a:r>
            <a:endParaRPr sz="182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>
                <a:solidFill>
                  <a:srgbClr val="FFFFFF"/>
                </a:solidFill>
              </a:rPr>
              <a:t>Winter 2022 Cohort</a:t>
            </a:r>
            <a:endParaRPr sz="182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000000"/>
                </a:solidFill>
              </a:rPr>
              <a:t>My </a:t>
            </a:r>
            <a:r>
              <a:rPr b="1" lang="en" sz="2400">
                <a:solidFill>
                  <a:srgbClr val="0000FF"/>
                </a:solidFill>
              </a:rPr>
              <a:t>favorite tracks </a:t>
            </a:r>
            <a:r>
              <a:rPr lang="en" sz="2400">
                <a:solidFill>
                  <a:srgbClr val="000000"/>
                </a:solidFill>
              </a:rPr>
              <a:t>tended to be louder than </a:t>
            </a:r>
            <a:r>
              <a:rPr b="1" lang="en" sz="2400">
                <a:solidFill>
                  <a:srgbClr val="FF9900"/>
                </a:solidFill>
              </a:rPr>
              <a:t>Top USA charts</a:t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2462" r="2462" t="0"/>
          <a:stretch/>
        </p:blipFill>
        <p:spPr>
          <a:xfrm>
            <a:off x="387125" y="1662913"/>
            <a:ext cx="4048125" cy="219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3548" r="3548" t="0"/>
          <a:stretch/>
        </p:blipFill>
        <p:spPr>
          <a:xfrm>
            <a:off x="4503150" y="1739113"/>
            <a:ext cx="4048125" cy="219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696275" y="13004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endParaRPr b="1" i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5322900" y="13004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vs </a:t>
            </a:r>
            <a:r>
              <a:rPr b="1" i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Top USA hits</a:t>
            </a:r>
            <a:endParaRPr b="1"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5"/>
              <a:t>One-Class Support Vector Machines</a:t>
            </a:r>
            <a:endParaRPr sz="275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14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Very little </a:t>
            </a:r>
            <a:r>
              <a:rPr lang="en" sz="2400"/>
              <a:t>correlation across features, with a few exceptions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75" y="618400"/>
            <a:ext cx="7090300" cy="45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3838275" y="1416000"/>
            <a:ext cx="365100" cy="3870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3105775" y="2717400"/>
            <a:ext cx="414300" cy="3870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4928450" y="1929450"/>
            <a:ext cx="414300" cy="4389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378550" y="2029350"/>
            <a:ext cx="660300" cy="239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1390150" y="1489950"/>
            <a:ext cx="660300" cy="23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 rot="5400000">
            <a:off x="4805450" y="4581700"/>
            <a:ext cx="660300" cy="239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 rot="5400000">
            <a:off x="3690675" y="4581700"/>
            <a:ext cx="660300" cy="23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1146850" y="2791350"/>
            <a:ext cx="891900" cy="2391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 rot="5400000">
            <a:off x="3004675" y="4552000"/>
            <a:ext cx="660300" cy="2985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555600"/>
            <a:ext cx="8481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to reduce feature dimensionality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465800"/>
            <a:ext cx="8481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My ‘favorite tracks’ dataset contains 500 observations, each with 10 numerical features. For my purposes I decided to </a:t>
            </a:r>
            <a:r>
              <a:rPr b="1" lang="en"/>
              <a:t>focus on features that described the musical attributes of the tracks</a:t>
            </a:r>
            <a:r>
              <a:rPr lang="en"/>
              <a:t>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['danceability', 'energy', 'loudness', 'mode', 'speechiness', 'acousticness', 'instrumentalness', 'liveness', 'valence', 'tempo']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PCA is an unsupervised machine learning technique that can reduce the number of dimensions - thus enabling us to project high dimensional data to a low-dimensional plane e.g.  2-D.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Ran PCA after normalizing the attributes with scikit-learn’s StandardScaler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Output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11725" y="11398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0" y="1292250"/>
            <a:ext cx="3705225" cy="249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26"/>
          <p:cNvGraphicFramePr/>
          <p:nvPr/>
        </p:nvGraphicFramePr>
        <p:xfrm>
          <a:off x="3906375" y="13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{CF74FDBA-C56D-4009-9B89-EFD8784713C1}</a:tableStyleId>
              </a:tblPr>
              <a:tblGrid>
                <a:gridCol w="978000"/>
                <a:gridCol w="2541575"/>
                <a:gridCol w="1350675"/>
              </a:tblGrid>
              <a:tr h="74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3 Features in Component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Variance explained (cumulative)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9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['loudness', 'energy', 'acousticness']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5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['speechiness', 'danceability', 'instrumentalness']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49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Third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['mode', 'tempo', 'valence']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9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 (all features)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['energy', 'loudness', 'danceability']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74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Visualizing my favorite tracks in 2-D space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675" y="606200"/>
            <a:ext cx="6123975" cy="46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74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000000"/>
                </a:solidFill>
              </a:rPr>
              <a:t>Spotlight </a:t>
            </a:r>
            <a:r>
              <a:rPr lang="en" sz="2400">
                <a:solidFill>
                  <a:srgbClr val="000000"/>
                </a:solidFill>
              </a:rPr>
              <a:t>on a specific artist ‘Yaeji’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175" y="667175"/>
            <a:ext cx="5082750" cy="4704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/>
          <p:nvPr/>
        </p:nvSpPr>
        <p:spPr>
          <a:xfrm>
            <a:off x="2993675" y="599300"/>
            <a:ext cx="3216900" cy="11874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8"/>
          <p:cNvCxnSpPr>
            <a:stCxn id="209" idx="6"/>
          </p:cNvCxnSpPr>
          <p:nvPr/>
        </p:nvCxnSpPr>
        <p:spPr>
          <a:xfrm>
            <a:off x="6210575" y="1193000"/>
            <a:ext cx="8919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8"/>
          <p:cNvSpPr txBox="1"/>
          <p:nvPr/>
        </p:nvSpPr>
        <p:spPr>
          <a:xfrm>
            <a:off x="7253925" y="599300"/>
            <a:ext cx="117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Techno songs, fewer vocals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1483500" y="3174900"/>
            <a:ext cx="3584100" cy="14439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8"/>
          <p:cNvCxnSpPr/>
          <p:nvPr/>
        </p:nvCxnSpPr>
        <p:spPr>
          <a:xfrm rot="10800000">
            <a:off x="2070225" y="2539450"/>
            <a:ext cx="9300" cy="7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8"/>
          <p:cNvSpPr txBox="1"/>
          <p:nvPr/>
        </p:nvSpPr>
        <p:spPr>
          <a:xfrm>
            <a:off x="815675" y="1864775"/>
            <a:ext cx="21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songs are more ‘pop’, with vocals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One-Class Support Vector Machine</a:t>
            </a:r>
            <a:endParaRPr sz="21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229975"/>
            <a:ext cx="6301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problem of building my ‘taste profile’ was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modeled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as a classification problem.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○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One challenge, unlike classification problems that have multiple classes — my ‘Favorite Songs’ dataset only included one-class i.e. songs that I like.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One-class SVM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an algorithm that can learn the the decision boundary of the training data, and predict whether a new observation is similar to the ‘in-class’ observations i.e. ‘songs I like’.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After fitting the OneClassSVM model on our scaled data, and tuning the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parameters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we can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‘taste profile’ learned by the model.</a:t>
            </a:r>
            <a:endParaRPr b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382" y="0"/>
            <a:ext cx="11248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Personalized view of my</a:t>
            </a:r>
            <a:r>
              <a:rPr lang="en" sz="2500"/>
              <a:t> music taste using OneClassSVM</a:t>
            </a:r>
            <a:endParaRPr sz="2500"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25" y="459550"/>
            <a:ext cx="7274800" cy="470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Next Steps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229975"/>
            <a:ext cx="8287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unsupervised machine learning, we were able to build a ‘taste profile’ based on Spotify listening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can be used to suggest new songs to a user, based on their similarity to my favorite tracks (content-based recommendations)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taste profile was not perfect – it is difficult to deal with variation in songs.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next steps: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Leverage other machine learning models to learn music taste e.g. Neural Nets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Build a web app that allows users to visualize their personal music taste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229875"/>
            <a:ext cx="510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my favorite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Modelling my music ‘taste profile’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and next steps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850" y="1120925"/>
            <a:ext cx="3718526" cy="3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465800"/>
            <a:ext cx="79524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90"/>
              <a:t>Objective: </a:t>
            </a:r>
            <a:r>
              <a:rPr lang="en" sz="1390"/>
              <a:t>Build a machine learning model that develops my ‘taste profile’ based on my favorite Spotify tracks and can predict whether a new song suits my taste.</a:t>
            </a:r>
            <a:endParaRPr sz="13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3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390"/>
              <a:t>Using</a:t>
            </a:r>
            <a:r>
              <a:rPr b="1" lang="en" sz="1390"/>
              <a:t> Spotify’s API, scraped the following data:</a:t>
            </a:r>
            <a:endParaRPr b="1" sz="1390"/>
          </a:p>
          <a:p>
            <a:pPr indent="-31686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90"/>
              <a:buChar char="●"/>
            </a:pPr>
            <a:r>
              <a:rPr b="1" lang="en" sz="1390"/>
              <a:t>500 of m</a:t>
            </a:r>
            <a:r>
              <a:rPr b="1" lang="en" sz="1390"/>
              <a:t>y </a:t>
            </a:r>
            <a:r>
              <a:rPr b="1" lang="en" sz="1390"/>
              <a:t>favorite</a:t>
            </a:r>
            <a:r>
              <a:rPr b="1" lang="en" sz="1390"/>
              <a:t> songs, 2017 - 2020:</a:t>
            </a:r>
            <a:endParaRPr b="1" sz="1390"/>
          </a:p>
          <a:p>
            <a:pPr indent="-30606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0"/>
              <a:buChar char="○"/>
            </a:pPr>
            <a:r>
              <a:rPr lang="en" sz="1220"/>
              <a:t>U</a:t>
            </a:r>
            <a:r>
              <a:rPr lang="en" sz="1220"/>
              <a:t>sed to investigate my musical taste</a:t>
            </a:r>
            <a:endParaRPr sz="1220"/>
          </a:p>
          <a:p>
            <a:pPr indent="-30606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0"/>
              <a:buChar char="○"/>
            </a:pPr>
            <a:r>
              <a:rPr i="1" lang="en" sz="1220"/>
              <a:t>500 songs </a:t>
            </a:r>
            <a:endParaRPr i="1" sz="1220"/>
          </a:p>
          <a:p>
            <a:pPr indent="-3168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b="1" lang="en" sz="1390"/>
              <a:t>50 of the </a:t>
            </a:r>
            <a:r>
              <a:rPr b="1" lang="en" sz="1390"/>
              <a:t>Top Songs in the USA</a:t>
            </a:r>
            <a:endParaRPr b="1" sz="1390"/>
          </a:p>
          <a:p>
            <a:pPr indent="-30606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0"/>
              <a:buChar char="○"/>
            </a:pPr>
            <a:r>
              <a:rPr lang="en" sz="1220"/>
              <a:t>This will be compared with my top tracks to see how my music taste compares to popular tracks of the day</a:t>
            </a:r>
            <a:endParaRPr sz="1220"/>
          </a:p>
          <a:p>
            <a:pPr indent="-30606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0"/>
              <a:buChar char="○"/>
            </a:pPr>
            <a:r>
              <a:rPr i="1" lang="en" sz="1220"/>
              <a:t>50 songs</a:t>
            </a:r>
            <a:endParaRPr i="1"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song </a:t>
            </a:r>
            <a:r>
              <a:rPr lang="en"/>
              <a:t>attributes</a:t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11700" y="1229875"/>
            <a:ext cx="59823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 addition to basic track information, Spotify also provides several audio attributes: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Beats Per Minute (BPM) </a:t>
            </a:r>
            <a:r>
              <a:rPr lang="en"/>
              <a:t>— The tempo of the song.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Energy </a:t>
            </a:r>
            <a:r>
              <a:rPr lang="en"/>
              <a:t>— The higher the value, the more energetic.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Danceability</a:t>
            </a:r>
            <a:r>
              <a:rPr lang="en"/>
              <a:t> — The higher the value, the more danceable the track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Loudness</a:t>
            </a:r>
            <a:r>
              <a:rPr lang="en"/>
              <a:t> — The higher the value, the louder the song (in dB).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Valence</a:t>
            </a:r>
            <a:r>
              <a:rPr lang="en"/>
              <a:t> — The higher the value, the more positive the mood.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Length</a:t>
            </a:r>
            <a:r>
              <a:rPr lang="en"/>
              <a:t> — The duration of the song.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Acousticness</a:t>
            </a:r>
            <a:r>
              <a:rPr lang="en"/>
              <a:t> — The higher the value the more acoustic the song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Instrumentalness</a:t>
            </a:r>
            <a:r>
              <a:rPr lang="en"/>
              <a:t> — the higher the value, the fewer the vocals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Liveness </a:t>
            </a:r>
            <a:r>
              <a:rPr lang="en"/>
              <a:t>— higher value indicate the presence of a live audience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Mode</a:t>
            </a:r>
            <a:r>
              <a:rPr lang="en"/>
              <a:t> —  indicates the modality (major or minor) of a track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000" y="1957825"/>
            <a:ext cx="2788800" cy="174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Comparing my Favorite Tracks to the Top 50 Songs in the USA</a:t>
            </a:r>
            <a:endParaRPr sz="3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solidFill>
                  <a:srgbClr val="FF9900"/>
                </a:solidFill>
              </a:rPr>
              <a:t>Top USA hits</a:t>
            </a:r>
            <a:r>
              <a:rPr lang="en" sz="2400"/>
              <a:t> </a:t>
            </a:r>
            <a:r>
              <a:rPr lang="en" sz="2400">
                <a:solidFill>
                  <a:srgbClr val="000000"/>
                </a:solidFill>
              </a:rPr>
              <a:t>tend to be</a:t>
            </a:r>
            <a:r>
              <a:rPr lang="en" sz="2400">
                <a:solidFill>
                  <a:srgbClr val="000000"/>
                </a:solidFill>
              </a:rPr>
              <a:t> more popular than</a:t>
            </a:r>
            <a:r>
              <a:rPr lang="en" sz="2400"/>
              <a:t> </a:t>
            </a:r>
            <a:r>
              <a:rPr b="1" lang="en" sz="2400">
                <a:solidFill>
                  <a:srgbClr val="0000FF"/>
                </a:solidFill>
              </a:rPr>
              <a:t>my favorite songs</a:t>
            </a:r>
            <a:endParaRPr b="1" sz="2400">
              <a:solidFill>
                <a:srgbClr val="0000FF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2847" l="0" r="0" t="2847"/>
          <a:stretch/>
        </p:blipFill>
        <p:spPr>
          <a:xfrm>
            <a:off x="239650" y="1608350"/>
            <a:ext cx="4300800" cy="21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139" l="0" r="0" t="129"/>
          <a:stretch/>
        </p:blipFill>
        <p:spPr>
          <a:xfrm>
            <a:off x="4729325" y="1608350"/>
            <a:ext cx="4300801" cy="21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72475" y="12242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endParaRPr b="1" i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399100" y="12242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vs </a:t>
            </a:r>
            <a:r>
              <a:rPr b="1" i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Top USA hits</a:t>
            </a:r>
            <a:endParaRPr b="1"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 </a:t>
            </a:r>
            <a:r>
              <a:rPr b="1" lang="en">
                <a:solidFill>
                  <a:srgbClr val="0000FF"/>
                </a:solidFill>
              </a:rPr>
              <a:t>favorite tracks </a:t>
            </a:r>
            <a:r>
              <a:rPr lang="en">
                <a:solidFill>
                  <a:srgbClr val="000000"/>
                </a:solidFill>
              </a:rPr>
              <a:t>tend to have a higher tempo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416" r="406" t="0"/>
          <a:stretch/>
        </p:blipFill>
        <p:spPr>
          <a:xfrm>
            <a:off x="4572000" y="1289025"/>
            <a:ext cx="4300801" cy="205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1756" r="1756" t="0"/>
          <a:stretch/>
        </p:blipFill>
        <p:spPr>
          <a:xfrm>
            <a:off x="-11075" y="1246400"/>
            <a:ext cx="4300801" cy="2144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/>
          <p:nvPr/>
        </p:nvCxnSpPr>
        <p:spPr>
          <a:xfrm flipH="1">
            <a:off x="1681250" y="1876725"/>
            <a:ext cx="22200" cy="222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 txBox="1"/>
          <p:nvPr/>
        </p:nvSpPr>
        <p:spPr>
          <a:xfrm>
            <a:off x="707925" y="4144300"/>
            <a:ext cx="16260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Hip-Hop BPM tends to be 85-115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 flipH="1" rot="-5400000">
            <a:off x="1908175" y="2180800"/>
            <a:ext cx="2278500" cy="1139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31" name="Google Shape;131;p19"/>
          <p:cNvSpPr txBox="1"/>
          <p:nvPr/>
        </p:nvSpPr>
        <p:spPr>
          <a:xfrm>
            <a:off x="2816125" y="3986975"/>
            <a:ext cx="16260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Techno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BPM tends to be 120-160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 flipH="1" rot="-5400000">
            <a:off x="6655825" y="1806075"/>
            <a:ext cx="1814100" cy="138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7149700" y="3508875"/>
            <a:ext cx="1626000" cy="12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top tracks have a larger peak at higher BPMs, due to techno songs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96275" y="9956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endParaRPr b="1" i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322900" y="9956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vs </a:t>
            </a:r>
            <a:r>
              <a:rPr b="1" i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Top USA hits</a:t>
            </a:r>
            <a:endParaRPr b="1"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Energy levels for </a:t>
            </a:r>
            <a:r>
              <a:rPr b="1" lang="en">
                <a:solidFill>
                  <a:srgbClr val="FF9900"/>
                </a:solidFill>
              </a:rPr>
              <a:t>Top USA Tracks</a:t>
            </a:r>
            <a:r>
              <a:rPr lang="en">
                <a:solidFill>
                  <a:srgbClr val="000000"/>
                </a:solidFill>
              </a:rPr>
              <a:t> are slightly higher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6725"/>
            <a:ext cx="4374950" cy="237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3218" r="3218" t="0"/>
          <a:stretch/>
        </p:blipFill>
        <p:spPr>
          <a:xfrm>
            <a:off x="4686650" y="1446725"/>
            <a:ext cx="4374950" cy="237029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772475" y="11480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endParaRPr b="1" i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399100" y="11480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vs </a:t>
            </a:r>
            <a:r>
              <a:rPr b="1" i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Top USA hits</a:t>
            </a:r>
            <a:endParaRPr b="1"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rgbClr val="000000"/>
                </a:solidFill>
              </a:rPr>
              <a:t>My </a:t>
            </a:r>
            <a:r>
              <a:rPr b="1" lang="en" sz="2200">
                <a:solidFill>
                  <a:srgbClr val="0000FF"/>
                </a:solidFill>
              </a:rPr>
              <a:t>favorite tracks </a:t>
            </a:r>
            <a:r>
              <a:rPr lang="en" sz="2200">
                <a:solidFill>
                  <a:srgbClr val="000000"/>
                </a:solidFill>
              </a:rPr>
              <a:t>tended to be more positive than the </a:t>
            </a:r>
            <a:r>
              <a:rPr b="1" lang="en" sz="2200">
                <a:solidFill>
                  <a:srgbClr val="FF9900"/>
                </a:solidFill>
              </a:rPr>
              <a:t>Top Hits</a:t>
            </a:r>
            <a:endParaRPr b="1" sz="2200">
              <a:solidFill>
                <a:srgbClr val="FF9900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1095" r="1095" t="0"/>
          <a:stretch/>
        </p:blipFill>
        <p:spPr>
          <a:xfrm>
            <a:off x="387125" y="1662913"/>
            <a:ext cx="4048125" cy="219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1493" r="1503" t="0"/>
          <a:stretch/>
        </p:blipFill>
        <p:spPr>
          <a:xfrm>
            <a:off x="4687525" y="1585488"/>
            <a:ext cx="4048125" cy="219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772475" y="13004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endParaRPr b="1" i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399100" y="1300425"/>
            <a:ext cx="34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My favorite songs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vs </a:t>
            </a:r>
            <a:r>
              <a:rPr b="1" i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Top USA hits</a:t>
            </a:r>
            <a:endParaRPr b="1"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