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7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826"/>
  </p:normalViewPr>
  <p:slideViewPr>
    <p:cSldViewPr snapToGrid="0">
      <p:cViewPr varScale="1">
        <p:scale>
          <a:sx n="105" d="100"/>
          <a:sy n="105" d="100"/>
        </p:scale>
        <p:origin x="23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Hi, thank you for joining the presentation today, where I will be presenting an analysis of Metacritic video game reviews</a:t>
            </a:r>
            <a:endParaRPr dirty="0"/>
          </a:p>
        </p:txBody>
      </p:sp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718e6e611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f718e6e611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718e6e611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Noticed that the difference between user and critic scores seem to be widening</a:t>
            </a:r>
            <a:endParaRPr dirty="0"/>
          </a:p>
        </p:txBody>
      </p:sp>
      <p:sp>
        <p:nvSpPr>
          <p:cNvPr id="229" name="Google Shape;229;gf718e6e611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31b9504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f31b9504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718e6e611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f718e6e611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31b9504b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f31b9504b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31b9504b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f31b9504b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31b9504b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f31b9504b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718e6e611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f718e6e611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31b9504b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f31b9504b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31b9504b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f31b9504b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Here’s a quick overview of the presentation</a:t>
            </a:r>
            <a:endParaRPr dirty="0"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31b9504b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f31b9504b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718e6e611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f718e6e611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718e6e611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Metacritic critiques: Convert grade to quantitative scores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f718e6e611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718e6e6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718e6e6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f718e6e61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First, I thought it would be worth providing some context on the videogame industry.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industry is growing rapidly. Expected to double in size within the next 5 years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Focusing on investigating trends/differences in how critics perceive games compared to users/gamers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718e6e61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Metascores range from 0-100, with higher scores indicating better overall reviews. (minimum = 4 reviews)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f718e6e61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718e6e611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86" name="Google Shape;186;gf718e6e611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718e6e611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f718e6e611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718e6e611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f718e6e611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999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718e6e61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718e6e61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718e6e61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f718e6e61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50825" y="5734050"/>
            <a:ext cx="6191250" cy="7191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50825" y="6165850"/>
            <a:ext cx="6184900" cy="5032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FFAF04"/>
              </a:buClr>
              <a:buSzPts val="2000"/>
              <a:buFont typeface="Trebuchet MS"/>
              <a:buNone/>
              <a:defRPr>
                <a:solidFill>
                  <a:srgbClr val="FFAF04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2627313" y="-314325"/>
            <a:ext cx="3889375" cy="820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4841082" y="1899444"/>
            <a:ext cx="5618162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661194" y="-76994"/>
            <a:ext cx="5618162" cy="600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33131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2"/>
          </p:nvPr>
        </p:nvSpPr>
        <p:spPr>
          <a:xfrm>
            <a:off x="5373688" y="1600200"/>
            <a:ext cx="331311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1C1C1C"/>
              </a:buClr>
              <a:buSzPts val="3200"/>
              <a:buFont typeface="Trebuchet MS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Trebuchet M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Trebuchet M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68313" y="1844675"/>
            <a:ext cx="82073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Trebuchet M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Trebuchet M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 rot="5400000">
            <a:off x="3034506" y="473869"/>
            <a:ext cx="4525963" cy="677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 rot="5400000">
            <a:off x="4906962" y="2346325"/>
            <a:ext cx="5865813" cy="169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 rot="5400000">
            <a:off x="1441450" y="727075"/>
            <a:ext cx="5865813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68313" y="1844675"/>
            <a:ext cx="4027487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48200" y="1844675"/>
            <a:ext cx="4027488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»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rebuchet M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Trebuchet MS"/>
              <a:buChar char="»"/>
              <a:defRPr sz="16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1C1C1C"/>
              </a:buClr>
              <a:buSzPts val="3200"/>
              <a:buFont typeface="Trebuchet MS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rebuchet MS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Trebuchet MS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Trebuchet M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Trebuchet M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Trebuchet M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Trebuchet M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Trebuchet M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Trebuchet MS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375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68313" y="1844675"/>
            <a:ext cx="82073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931E2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1C1C1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edtemplate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unsplash.com/?utm_source=unsplash&amp;utm_medium=referral&amp;utm_content=creditCopyText" TargetMode="External"/><Relationship Id="rId4" Type="http://schemas.openxmlformats.org/officeDocument/2006/relationships/hyperlink" Target="https://unsplash.com/@claudiolcastro?utm_source=unsplash&amp;utm_medium=referral&amp;utm_content=creditCopyTex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292056/video-game-market-value-worldwi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ariety.com/2020/film/news/global-entertainment-industry-surpasses-100-billion-for-the-first-time-ever-120352999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0" y="5496000"/>
            <a:ext cx="9119616" cy="1362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/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Web scraping: </a:t>
            </a:r>
            <a:r>
              <a:rPr lang="ru-RU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Exploring</a:t>
            </a:r>
            <a:r>
              <a:rPr lang="ru-RU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Metacritic</a:t>
            </a:r>
            <a:r>
              <a:rPr lang="ru-RU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Videogame</a:t>
            </a:r>
            <a:r>
              <a:rPr lang="ru-RU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b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lt1"/>
                </a:solidFill>
              </a:rPr>
              <a:t>Jeremy </a:t>
            </a:r>
            <a:r>
              <a:rPr lang="en-US" sz="1800" dirty="0" err="1">
                <a:solidFill>
                  <a:schemeClr val="lt1"/>
                </a:solidFill>
              </a:rPr>
              <a:t>Osir</a:t>
            </a:r>
            <a:br>
              <a:rPr lang="en-US" sz="1800" dirty="0">
                <a:solidFill>
                  <a:schemeClr val="lt1"/>
                </a:solidFill>
              </a:rPr>
            </a:br>
            <a:r>
              <a:rPr lang="en-US" sz="1800" dirty="0">
                <a:solidFill>
                  <a:schemeClr val="lt1"/>
                </a:solidFill>
              </a:rPr>
              <a:t>NYCDSA, Oct 2021</a:t>
            </a:r>
            <a:br>
              <a:rPr lang="en-US" sz="2800" dirty="0">
                <a:solidFill>
                  <a:schemeClr val="lt1"/>
                </a:solidFill>
              </a:rPr>
            </a:br>
            <a:endParaRPr sz="2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6717792" y="5666217"/>
            <a:ext cx="2966136" cy="431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87313" y="-36512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Critics tended to award higher scores</a:t>
            </a:r>
            <a:endParaRPr sz="26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530225" y="4904550"/>
            <a:ext cx="8330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Overlaying the two distribution charts shows the similarity between the two but highlights a few differences: Critics gave more extreme “high” scores.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A Pearson’s correlation test of user and critic scores found a statistically significant correlation of 0.53, indicating a moderately positively correlated.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0" y="1860475"/>
            <a:ext cx="4903625" cy="2495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575" y="1980924"/>
            <a:ext cx="4226424" cy="246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81925" y="314675"/>
            <a:ext cx="60786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On average, review scores have declined over time</a:t>
            </a:r>
            <a:endParaRPr sz="22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54" y="1673300"/>
            <a:ext cx="7624226" cy="38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390013" y="19605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The difference between user and critic scores has widened as the number of user reviews has increased</a:t>
            </a:r>
            <a:endParaRPr>
              <a:solidFill>
                <a:srgbClr val="1C1C1C"/>
              </a:solidFill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548" y="1109673"/>
            <a:ext cx="5112825" cy="26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225" y="3754122"/>
            <a:ext cx="5112825" cy="260155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6739400" y="4283625"/>
            <a:ext cx="2183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latin typeface="Trebuchet MS"/>
                <a:ea typeface="Trebuchet MS"/>
                <a:cs typeface="Trebuchet MS"/>
                <a:sym typeface="Trebuchet MS"/>
              </a:rPr>
              <a:t>Note: The number of reviews provided by critics has stayed relatively flat during this period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  <p:sp>
        <p:nvSpPr>
          <p:cNvPr id="248" name="Google Shape;248;p36"/>
          <p:cNvSpPr txBox="1">
            <a:spLocks noGrp="1"/>
          </p:cNvSpPr>
          <p:nvPr>
            <p:ph type="title" idx="4294967295"/>
          </p:nvPr>
        </p:nvSpPr>
        <p:spPr>
          <a:xfrm>
            <a:off x="443250" y="238150"/>
            <a:ext cx="57312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Users tended to rate older platforms highest</a:t>
            </a:r>
            <a:endParaRPr sz="23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0" y="1434958"/>
            <a:ext cx="9144000" cy="464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  <p:sp>
        <p:nvSpPr>
          <p:cNvPr id="255" name="Google Shape;255;p37"/>
          <p:cNvSpPr txBox="1">
            <a:spLocks noGrp="1"/>
          </p:cNvSpPr>
          <p:nvPr>
            <p:ph type="title" idx="4294967295"/>
          </p:nvPr>
        </p:nvSpPr>
        <p:spPr>
          <a:xfrm>
            <a:off x="76200" y="238150"/>
            <a:ext cx="64011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Critics had a mix of old and new platforms in their highest rated list</a:t>
            </a:r>
            <a:endParaRPr sz="19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2450"/>
            <a:ext cx="8839199" cy="4495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title" idx="4294967295"/>
          </p:nvPr>
        </p:nvSpPr>
        <p:spPr>
          <a:xfrm>
            <a:off x="443250" y="238150"/>
            <a:ext cx="57312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Users’ top rated game developers</a:t>
            </a:r>
            <a:endParaRPr sz="26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63" y="1447800"/>
            <a:ext cx="719137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title" idx="4294967295"/>
          </p:nvPr>
        </p:nvSpPr>
        <p:spPr>
          <a:xfrm>
            <a:off x="443250" y="238150"/>
            <a:ext cx="57312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Critics’ top rated game developers</a:t>
            </a:r>
            <a:endParaRPr sz="26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8" y="1719900"/>
            <a:ext cx="644842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395296" y="333375"/>
            <a:ext cx="5772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Highest rated genres according to critics</a:t>
            </a:r>
            <a:endParaRPr sz="25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i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(min: 1000 occurrences)</a:t>
            </a:r>
            <a:endParaRPr sz="2500" i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40"/>
          <p:cNvPicPr preferRelativeResize="0"/>
          <p:nvPr/>
        </p:nvPicPr>
        <p:blipFill rotWithShape="1">
          <a:blip r:embed="rId3">
            <a:alphaModFix/>
          </a:blip>
          <a:srcRect b="51200"/>
          <a:stretch/>
        </p:blipFill>
        <p:spPr>
          <a:xfrm>
            <a:off x="626800" y="2299950"/>
            <a:ext cx="7660325" cy="238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  <p:pic>
        <p:nvPicPr>
          <p:cNvPr id="283" name="Google Shape;283;p41"/>
          <p:cNvPicPr preferRelativeResize="0"/>
          <p:nvPr/>
        </p:nvPicPr>
        <p:blipFill rotWithShape="1">
          <a:blip r:embed="rId3">
            <a:alphaModFix/>
          </a:blip>
          <a:srcRect b="48628"/>
          <a:stretch/>
        </p:blipFill>
        <p:spPr>
          <a:xfrm>
            <a:off x="395300" y="2279000"/>
            <a:ext cx="7660325" cy="250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 txBox="1">
            <a:spLocks noGrp="1"/>
          </p:cNvSpPr>
          <p:nvPr>
            <p:ph type="title"/>
          </p:nvPr>
        </p:nvSpPr>
        <p:spPr>
          <a:xfrm>
            <a:off x="395296" y="333375"/>
            <a:ext cx="5772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Highest rated genres according to users</a:t>
            </a:r>
            <a:endParaRPr sz="25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i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(min: 1000 occurrences)</a:t>
            </a:r>
            <a:endParaRPr sz="2500" i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  <p:sp>
        <p:nvSpPr>
          <p:cNvPr id="290" name="Google Shape;290;p42"/>
          <p:cNvSpPr txBox="1">
            <a:spLocks noGrp="1"/>
          </p:cNvSpPr>
          <p:nvPr>
            <p:ph type="title"/>
          </p:nvPr>
        </p:nvSpPr>
        <p:spPr>
          <a:xfrm>
            <a:off x="395296" y="333375"/>
            <a:ext cx="5772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Users’ Hall of Fame: Top Reviewed Titles</a:t>
            </a:r>
            <a:endParaRPr sz="25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(min: 1000 reviews)</a:t>
            </a:r>
            <a:endParaRPr sz="25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42"/>
          <p:cNvPicPr preferRelativeResize="0"/>
          <p:nvPr/>
        </p:nvPicPr>
        <p:blipFill rotWithShape="1">
          <a:blip r:embed="rId3">
            <a:alphaModFix/>
          </a:blip>
          <a:srcRect t="-3000" r="1941" b="2999"/>
          <a:stretch/>
        </p:blipFill>
        <p:spPr>
          <a:xfrm>
            <a:off x="741825" y="1204600"/>
            <a:ext cx="7511501" cy="487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1908175" y="476250"/>
            <a:ext cx="6840538" cy="70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Table of Contents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840538" cy="478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 dirty="0" err="1"/>
              <a:t>Introduction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00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dirty="0" err="1"/>
              <a:t>Project</a:t>
            </a:r>
            <a:r>
              <a:rPr lang="ru-RU" dirty="0"/>
              <a:t> </a:t>
            </a:r>
            <a:r>
              <a:rPr lang="en-US" dirty="0"/>
              <a:t>Objectives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00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dirty="0" err="1"/>
              <a:t>Web</a:t>
            </a:r>
            <a:r>
              <a:rPr lang="en-US" dirty="0"/>
              <a:t> S</a:t>
            </a:r>
            <a:r>
              <a:rPr lang="ru-RU" dirty="0" err="1"/>
              <a:t>craping</a:t>
            </a:r>
            <a:r>
              <a:rPr lang="ru-RU" dirty="0"/>
              <a:t> </a:t>
            </a:r>
            <a:r>
              <a:rPr lang="ru-RU" dirty="0" err="1"/>
              <a:t>Process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00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dirty="0" err="1"/>
              <a:t>Exploratory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Analysis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00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dirty="0" err="1"/>
              <a:t>Main</a:t>
            </a:r>
            <a:r>
              <a:rPr lang="ru-RU" dirty="0"/>
              <a:t> </a:t>
            </a:r>
            <a:r>
              <a:rPr lang="ru-RU" dirty="0" err="1"/>
              <a:t>Takeaways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00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dirty="0" err="1"/>
              <a:t>Follow</a:t>
            </a:r>
            <a:r>
              <a:rPr lang="ru-RU" dirty="0"/>
              <a:t> </a:t>
            </a:r>
            <a:r>
              <a:rPr lang="ru-RU" dirty="0" err="1"/>
              <a:t>Up</a:t>
            </a:r>
            <a:r>
              <a:rPr lang="ru-RU" dirty="0"/>
              <a:t> </a:t>
            </a:r>
            <a:r>
              <a:rPr lang="ru-RU" dirty="0" err="1"/>
              <a:t>Research</a:t>
            </a:r>
            <a:endParaRPr dirty="0"/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dirty="0"/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50" y="1420875"/>
            <a:ext cx="7660329" cy="487991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395296" y="333375"/>
            <a:ext cx="5772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Critics’ Hall of Fame: Top Reviewed Titles</a:t>
            </a:r>
            <a:endParaRPr sz="2500" b="1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(min: 1000 reviews)</a:t>
            </a:r>
            <a:endParaRPr sz="25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  <p:sp>
        <p:nvSpPr>
          <p:cNvPr id="304" name="Google Shape;304;p44"/>
          <p:cNvSpPr txBox="1">
            <a:spLocks noGrp="1"/>
          </p:cNvSpPr>
          <p:nvPr>
            <p:ph type="title"/>
          </p:nvPr>
        </p:nvSpPr>
        <p:spPr>
          <a:xfrm>
            <a:off x="395288" y="333375"/>
            <a:ext cx="83535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Main Takeaways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305" name="Google Shape;305;p44"/>
          <p:cNvSpPr txBox="1">
            <a:spLocks noGrp="1"/>
          </p:cNvSpPr>
          <p:nvPr>
            <p:ph type="body" idx="1"/>
          </p:nvPr>
        </p:nvSpPr>
        <p:spPr>
          <a:xfrm>
            <a:off x="395288" y="1700213"/>
            <a:ext cx="8350200" cy="4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Average videogame review scores have declined over time.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Divergence between user and critics is widening, as the number of users providing scores has increased.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 u="sng"/>
              <a:t>Genres:</a:t>
            </a:r>
            <a:r>
              <a:rPr lang="ru-RU"/>
              <a:t> Simulation Games and Sports Games were both popular amongst critics and users.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342900" lvl="0" indent="-330200" algn="l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ru-RU" u="sng"/>
              <a:t>Platforms</a:t>
            </a:r>
            <a:r>
              <a:rPr lang="ru-RU"/>
              <a:t>: The Nintendo 64 was the highest rated console by both users and critics. Overall, users favored older game platforms while critics were more balanced.</a:t>
            </a:r>
            <a:endParaRPr/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  <p:sp>
        <p:nvSpPr>
          <p:cNvPr id="311" name="Google Shape;311;p45"/>
          <p:cNvSpPr txBox="1">
            <a:spLocks noGrp="1"/>
          </p:cNvSpPr>
          <p:nvPr>
            <p:ph type="title"/>
          </p:nvPr>
        </p:nvSpPr>
        <p:spPr>
          <a:xfrm>
            <a:off x="395288" y="333375"/>
            <a:ext cx="83535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Future Research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312" name="Google Shape;312;p45"/>
          <p:cNvSpPr txBox="1">
            <a:spLocks noGrp="1"/>
          </p:cNvSpPr>
          <p:nvPr>
            <p:ph type="body" idx="1"/>
          </p:nvPr>
        </p:nvSpPr>
        <p:spPr>
          <a:xfrm>
            <a:off x="395288" y="1700213"/>
            <a:ext cx="8350200" cy="4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Explore the underlying factors that are contributing to lower scores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NLP analysis of review text to further explore downward trend in average review scores by users and critics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/>
              <a:t>Compare Metacritic reviews with other review sites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Supplement with videogames sales data to investigate relationship between reviews scores and sales performance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Char char="•"/>
            </a:pPr>
            <a:r>
              <a:rPr lang="ru-RU"/>
              <a:t>Examination of genre combinations to investigate whether certain combinations are more likely to be reviewed positively or negatively</a:t>
            </a:r>
            <a:endParaRPr/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>
            <a:spLocks noGrp="1"/>
          </p:cNvSpPr>
          <p:nvPr>
            <p:ph type="title"/>
          </p:nvPr>
        </p:nvSpPr>
        <p:spPr>
          <a:xfrm>
            <a:off x="1908175" y="260350"/>
            <a:ext cx="67674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Credits</a:t>
            </a:r>
            <a:endParaRPr/>
          </a:p>
        </p:txBody>
      </p:sp>
      <p:sp>
        <p:nvSpPr>
          <p:cNvPr id="319" name="Google Shape;319;p46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5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11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•"/>
            </a:pPr>
            <a:r>
              <a:rPr lang="ru-RU" sz="1300" i="1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presentation has been designed using resources from</a:t>
            </a:r>
            <a:r>
              <a:rPr lang="ru-RU" sz="13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300" b="1" u="sng">
                <a:solidFill>
                  <a:srgbClr val="2EA3F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PoweredTemplate.com</a:t>
            </a:r>
            <a:endParaRPr sz="1300" b="1" u="sng">
              <a:solidFill>
                <a:srgbClr val="2EA3F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•"/>
            </a:pPr>
            <a:r>
              <a:rPr lang="ru-RU" sz="1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Title Slide Photo by</a:t>
            </a:r>
            <a:r>
              <a:rPr lang="ru-RU" sz="13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Cláudio Luiz Castro</a:t>
            </a: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ru-RU" sz="1300">
                <a:solidFill>
                  <a:srgbClr val="999999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Unsplash</a:t>
            </a:r>
            <a:endParaRPr sz="1300" b="1" u="sng">
              <a:solidFill>
                <a:srgbClr val="2EA3F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alibri"/>
              <a:buChar char="•"/>
            </a:pPr>
            <a:r>
              <a:rPr lang="ru-RU" sz="13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Videogame review data pulled from Metacritic (metacritic.com)</a:t>
            </a:r>
            <a:endParaRPr sz="1300">
              <a:solidFill>
                <a:srgbClr val="66666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alibri"/>
              <a:buChar char="•"/>
            </a:pPr>
            <a:r>
              <a:rPr lang="ru-RU" sz="1300">
                <a:solidFill>
                  <a:srgbClr val="6666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Statista (videogame industry data)</a:t>
            </a:r>
            <a:endParaRPr sz="1300">
              <a:solidFill>
                <a:srgbClr val="666666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70000"/>
              </a:lnSpc>
              <a:spcBef>
                <a:spcPts val="1900"/>
              </a:spcBef>
              <a:spcAft>
                <a:spcPts val="0"/>
              </a:spcAft>
              <a:buNone/>
            </a:pPr>
            <a:endParaRPr sz="1200" b="1" u="sng">
              <a:solidFill>
                <a:srgbClr val="2EA3F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9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6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395288" y="333375"/>
            <a:ext cx="8353425" cy="9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The videogame industry is booming</a:t>
            </a:r>
            <a:endParaRPr sz="2800"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395288" y="1700213"/>
            <a:ext cx="8350250" cy="453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●"/>
            </a:pP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2020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industry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was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valued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$155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Billion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. (</a:t>
            </a:r>
            <a:r>
              <a:rPr lang="ru-RU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Statista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comparison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entertainment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market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—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consisting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theatrical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home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entertainment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—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was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valued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$100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Billion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2020. (</a:t>
            </a:r>
            <a:r>
              <a:rPr lang="ru-RU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Motion Picture Association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●"/>
            </a:pP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Analysts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forecast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industry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worth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nearly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$300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Billion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2026.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●"/>
            </a:pP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Similar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forms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popular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entertainment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there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thriving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economy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seeks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inform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consumers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/developers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subjective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games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●"/>
            </a:pP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focus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exploring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trends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amongst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users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critics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395288" y="333375"/>
            <a:ext cx="83535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>
              <a:solidFill>
                <a:srgbClr val="1C1C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395288" y="1700213"/>
            <a:ext cx="8350200" cy="4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r>
              <a:rPr lang="ru-RU" sz="1600" b="1" dirty="0" err="1"/>
              <a:t>Objective</a:t>
            </a:r>
            <a:r>
              <a:rPr lang="ru-RU" sz="1600" b="1" dirty="0"/>
              <a:t>:</a:t>
            </a:r>
            <a:r>
              <a:rPr lang="ru-RU" sz="1600" dirty="0"/>
              <a:t> </a:t>
            </a:r>
            <a:r>
              <a:rPr lang="ru-RU" sz="1600" dirty="0" err="1"/>
              <a:t>Scrape</a:t>
            </a:r>
            <a:r>
              <a:rPr lang="ru-RU" sz="1600" dirty="0"/>
              <a:t> </a:t>
            </a:r>
            <a:r>
              <a:rPr lang="ru-RU" sz="1600" dirty="0" err="1"/>
              <a:t>videogame</a:t>
            </a:r>
            <a:r>
              <a:rPr lang="ru-RU" sz="1600" dirty="0"/>
              <a:t> </a:t>
            </a:r>
            <a:r>
              <a:rPr lang="ru-RU" sz="1600" dirty="0" err="1"/>
              <a:t>review</a:t>
            </a:r>
            <a:r>
              <a:rPr lang="ru-RU" sz="1600" dirty="0"/>
              <a:t> </a:t>
            </a:r>
            <a:r>
              <a:rPr lang="ru-RU" sz="1600" dirty="0" err="1"/>
              <a:t>scores</a:t>
            </a:r>
            <a:r>
              <a:rPr lang="ru-RU" sz="1600" dirty="0"/>
              <a:t> </a:t>
            </a:r>
            <a:r>
              <a:rPr lang="ru-RU" sz="1600" dirty="0" err="1"/>
              <a:t>by</a:t>
            </a:r>
            <a:r>
              <a:rPr lang="ru-RU" sz="1600" dirty="0"/>
              <a:t> </a:t>
            </a:r>
            <a:r>
              <a:rPr lang="ru-RU" sz="1600" dirty="0" err="1"/>
              <a:t>critics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users</a:t>
            </a:r>
            <a:r>
              <a:rPr lang="ru-RU" sz="1600" dirty="0"/>
              <a:t> (</a:t>
            </a:r>
            <a:r>
              <a:rPr lang="ru-RU" sz="1600" dirty="0" err="1"/>
              <a:t>gamers</a:t>
            </a:r>
            <a:r>
              <a:rPr lang="ru-RU" sz="1600" dirty="0"/>
              <a:t>) </a:t>
            </a:r>
            <a:r>
              <a:rPr lang="ru-RU" sz="1600" dirty="0" err="1"/>
              <a:t>from</a:t>
            </a:r>
            <a:r>
              <a:rPr lang="ru-RU" sz="1600" dirty="0"/>
              <a:t> </a:t>
            </a:r>
            <a:r>
              <a:rPr lang="ru-RU" sz="1600" dirty="0" err="1"/>
              <a:t>Metacritic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conduct</a:t>
            </a:r>
            <a:r>
              <a:rPr lang="ru-RU" sz="1600" dirty="0"/>
              <a:t> </a:t>
            </a:r>
            <a:r>
              <a:rPr lang="ru-RU" sz="1600" dirty="0" err="1"/>
              <a:t>exploratory</a:t>
            </a:r>
            <a:r>
              <a:rPr lang="ru-RU" sz="1600" dirty="0"/>
              <a:t> </a:t>
            </a:r>
            <a:r>
              <a:rPr lang="ru-RU" sz="1600" dirty="0" err="1"/>
              <a:t>data</a:t>
            </a:r>
            <a:r>
              <a:rPr lang="ru-RU" sz="1600" dirty="0"/>
              <a:t> </a:t>
            </a:r>
            <a:r>
              <a:rPr lang="ru-RU" sz="1600" dirty="0" err="1"/>
              <a:t>analysis</a:t>
            </a:r>
            <a:r>
              <a:rPr lang="ru-RU" sz="1600" dirty="0"/>
              <a:t>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uncover</a:t>
            </a:r>
            <a:r>
              <a:rPr lang="ru-RU" sz="1600" dirty="0"/>
              <a:t> </a:t>
            </a:r>
            <a:r>
              <a:rPr lang="ru-RU" sz="1600" dirty="0" err="1"/>
              <a:t>any</a:t>
            </a:r>
            <a:r>
              <a:rPr lang="ru-RU" sz="1600" dirty="0"/>
              <a:t> </a:t>
            </a:r>
            <a:r>
              <a:rPr lang="ru-RU" sz="1600" dirty="0" err="1"/>
              <a:t>underlying</a:t>
            </a:r>
            <a:r>
              <a:rPr lang="ru-RU" sz="1600" dirty="0"/>
              <a:t> </a:t>
            </a:r>
            <a:r>
              <a:rPr lang="ru-RU" sz="1600" dirty="0" err="1"/>
              <a:t>patterns</a:t>
            </a:r>
            <a:r>
              <a:rPr lang="ru-RU" sz="1600" dirty="0"/>
              <a:t>.</a:t>
            </a:r>
            <a:endParaRPr sz="16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sz="1600" dirty="0"/>
          </a:p>
          <a:p>
            <a:pPr marL="342900" lvl="0" indent="-3175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1600"/>
              <a:buChar char="●"/>
            </a:pPr>
            <a:r>
              <a:rPr lang="ru-RU" sz="1600" b="1" dirty="0" err="1"/>
              <a:t>Metacritic</a:t>
            </a:r>
            <a:r>
              <a:rPr lang="ru-RU" sz="1600" b="1" dirty="0"/>
              <a:t> </a:t>
            </a:r>
            <a:r>
              <a:rPr lang="ru-RU" sz="1600" b="1" dirty="0" err="1"/>
              <a:t>Overview</a:t>
            </a:r>
            <a:r>
              <a:rPr lang="ru-RU" sz="1600" b="1" dirty="0"/>
              <a:t>: </a:t>
            </a:r>
            <a:r>
              <a:rPr lang="ru-RU" sz="1600" dirty="0" err="1"/>
              <a:t>a</a:t>
            </a:r>
            <a:r>
              <a:rPr lang="ru-RU" sz="1600" dirty="0"/>
              <a:t> </a:t>
            </a:r>
            <a:r>
              <a:rPr lang="ru-RU" sz="1600" dirty="0" err="1"/>
              <a:t>website</a:t>
            </a:r>
            <a:r>
              <a:rPr lang="ru-RU" sz="1600" dirty="0"/>
              <a:t> </a:t>
            </a:r>
            <a:r>
              <a:rPr lang="ru-RU" sz="1600" dirty="0" err="1"/>
              <a:t>that</a:t>
            </a:r>
            <a:r>
              <a:rPr lang="ru-RU" sz="1600" dirty="0"/>
              <a:t> </a:t>
            </a:r>
            <a:r>
              <a:rPr lang="ru-RU" sz="1600" dirty="0" err="1"/>
              <a:t>aggregates</a:t>
            </a:r>
            <a:r>
              <a:rPr lang="ru-RU" sz="1600" dirty="0"/>
              <a:t> </a:t>
            </a:r>
            <a:r>
              <a:rPr lang="ru-RU" sz="1600" dirty="0" err="1"/>
              <a:t>both</a:t>
            </a:r>
            <a:r>
              <a:rPr lang="ru-RU" sz="1600" dirty="0"/>
              <a:t> </a:t>
            </a:r>
            <a:r>
              <a:rPr lang="ru-RU" sz="1600" dirty="0" err="1"/>
              <a:t>user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critic</a:t>
            </a:r>
            <a:r>
              <a:rPr lang="ru-RU" sz="1600" dirty="0"/>
              <a:t> </a:t>
            </a:r>
            <a:r>
              <a:rPr lang="ru-RU" sz="1600" dirty="0" err="1"/>
              <a:t>reviews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films</a:t>
            </a:r>
            <a:r>
              <a:rPr lang="ru-RU" sz="1600" dirty="0"/>
              <a:t>, TV </a:t>
            </a:r>
            <a:r>
              <a:rPr lang="ru-RU" sz="1600" dirty="0" err="1"/>
              <a:t>shows</a:t>
            </a:r>
            <a:r>
              <a:rPr lang="ru-RU" sz="1600" dirty="0"/>
              <a:t>, </a:t>
            </a:r>
            <a:r>
              <a:rPr lang="ru-RU" sz="1600" dirty="0" err="1"/>
              <a:t>music</a:t>
            </a:r>
            <a:r>
              <a:rPr lang="ru-RU" sz="1600" dirty="0"/>
              <a:t> </a:t>
            </a:r>
            <a:r>
              <a:rPr lang="ru-RU" sz="1600" dirty="0" err="1"/>
              <a:t>albums</a:t>
            </a:r>
            <a:r>
              <a:rPr lang="ru-RU" sz="1600" dirty="0"/>
              <a:t>, </a:t>
            </a:r>
            <a:r>
              <a:rPr lang="ru-RU" sz="1600" dirty="0" err="1"/>
              <a:t>video</a:t>
            </a:r>
            <a:r>
              <a:rPr lang="ru-RU" sz="1600" dirty="0"/>
              <a:t> </a:t>
            </a:r>
            <a:r>
              <a:rPr lang="ru-RU" sz="1600" dirty="0" err="1"/>
              <a:t>games</a:t>
            </a:r>
            <a:r>
              <a:rPr lang="ru-RU" sz="1600" dirty="0"/>
              <a:t>. </a:t>
            </a:r>
            <a:endParaRPr sz="1600" dirty="0"/>
          </a:p>
          <a:p>
            <a:pPr marL="742950" lvl="1" indent="-27305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1600"/>
              <a:buChar char="○"/>
            </a:pPr>
            <a:r>
              <a:rPr lang="ru-RU" sz="1600" dirty="0" err="1"/>
              <a:t>Critic</a:t>
            </a:r>
            <a:r>
              <a:rPr lang="ru-RU" sz="1600" dirty="0"/>
              <a:t> </a:t>
            </a:r>
            <a:r>
              <a:rPr lang="ru-RU" sz="1600" dirty="0" err="1"/>
              <a:t>review</a:t>
            </a:r>
            <a:r>
              <a:rPr lang="ru-RU" sz="1600" dirty="0"/>
              <a:t> </a:t>
            </a:r>
            <a:r>
              <a:rPr lang="ru-RU" sz="1600" dirty="0" err="1"/>
              <a:t>scores</a:t>
            </a:r>
            <a:r>
              <a:rPr lang="ru-RU" sz="1600" dirty="0"/>
              <a:t> </a:t>
            </a:r>
            <a:r>
              <a:rPr lang="ru-RU" sz="1600" dirty="0" err="1"/>
              <a:t>are</a:t>
            </a:r>
            <a:r>
              <a:rPr lang="ru-RU" sz="1600" dirty="0"/>
              <a:t> </a:t>
            </a:r>
            <a:r>
              <a:rPr lang="ru-RU" sz="1600" dirty="0" err="1"/>
              <a:t>weighted</a:t>
            </a:r>
            <a:r>
              <a:rPr lang="ru-RU" sz="1600" dirty="0"/>
              <a:t> </a:t>
            </a:r>
            <a:r>
              <a:rPr lang="ru-RU" sz="1600" dirty="0" err="1"/>
              <a:t>averages</a:t>
            </a:r>
            <a:r>
              <a:rPr lang="ru-RU" sz="1600" dirty="0"/>
              <a:t> </a:t>
            </a:r>
            <a:r>
              <a:rPr lang="ru-RU" sz="1600" dirty="0" err="1"/>
              <a:t>with</a:t>
            </a:r>
            <a:r>
              <a:rPr lang="ru-RU" sz="1600" dirty="0"/>
              <a:t> </a:t>
            </a:r>
            <a:r>
              <a:rPr lang="ru-RU" sz="1600" dirty="0" err="1"/>
              <a:t>more</a:t>
            </a:r>
            <a:r>
              <a:rPr lang="ru-RU" sz="1600" dirty="0"/>
              <a:t> </a:t>
            </a:r>
            <a:r>
              <a:rPr lang="ru-RU" sz="1600" dirty="0" err="1"/>
              <a:t>relative</a:t>
            </a:r>
            <a:r>
              <a:rPr lang="ru-RU" sz="1600" dirty="0"/>
              <a:t> </a:t>
            </a:r>
            <a:r>
              <a:rPr lang="ru-RU" sz="1600" dirty="0" err="1"/>
              <a:t>influence</a:t>
            </a:r>
            <a:r>
              <a:rPr lang="ru-RU" sz="1600" dirty="0"/>
              <a:t> </a:t>
            </a:r>
            <a:r>
              <a:rPr lang="ru-RU" sz="1600" dirty="0" err="1"/>
              <a:t>given</a:t>
            </a:r>
            <a:r>
              <a:rPr lang="ru-RU" sz="1600" dirty="0"/>
              <a:t>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certain</a:t>
            </a:r>
            <a:r>
              <a:rPr lang="ru-RU" sz="1600" dirty="0"/>
              <a:t> </a:t>
            </a:r>
            <a:r>
              <a:rPr lang="ru-RU" sz="1600" dirty="0" err="1"/>
              <a:t>publications</a:t>
            </a:r>
            <a:r>
              <a:rPr lang="ru-RU" sz="1600" dirty="0"/>
              <a:t> “</a:t>
            </a:r>
            <a:r>
              <a:rPr lang="ru-RU" sz="1600" dirty="0" err="1"/>
              <a:t>because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their</a:t>
            </a:r>
            <a:r>
              <a:rPr lang="ru-RU" sz="1600" dirty="0"/>
              <a:t> </a:t>
            </a:r>
            <a:r>
              <a:rPr lang="ru-RU" sz="1600" dirty="0" err="1"/>
              <a:t>quality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stature</a:t>
            </a:r>
            <a:r>
              <a:rPr lang="ru-RU" sz="1600" dirty="0"/>
              <a:t>”.</a:t>
            </a:r>
            <a:endParaRPr sz="16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dirty="0"/>
          </a:p>
          <a:p>
            <a:pPr marL="342900" lvl="0" indent="-3175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1600"/>
              <a:buChar char="●"/>
            </a:pPr>
            <a:r>
              <a:rPr lang="ru-RU" sz="1600" b="1" dirty="0"/>
              <a:t> </a:t>
            </a:r>
            <a:r>
              <a:rPr lang="ru-RU" sz="1600" b="1" dirty="0" err="1"/>
              <a:t>Research</a:t>
            </a:r>
            <a:r>
              <a:rPr lang="ru-RU" sz="1600" b="1" dirty="0"/>
              <a:t> </a:t>
            </a:r>
            <a:r>
              <a:rPr lang="ru-RU" sz="1600" b="1" dirty="0" err="1"/>
              <a:t>Questions</a:t>
            </a:r>
            <a:r>
              <a:rPr lang="ru-RU" sz="1600" b="1" dirty="0"/>
              <a:t>:</a:t>
            </a:r>
            <a:endParaRPr sz="1600" b="1" dirty="0"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 dirty="0" err="1"/>
              <a:t>Have</a:t>
            </a:r>
            <a:r>
              <a:rPr lang="ru-RU" sz="1600" dirty="0"/>
              <a:t> </a:t>
            </a:r>
            <a:r>
              <a:rPr lang="ru-RU" sz="1600" dirty="0" err="1"/>
              <a:t>average</a:t>
            </a:r>
            <a:r>
              <a:rPr lang="ru-RU" sz="1600" dirty="0"/>
              <a:t> </a:t>
            </a:r>
            <a:r>
              <a:rPr lang="ru-RU" sz="1600" dirty="0" err="1"/>
              <a:t>critic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user</a:t>
            </a:r>
            <a:r>
              <a:rPr lang="ru-RU" sz="1600" dirty="0"/>
              <a:t> </a:t>
            </a:r>
            <a:r>
              <a:rPr lang="ru-RU" sz="1600" dirty="0" err="1"/>
              <a:t>review</a:t>
            </a:r>
            <a:r>
              <a:rPr lang="ru-RU" sz="1600" dirty="0"/>
              <a:t> </a:t>
            </a:r>
            <a:r>
              <a:rPr lang="ru-RU" sz="1600" dirty="0" err="1"/>
              <a:t>scores</a:t>
            </a:r>
            <a:r>
              <a:rPr lang="ru-RU" sz="1600" dirty="0"/>
              <a:t> </a:t>
            </a:r>
            <a:r>
              <a:rPr lang="ru-RU" sz="1600" dirty="0" err="1"/>
              <a:t>changed</a:t>
            </a:r>
            <a:r>
              <a:rPr lang="ru-RU" sz="1600" dirty="0"/>
              <a:t> </a:t>
            </a:r>
            <a:r>
              <a:rPr lang="ru-RU" sz="1600" dirty="0" err="1"/>
              <a:t>over</a:t>
            </a:r>
            <a:r>
              <a:rPr lang="ru-RU" sz="1600" dirty="0"/>
              <a:t> </a:t>
            </a:r>
            <a:r>
              <a:rPr lang="ru-RU" sz="1600" dirty="0" err="1"/>
              <a:t>time</a:t>
            </a:r>
            <a:r>
              <a:rPr lang="ru-RU" sz="1600" dirty="0"/>
              <a:t>?</a:t>
            </a:r>
            <a:endParaRPr sz="1600" dirty="0"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 dirty="0" err="1"/>
              <a:t>What</a:t>
            </a:r>
            <a:r>
              <a:rPr lang="ru-RU" sz="1600" dirty="0"/>
              <a:t> </a:t>
            </a:r>
            <a:r>
              <a:rPr lang="ru-RU" sz="1600" dirty="0" err="1"/>
              <a:t>genres</a:t>
            </a:r>
            <a:r>
              <a:rPr lang="ru-RU" sz="1600" dirty="0"/>
              <a:t> </a:t>
            </a:r>
            <a:r>
              <a:rPr lang="ru-RU" sz="1600" dirty="0" err="1"/>
              <a:t>are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highest</a:t>
            </a:r>
            <a:r>
              <a:rPr lang="ru-RU" sz="1600" dirty="0"/>
              <a:t> </a:t>
            </a:r>
            <a:r>
              <a:rPr lang="ru-RU" sz="1600" dirty="0" err="1"/>
              <a:t>reviewed</a:t>
            </a:r>
            <a:r>
              <a:rPr lang="ru-RU" sz="1600" dirty="0"/>
              <a:t> </a:t>
            </a:r>
            <a:r>
              <a:rPr lang="ru-RU" sz="1600" dirty="0" err="1"/>
              <a:t>by</a:t>
            </a:r>
            <a:r>
              <a:rPr lang="ru-RU" sz="1600" dirty="0"/>
              <a:t> </a:t>
            </a:r>
            <a:r>
              <a:rPr lang="ru-RU" sz="1600" dirty="0" err="1"/>
              <a:t>critics</a:t>
            </a:r>
            <a:r>
              <a:rPr lang="ru-RU" sz="1600" dirty="0"/>
              <a:t>? </a:t>
            </a:r>
            <a:r>
              <a:rPr lang="ru-RU" sz="1600" dirty="0" err="1"/>
              <a:t>Is</a:t>
            </a:r>
            <a:r>
              <a:rPr lang="ru-RU" sz="1600" dirty="0"/>
              <a:t> </a:t>
            </a:r>
            <a:r>
              <a:rPr lang="ru-RU" sz="1600" dirty="0" err="1"/>
              <a:t>this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same</a:t>
            </a:r>
            <a:r>
              <a:rPr lang="ru-RU" sz="1600" dirty="0"/>
              <a:t> </a:t>
            </a:r>
            <a:r>
              <a:rPr lang="ru-RU" sz="1600" dirty="0" err="1"/>
              <a:t>for</a:t>
            </a:r>
            <a:r>
              <a:rPr lang="ru-RU" sz="1600" dirty="0"/>
              <a:t> </a:t>
            </a:r>
            <a:r>
              <a:rPr lang="ru-RU" sz="1600" dirty="0" err="1"/>
              <a:t>users</a:t>
            </a:r>
            <a:r>
              <a:rPr lang="ru-RU" sz="1600" dirty="0"/>
              <a:t>?</a:t>
            </a:r>
            <a:endParaRPr sz="1600" dirty="0"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 dirty="0" err="1"/>
              <a:t>What</a:t>
            </a:r>
            <a:r>
              <a:rPr lang="ru-RU" sz="1600" dirty="0"/>
              <a:t> </a:t>
            </a:r>
            <a:r>
              <a:rPr lang="ru-RU" sz="1600" dirty="0" err="1"/>
              <a:t>platforms</a:t>
            </a:r>
            <a:r>
              <a:rPr lang="ru-RU" sz="1600" dirty="0"/>
              <a:t> </a:t>
            </a:r>
            <a:r>
              <a:rPr lang="ru-RU" sz="1600" dirty="0" err="1"/>
              <a:t>have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highest</a:t>
            </a:r>
            <a:r>
              <a:rPr lang="ru-RU" sz="1600" dirty="0"/>
              <a:t> </a:t>
            </a:r>
            <a:r>
              <a:rPr lang="ru-RU" sz="1600" dirty="0" err="1"/>
              <a:t>review</a:t>
            </a:r>
            <a:r>
              <a:rPr lang="ru-RU" sz="1600" dirty="0"/>
              <a:t> </a:t>
            </a:r>
            <a:r>
              <a:rPr lang="ru-RU" sz="1600" dirty="0" err="1"/>
              <a:t>scores</a:t>
            </a:r>
            <a:r>
              <a:rPr lang="ru-RU" sz="1600" dirty="0"/>
              <a:t>, </a:t>
            </a:r>
            <a:r>
              <a:rPr lang="ru-RU" sz="1600" dirty="0" err="1"/>
              <a:t>on</a:t>
            </a:r>
            <a:r>
              <a:rPr lang="ru-RU" sz="1600" dirty="0"/>
              <a:t> </a:t>
            </a:r>
            <a:r>
              <a:rPr lang="ru-RU" sz="1600" dirty="0" err="1"/>
              <a:t>average</a:t>
            </a:r>
            <a:r>
              <a:rPr lang="ru-RU" sz="1600" dirty="0"/>
              <a:t>?</a:t>
            </a:r>
            <a:endParaRPr sz="1600" dirty="0"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 dirty="0" err="1"/>
              <a:t>Which</a:t>
            </a:r>
            <a:r>
              <a:rPr lang="ru-RU" sz="1600" dirty="0"/>
              <a:t> </a:t>
            </a:r>
            <a:r>
              <a:rPr lang="ru-RU" sz="1600" dirty="0" err="1"/>
              <a:t>game</a:t>
            </a:r>
            <a:r>
              <a:rPr lang="ru-RU" sz="1600" dirty="0"/>
              <a:t> </a:t>
            </a:r>
            <a:r>
              <a:rPr lang="ru-RU" sz="1600" dirty="0" err="1"/>
              <a:t>developers</a:t>
            </a:r>
            <a:r>
              <a:rPr lang="ru-RU" sz="1600" dirty="0"/>
              <a:t> </a:t>
            </a:r>
            <a:r>
              <a:rPr lang="ru-RU" sz="1600" dirty="0" err="1"/>
              <a:t>have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highest</a:t>
            </a:r>
            <a:r>
              <a:rPr lang="ru-RU" sz="1600" dirty="0"/>
              <a:t> </a:t>
            </a:r>
            <a:r>
              <a:rPr lang="ru-RU" sz="1600" dirty="0" err="1"/>
              <a:t>review</a:t>
            </a:r>
            <a:r>
              <a:rPr lang="ru-RU" sz="1600" dirty="0"/>
              <a:t> </a:t>
            </a:r>
            <a:r>
              <a:rPr lang="ru-RU" sz="1600" dirty="0" err="1"/>
              <a:t>scores</a:t>
            </a:r>
            <a:r>
              <a:rPr lang="ru-RU" sz="1600" dirty="0"/>
              <a:t>, </a:t>
            </a:r>
            <a:r>
              <a:rPr lang="ru-RU" sz="1600" dirty="0" err="1"/>
              <a:t>on</a:t>
            </a:r>
            <a:r>
              <a:rPr lang="ru-RU" sz="1600" dirty="0"/>
              <a:t> </a:t>
            </a:r>
            <a:r>
              <a:rPr lang="ru-RU" sz="1600" dirty="0" err="1"/>
              <a:t>average</a:t>
            </a:r>
            <a:r>
              <a:rPr lang="ru-RU" sz="1600" dirty="0"/>
              <a:t>?</a:t>
            </a:r>
            <a:endParaRPr sz="1600" dirty="0"/>
          </a:p>
          <a:p>
            <a:pPr marL="74295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Webscraping Overview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468325" y="1666600"/>
            <a:ext cx="40275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u="sng" dirty="0" err="1"/>
              <a:t>Step</a:t>
            </a:r>
            <a:r>
              <a:rPr lang="ru-RU" sz="1400" u="sng" dirty="0"/>
              <a:t> 1:</a:t>
            </a:r>
            <a:endParaRPr sz="1400" u="sn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 dirty="0" err="1"/>
              <a:t>Started</a:t>
            </a:r>
            <a:r>
              <a:rPr lang="ru-RU" sz="1400" dirty="0"/>
              <a:t> </a:t>
            </a:r>
            <a:r>
              <a:rPr lang="ru-RU" sz="1400" dirty="0" err="1"/>
              <a:t>by</a:t>
            </a:r>
            <a:r>
              <a:rPr lang="ru-RU" sz="1400" dirty="0"/>
              <a:t> </a:t>
            </a:r>
            <a:r>
              <a:rPr lang="ru-RU" sz="1400" dirty="0" err="1"/>
              <a:t>going</a:t>
            </a:r>
            <a:r>
              <a:rPr lang="ru-RU" sz="1400" dirty="0"/>
              <a:t> </a:t>
            </a:r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Metacritic</a:t>
            </a:r>
            <a:r>
              <a:rPr lang="ru-RU" sz="1400" dirty="0"/>
              <a:t> </a:t>
            </a:r>
            <a:r>
              <a:rPr lang="ru-RU" sz="1400" dirty="0" err="1"/>
              <a:t>webpage</a:t>
            </a:r>
            <a:r>
              <a:rPr lang="ru-RU" sz="1400" dirty="0"/>
              <a:t> </a:t>
            </a:r>
            <a:r>
              <a:rPr lang="ru-RU" sz="1400" dirty="0" err="1"/>
              <a:t>that</a:t>
            </a:r>
            <a:r>
              <a:rPr lang="ru-RU" sz="1400" dirty="0"/>
              <a:t> </a:t>
            </a:r>
            <a:r>
              <a:rPr lang="ru-RU" sz="1400" dirty="0" err="1"/>
              <a:t>lists</a:t>
            </a:r>
            <a:r>
              <a:rPr lang="ru-RU" sz="1400" dirty="0"/>
              <a:t> </a:t>
            </a:r>
            <a:r>
              <a:rPr lang="ru-RU" sz="1400" dirty="0" err="1"/>
              <a:t>all</a:t>
            </a:r>
            <a:r>
              <a:rPr lang="ru-RU" sz="1400" dirty="0"/>
              <a:t> </a:t>
            </a:r>
            <a:r>
              <a:rPr lang="ru-RU" sz="1400" dirty="0" err="1"/>
              <a:t>videogames</a:t>
            </a:r>
            <a:r>
              <a:rPr lang="ru-RU" sz="1400" dirty="0"/>
              <a:t> </a:t>
            </a:r>
            <a:r>
              <a:rPr lang="ru-RU" sz="1400" dirty="0" err="1"/>
              <a:t>titles</a:t>
            </a:r>
            <a:r>
              <a:rPr lang="ru-RU" sz="1400" dirty="0"/>
              <a:t> </a:t>
            </a:r>
            <a:r>
              <a:rPr lang="ru-RU" sz="1400" dirty="0" err="1"/>
              <a:t>ranked</a:t>
            </a:r>
            <a:r>
              <a:rPr lang="ru-RU" sz="1400" dirty="0"/>
              <a:t> </a:t>
            </a:r>
            <a:r>
              <a:rPr lang="ru-RU" sz="1400" dirty="0" err="1"/>
              <a:t>according</a:t>
            </a:r>
            <a:r>
              <a:rPr lang="ru-RU" sz="1400" dirty="0"/>
              <a:t> </a:t>
            </a:r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their</a:t>
            </a:r>
            <a:r>
              <a:rPr lang="ru-RU" sz="1400" dirty="0"/>
              <a:t> </a:t>
            </a:r>
            <a:r>
              <a:rPr lang="ru-RU" sz="1400" dirty="0" err="1"/>
              <a:t>review</a:t>
            </a:r>
            <a:r>
              <a:rPr lang="ru-RU" sz="1400" dirty="0"/>
              <a:t> </a:t>
            </a:r>
            <a:r>
              <a:rPr lang="ru-RU" sz="1400" dirty="0" err="1"/>
              <a:t>score</a:t>
            </a:r>
            <a:r>
              <a:rPr lang="ru-RU" sz="1400" dirty="0"/>
              <a:t>.</a:t>
            </a:r>
            <a:endParaRPr sz="1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 dirty="0" err="1"/>
              <a:t>Used</a:t>
            </a:r>
            <a:r>
              <a:rPr lang="ru-RU" sz="1400" dirty="0"/>
              <a:t> </a:t>
            </a:r>
            <a:r>
              <a:rPr lang="ru-RU" sz="1400" dirty="0" err="1"/>
              <a:t>Scrapy</a:t>
            </a:r>
            <a:r>
              <a:rPr lang="ru-RU" sz="1400" dirty="0"/>
              <a:t> </a:t>
            </a:r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pull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following</a:t>
            </a:r>
            <a:r>
              <a:rPr lang="ru-RU" sz="1400" dirty="0"/>
              <a:t> </a:t>
            </a:r>
            <a:r>
              <a:rPr lang="ru-RU" sz="1400" dirty="0" err="1"/>
              <a:t>fields</a:t>
            </a:r>
            <a:r>
              <a:rPr lang="ru-RU" sz="1400" dirty="0"/>
              <a:t> </a:t>
            </a:r>
            <a:r>
              <a:rPr lang="ru-RU" sz="1400" dirty="0" err="1"/>
              <a:t>from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main</a:t>
            </a:r>
            <a:r>
              <a:rPr lang="ru-RU" sz="1400" dirty="0"/>
              <a:t> </a:t>
            </a:r>
            <a:r>
              <a:rPr lang="ru-RU" sz="1400" dirty="0" err="1"/>
              <a:t>ranking</a:t>
            </a:r>
            <a:r>
              <a:rPr lang="ru-RU" sz="1400" dirty="0"/>
              <a:t> </a:t>
            </a:r>
            <a:r>
              <a:rPr lang="ru-RU" sz="1400" dirty="0" err="1"/>
              <a:t>page</a:t>
            </a:r>
            <a:r>
              <a:rPr lang="ru-RU" sz="1400" dirty="0"/>
              <a:t>: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 b="1" dirty="0" err="1"/>
              <a:t>Game</a:t>
            </a:r>
            <a:r>
              <a:rPr lang="ru-RU" sz="1400" b="1" dirty="0"/>
              <a:t> URL</a:t>
            </a:r>
            <a:r>
              <a:rPr lang="ru-RU" sz="1400" dirty="0"/>
              <a:t>: </a:t>
            </a:r>
            <a:r>
              <a:rPr lang="ru-RU" sz="1400" dirty="0" err="1"/>
              <a:t>Titles</a:t>
            </a:r>
            <a:r>
              <a:rPr lang="ru-RU" sz="1400" dirty="0"/>
              <a:t> </a:t>
            </a:r>
            <a:r>
              <a:rPr lang="ru-RU" sz="1400" dirty="0" err="1"/>
              <a:t>were</a:t>
            </a:r>
            <a:r>
              <a:rPr lang="ru-RU" sz="1400" dirty="0"/>
              <a:t> </a:t>
            </a:r>
            <a:r>
              <a:rPr lang="ru-RU" sz="1400" dirty="0" err="1"/>
              <a:t>hyperlinks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 b="1" dirty="0" err="1"/>
              <a:t>Rank</a:t>
            </a:r>
            <a:r>
              <a:rPr lang="ru-RU" sz="1400" dirty="0"/>
              <a:t>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 b="1" dirty="0" err="1"/>
              <a:t>Platform</a:t>
            </a:r>
            <a:r>
              <a:rPr lang="ru-RU" sz="1400" dirty="0"/>
              <a:t> 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 dirty="0" err="1"/>
              <a:t>Spider</a:t>
            </a:r>
            <a:r>
              <a:rPr lang="ru-RU" sz="1400" dirty="0"/>
              <a:t> </a:t>
            </a:r>
            <a:r>
              <a:rPr lang="ru-RU" sz="1400" dirty="0" err="1"/>
              <a:t>crawled</a:t>
            </a:r>
            <a:r>
              <a:rPr lang="ru-RU" sz="1400" dirty="0"/>
              <a:t> through~189 </a:t>
            </a:r>
            <a:r>
              <a:rPr lang="ru-RU" sz="1400" dirty="0" err="1"/>
              <a:t>pages</a:t>
            </a:r>
            <a:r>
              <a:rPr lang="ru-RU" sz="1400" dirty="0"/>
              <a:t>, </a:t>
            </a:r>
            <a:r>
              <a:rPr lang="ru-RU" sz="1400" dirty="0" err="1"/>
              <a:t>each</a:t>
            </a:r>
            <a:r>
              <a:rPr lang="ru-RU" sz="1400" dirty="0"/>
              <a:t> </a:t>
            </a:r>
            <a:r>
              <a:rPr lang="ru-RU" sz="1400" dirty="0" err="1"/>
              <a:t>containing</a:t>
            </a:r>
            <a:r>
              <a:rPr lang="ru-RU" sz="1400" dirty="0"/>
              <a:t> ~100 </a:t>
            </a:r>
            <a:r>
              <a:rPr lang="ru-RU" sz="1400" dirty="0" err="1"/>
              <a:t>games</a:t>
            </a:r>
            <a:endParaRPr sz="1400" dirty="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l="-381" t="-1820" r="11697" b="1820"/>
          <a:stretch/>
        </p:blipFill>
        <p:spPr>
          <a:xfrm>
            <a:off x="25" y="4612908"/>
            <a:ext cx="9143999" cy="225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212875"/>
            <a:ext cx="3845225" cy="340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Webscraping Overview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468313" y="1844675"/>
            <a:ext cx="4027500" cy="3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u="sng"/>
              <a:t>Step 2: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/>
              <a:t>Next, navigated to each title’s URL using regex pattern matching and pulled the following fields: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Game Title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Release Date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Metascore (critic score)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User Score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Number of critic reviews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Number of User reviews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Genre(s)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ru-RU" sz="1400"/>
              <a:t># of players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/>
              <a:t>Spider crawled through each title’s URL to pull this info.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-RU" sz="1400"/>
              <a:t>Scraping process took ~ 12 hours</a:t>
            </a:r>
            <a:endParaRPr sz="140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r="11652" b="12854"/>
          <a:stretch/>
        </p:blipFill>
        <p:spPr>
          <a:xfrm>
            <a:off x="4678975" y="1754822"/>
            <a:ext cx="4465025" cy="26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Webscraping Overview</a:t>
            </a:r>
            <a:endParaRPr>
              <a:solidFill>
                <a:srgbClr val="1C1C1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97AB7-8419-4F45-9A73-37E11AAB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" y="1654625"/>
            <a:ext cx="9144000" cy="44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395288" y="333375"/>
            <a:ext cx="83535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Pre-processing</a:t>
            </a:r>
            <a:endParaRPr>
              <a:solidFill>
                <a:srgbClr val="1C1C1C"/>
              </a:solidFill>
            </a:endParaRPr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395288" y="1700213"/>
            <a:ext cx="8350200" cy="4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500"/>
              <a:buChar char="•"/>
            </a:pPr>
            <a:r>
              <a:rPr lang="ru-RU" sz="1500" b="1"/>
              <a:t>Overview of dataset:</a:t>
            </a:r>
            <a:endParaRPr sz="1500" b="1"/>
          </a:p>
          <a:p>
            <a:pPr marL="742950" lvl="1" indent="-254000" algn="l" rtl="0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ru-RU" sz="1500"/>
              <a:t>csv file containing 17,087 rows and 20 columns</a:t>
            </a:r>
            <a:endParaRPr sz="15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sz="1500"/>
          </a:p>
          <a:p>
            <a:pPr marL="342900" lvl="0" indent="-31115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1500"/>
              <a:buChar char="•"/>
            </a:pPr>
            <a:r>
              <a:rPr lang="ru-RU" sz="1500" b="1"/>
              <a:t>Main pre-processing tasks:</a:t>
            </a:r>
            <a:endParaRPr sz="1500" b="1"/>
          </a:p>
          <a:p>
            <a:pPr marL="742950" lvl="1" indent="-254000" algn="l" rtl="0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ru-RU" sz="1500"/>
              <a:t>Convert "release date" column from </a:t>
            </a:r>
            <a:r>
              <a:rPr lang="ru-RU" sz="1500" u="sng"/>
              <a:t>character to date</a:t>
            </a:r>
            <a:endParaRPr sz="1500" u="sng"/>
          </a:p>
          <a:p>
            <a:pPr marL="742950" lvl="1" indent="-254000" algn="l" rtl="0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ru-RU" sz="1500"/>
              <a:t>Create new column that </a:t>
            </a:r>
            <a:r>
              <a:rPr lang="ru-RU" sz="1500" u="sng"/>
              <a:t>extracts the year</a:t>
            </a:r>
            <a:r>
              <a:rPr lang="ru-RU" sz="1500"/>
              <a:t> from “release date”</a:t>
            </a:r>
            <a:endParaRPr sz="1500"/>
          </a:p>
          <a:p>
            <a:pPr marL="742950" lvl="1" indent="-254000" algn="l" rtl="0">
              <a:spcBef>
                <a:spcPts val="400"/>
              </a:spcBef>
              <a:spcAft>
                <a:spcPts val="0"/>
              </a:spcAft>
              <a:buSzPts val="1300"/>
              <a:buChar char="–"/>
            </a:pPr>
            <a:r>
              <a:rPr lang="ru-RU" sz="1500"/>
              <a:t>The critic and user </a:t>
            </a:r>
            <a:r>
              <a:rPr lang="ru-RU" sz="1500" u="sng"/>
              <a:t>review scores were stored in different columns</a:t>
            </a:r>
            <a:r>
              <a:rPr lang="ru-RU" sz="1500"/>
              <a:t> based on whether they were positive, mixed, or negative. </a:t>
            </a:r>
            <a:endParaRPr sz="1500"/>
          </a:p>
          <a:p>
            <a:pPr marL="1143000" lvl="2" indent="-196850" algn="l" rtl="0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ru-RU" sz="1500"/>
              <a:t>&gt;&gt; Used dplyr library to create a new column “critic_score” to store all the critic reviews, and “user_score” to store all the user reviews.</a:t>
            </a:r>
            <a:endParaRPr sz="1500"/>
          </a:p>
          <a:p>
            <a:pPr marL="742950" lvl="1" indent="-266700" algn="l" rtl="0">
              <a:spcBef>
                <a:spcPts val="400"/>
              </a:spcBef>
              <a:spcAft>
                <a:spcPts val="0"/>
              </a:spcAft>
              <a:buSzPts val="1500"/>
              <a:buChar char="–"/>
            </a:pPr>
            <a:r>
              <a:rPr lang="ru-RU" sz="1500"/>
              <a:t>The critic scores were on a 1-100 scale, while the user scores are 1-10 (to 1 decimal place). </a:t>
            </a:r>
            <a:r>
              <a:rPr lang="ru-RU" sz="1500" u="sng"/>
              <a:t>Scaled the critic score by 0.1</a:t>
            </a:r>
            <a:r>
              <a:rPr lang="ru-RU" sz="1500"/>
              <a:t> to match the user score.</a:t>
            </a:r>
            <a:endParaRPr sz="1500"/>
          </a:p>
          <a:p>
            <a:pPr marL="742950" lvl="1" indent="-266700" algn="l" rtl="0">
              <a:spcBef>
                <a:spcPts val="400"/>
              </a:spcBef>
              <a:spcAft>
                <a:spcPts val="0"/>
              </a:spcAft>
              <a:buSzPts val="1500"/>
              <a:buChar char="–"/>
            </a:pPr>
            <a:r>
              <a:rPr lang="ru-RU" sz="1500"/>
              <a:t>Genres are all stored in one column. </a:t>
            </a:r>
            <a:r>
              <a:rPr lang="ru-RU" sz="1500" u="sng"/>
              <a:t>Split each title’s genres into separate columns</a:t>
            </a:r>
            <a:r>
              <a:rPr lang="ru-RU" sz="1500"/>
              <a:t>  </a:t>
            </a:r>
            <a:endParaRPr sz="15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Trebuchet MS"/>
              <a:buNone/>
            </a:pPr>
            <a:endParaRPr sz="1500"/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sldNum" idx="12"/>
          </p:nvPr>
        </p:nvSpPr>
        <p:spPr>
          <a:xfrm>
            <a:off x="6553200" y="6453188"/>
            <a:ext cx="21336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4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1C1C"/>
                </a:solidFill>
              </a:rPr>
              <a:t>Exploratory Data Analysis</a:t>
            </a:r>
            <a:endParaRPr>
              <a:solidFill>
                <a:srgbClr val="1C1C1C"/>
              </a:solidFill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5" y="1974161"/>
            <a:ext cx="4435575" cy="22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950" y="2015699"/>
            <a:ext cx="4571875" cy="23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530225" y="4904550"/>
            <a:ext cx="8330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latin typeface="Trebuchet MS"/>
                <a:ea typeface="Trebuchet MS"/>
                <a:cs typeface="Trebuchet MS"/>
                <a:sym typeface="Trebuchet MS"/>
              </a:rPr>
              <a:t>The distribution of review scores by users and critics generally look quite similar, with both having a left skew.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1067</Words>
  <Application>Microsoft Macintosh PowerPoint</Application>
  <PresentationFormat>On-screen Show (4:3)</PresentationFormat>
  <Paragraphs>153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template</vt:lpstr>
      <vt:lpstr>Custom Design</vt:lpstr>
      <vt:lpstr>Web scraping: Exploring Metacritic Videogame Reviews Jeremy Osir NYCDSA, Oct 2021 </vt:lpstr>
      <vt:lpstr>Table of Contents</vt:lpstr>
      <vt:lpstr>The videogame industry is booming</vt:lpstr>
      <vt:lpstr>Project Overview</vt:lpstr>
      <vt:lpstr>Webscraping Overview</vt:lpstr>
      <vt:lpstr>Webscraping Overview</vt:lpstr>
      <vt:lpstr>Webscraping Overview</vt:lpstr>
      <vt:lpstr>Pre-processing</vt:lpstr>
      <vt:lpstr>Exploratory Data Analysis</vt:lpstr>
      <vt:lpstr>Critics tended to award higher scores</vt:lpstr>
      <vt:lpstr>On average, review scores have declined over time</vt:lpstr>
      <vt:lpstr>The difference between user and critic scores has widened as the number of user reviews has increased</vt:lpstr>
      <vt:lpstr>Users tended to rate older platforms highest</vt:lpstr>
      <vt:lpstr>Critics had a mix of old and new platforms in their highest rated list</vt:lpstr>
      <vt:lpstr>Users’ top rated game developers</vt:lpstr>
      <vt:lpstr>Critics’ top rated game developers </vt:lpstr>
      <vt:lpstr>Highest rated genres according to critics (min: 1000 occurrences)</vt:lpstr>
      <vt:lpstr>Highest rated genres according to users (min: 1000 occurrences)</vt:lpstr>
      <vt:lpstr>Users’ Hall of Fame: Top Reviewed Titles (min: 1000 reviews)</vt:lpstr>
      <vt:lpstr>Critics’ Hall of Fame: Top Reviewed Titles (min: 1000 reviews)</vt:lpstr>
      <vt:lpstr>Main Takeaways</vt:lpstr>
      <vt:lpstr>Future Research</vt:lpstr>
      <vt:lpstr>Credits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Metacritic Videogame Reviews</dc:title>
  <cp:lastModifiedBy>Jeremy Osir</cp:lastModifiedBy>
  <cp:revision>6</cp:revision>
  <dcterms:modified xsi:type="dcterms:W3CDTF">2021-10-22T19:43:29Z</dcterms:modified>
</cp:coreProperties>
</file>