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796"/>
  </p:normalViewPr>
  <p:slideViewPr>
    <p:cSldViewPr snapToGrid="0">
      <p:cViewPr varScale="1">
        <p:scale>
          <a:sx n="165" d="100"/>
          <a:sy n="165" d="100"/>
        </p:scale>
        <p:origin x="6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Hi, thank you for joining the presentation today, where I will be presenting an analysis of Metacritic video game reviews</a:t>
            </a: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718e6e61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f718e6e61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718e6e61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Noticed that the difference between user and critic scores seem to be widening</a:t>
            </a:r>
            <a:endParaRPr dirty="0"/>
          </a:p>
        </p:txBody>
      </p:sp>
      <p:sp>
        <p:nvSpPr>
          <p:cNvPr id="229" name="Google Shape;229;gf718e6e61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31b9504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f31b9504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718e6e611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f718e6e61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31b9504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f31b9504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31b9504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f31b9504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1b9504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f31b9504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718e6e611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f718e6e611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1b9504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f31b9504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1b9504b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f31b9504b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Here’s a quick overview of the presentation</a:t>
            </a:r>
            <a:endParaRPr dirty="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31b9504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f31b9504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718e6e61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f718e6e61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718e6e611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Metacritic critiques: Convert grade to quantitative scores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f718e6e611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718e6e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718e6e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f718e6e61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I thought it would be worth providing some context on the videogame industry.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industry is growing rapidly. Expected to double in size within the next 5 years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Focusing on investigating trends/differences in how critics perceive games compared to users/gamers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18e6e6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Metascores range from 0-100, with higher scores indicating better overall reviews. (minimum = 4 reviews)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f718e6e6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718e6e61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86" name="Google Shape;186;gf718e6e61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18e6e61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f718e6e61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18e6e61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f718e6e61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99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718e6e61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718e6e61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718e6e61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718e6e61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50825" y="5734050"/>
            <a:ext cx="6191250" cy="7191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50825" y="6165850"/>
            <a:ext cx="6184900" cy="5032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FFAF04"/>
              </a:buClr>
              <a:buSzPts val="2000"/>
              <a:buFont typeface="Trebuchet MS"/>
              <a:buNone/>
              <a:defRPr>
                <a:solidFill>
                  <a:srgbClr val="FFAF04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627313" y="-314325"/>
            <a:ext cx="388937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841082" y="1899444"/>
            <a:ext cx="5618162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661194" y="-76994"/>
            <a:ext cx="5618162" cy="600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5373688" y="1600200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rebuchet M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 rot="5400000">
            <a:off x="3034506" y="473869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 rot="5400000">
            <a:off x="4906962" y="2346325"/>
            <a:ext cx="5865813" cy="169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 rot="5400000">
            <a:off x="1441450" y="727075"/>
            <a:ext cx="5865813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4027487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844675"/>
            <a:ext cx="4027488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rebuchet M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edtemplat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unsplash.com/?utm_source=unsplash&amp;utm_medium=referral&amp;utm_content=creditCopyText" TargetMode="External"/><Relationship Id="rId4" Type="http://schemas.openxmlformats.org/officeDocument/2006/relationships/hyperlink" Target="https://unsplash.com/@claudiolcastro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92056/video-game-market-value-worldwi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ariety.com/2020/film/news/global-entertainment-industry-surpasses-100-billion-for-the-first-time-ever-120352999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257177" y="4418925"/>
            <a:ext cx="8799600" cy="136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Exploring Metacritic Videogame Reviews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6553200" y="5404400"/>
            <a:ext cx="2411400" cy="431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Jeremy Osir</a:t>
            </a:r>
            <a:endParaRPr sz="21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NYDSA, Oct 2021</a:t>
            </a:r>
            <a:endParaRPr sz="21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87313" y="-36512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 tended to award higher scores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530225" y="4904550"/>
            <a:ext cx="8330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Overlaying the two distribution charts shows the similarity between the two but highlights a few differences: Critics gave more extreme “high” scores.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 Pearson’s correlation test of user and critic scores found a statistically significant correlation of 0.53, indicating a moderately positively correlated.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" y="1860475"/>
            <a:ext cx="4903625" cy="249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75" y="1980924"/>
            <a:ext cx="4226424" cy="246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81925" y="314675"/>
            <a:ext cx="6078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On average, review scores have declined over time</a:t>
            </a:r>
            <a:endParaRPr sz="22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4" y="1673300"/>
            <a:ext cx="7624226" cy="3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90013" y="19605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The difference between user and critic scores has widened as the number of user reviews has increased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48" y="1109673"/>
            <a:ext cx="5112825" cy="2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225" y="3754122"/>
            <a:ext cx="5112825" cy="260155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6739400" y="4283625"/>
            <a:ext cx="2183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Trebuchet MS"/>
                <a:ea typeface="Trebuchet MS"/>
                <a:cs typeface="Trebuchet MS"/>
                <a:sym typeface="Trebuchet MS"/>
              </a:rPr>
              <a:t>Note: The number of reviews provided by critics has stayed relatively flat during this period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 tended to rate older platforms highest</a:t>
            </a:r>
            <a:endParaRPr sz="23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" y="1434958"/>
            <a:ext cx="9144000" cy="464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 idx="4294967295"/>
          </p:nvPr>
        </p:nvSpPr>
        <p:spPr>
          <a:xfrm>
            <a:off x="76200" y="238150"/>
            <a:ext cx="64011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 had a mix of old and new platforms in their highest rated list</a:t>
            </a:r>
            <a:endParaRPr sz="19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2450"/>
            <a:ext cx="8839199" cy="449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Users’ top rated game developers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63" y="1447800"/>
            <a:ext cx="71913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Critics’ top rated game developers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1719900"/>
            <a:ext cx="64484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Highest rated genres according to critics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i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occurrences)</a:t>
            </a:r>
            <a:endParaRPr sz="2500" i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51200"/>
          <a:stretch/>
        </p:blipFill>
        <p:spPr>
          <a:xfrm>
            <a:off x="626800" y="2299950"/>
            <a:ext cx="7660325" cy="238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48628"/>
          <a:stretch/>
        </p:blipFill>
        <p:spPr>
          <a:xfrm>
            <a:off x="395300" y="2279000"/>
            <a:ext cx="7660325" cy="25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Highest rated genres according to users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i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occurrences)</a:t>
            </a:r>
            <a:endParaRPr sz="2500" i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Users’ Hall of Fame: Top Reviewed Titles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reviews)</a:t>
            </a:r>
            <a:endParaRPr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t="-3000" r="1941" b="2999"/>
          <a:stretch/>
        </p:blipFill>
        <p:spPr>
          <a:xfrm>
            <a:off x="741825" y="1204600"/>
            <a:ext cx="7511501" cy="48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Table of Contents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 dirty="0" err="1"/>
              <a:t>Introduction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en-US" dirty="0"/>
              <a:t>Objectives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Web</a:t>
            </a:r>
            <a:r>
              <a:rPr lang="en-US" dirty="0"/>
              <a:t> S</a:t>
            </a:r>
            <a:r>
              <a:rPr lang="ru-RU" dirty="0" err="1"/>
              <a:t>craping</a:t>
            </a:r>
            <a:r>
              <a:rPr lang="ru-RU" dirty="0"/>
              <a:t> </a:t>
            </a:r>
            <a:r>
              <a:rPr lang="ru-RU" dirty="0" err="1"/>
              <a:t>Process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Exploratory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Analysis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Takeaways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Follow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Research</a:t>
            </a:r>
            <a:endParaRPr dirty="0"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50" y="1420875"/>
            <a:ext cx="7660329" cy="487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Critics’ Hall of Fame: Top Reviewed Titles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reviews)</a:t>
            </a:r>
            <a:endParaRPr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Main Takeaways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Average videogame review scores have declined over time.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Divergence between user and critics is widening, as the number of users providing scores has increased.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 u="sng"/>
              <a:t>Genres:</a:t>
            </a:r>
            <a:r>
              <a:rPr lang="ru-RU"/>
              <a:t> Simulation Games and Sports Games were both popular amongst critics and users.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342900" lvl="0" indent="-3302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ru-RU" u="sng"/>
              <a:t>Platforms</a:t>
            </a:r>
            <a:r>
              <a:rPr lang="ru-RU"/>
              <a:t>: The Nintendo 64 was the highest rated console by both users and critics. Overall, users favored older game platforms while critics were more balanced.</a:t>
            </a: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Future Research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312" name="Google Shape;312;p45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Explore the underlying factors that are contributing to lower scores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NLP analysis of review text to further explore downward trend in average review scores by users and critics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/>
              <a:t>Compare Metacritic reviews with other review sites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Supplement with videogames sales data to investigate relationship between reviews scores and sales performance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Examination of genre combinations to investigate whether certain combinations are more likely to be reviewed positively or negatively</a:t>
            </a: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Credits</a:t>
            </a:r>
            <a:endParaRPr/>
          </a:p>
        </p:txBody>
      </p:sp>
      <p:sp>
        <p:nvSpPr>
          <p:cNvPr id="319" name="Google Shape;319;p46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ru-RU" sz="1300" i="1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presentation has been designed using resources from</a:t>
            </a: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300" b="1" u="sng">
                <a:solidFill>
                  <a:srgbClr val="2EA3F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PoweredTemplate.com</a:t>
            </a:r>
            <a:endParaRPr sz="13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Title Slide Photo by</a:t>
            </a:r>
            <a:r>
              <a:rPr lang="ru-RU" sz="13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Cláudio Luiz Castro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ru-RU" sz="1300">
                <a:solidFill>
                  <a:srgbClr val="999999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Unsplash</a:t>
            </a:r>
            <a:endParaRPr sz="13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Videogame review data pulled from Metacritic (metacritic.com)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Statista (videogame industry data)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None/>
            </a:pPr>
            <a:endParaRPr sz="12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425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The videogame industry is booming</a:t>
            </a:r>
            <a:endParaRPr sz="28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50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valued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$155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 (</a:t>
            </a:r>
            <a:r>
              <a:rPr lang="ru-RU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Statista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market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consisting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theatrical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valued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$100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2020. (</a:t>
            </a:r>
            <a:r>
              <a:rPr lang="ru-RU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Motion Picture Association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Analysts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forecast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worth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nearly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$300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2026.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popular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there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thriving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economy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seeks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inform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consumers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/developers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subjective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games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focus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exploring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trends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amongst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critics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rPr lang="ru-RU" sz="1600" b="1" dirty="0" err="1"/>
              <a:t>Objective</a:t>
            </a:r>
            <a:r>
              <a:rPr lang="ru-RU" sz="1600" b="1" dirty="0"/>
              <a:t>:</a:t>
            </a:r>
            <a:r>
              <a:rPr lang="ru-RU" sz="1600" dirty="0"/>
              <a:t> </a:t>
            </a:r>
            <a:r>
              <a:rPr lang="ru-RU" sz="1600" dirty="0" err="1"/>
              <a:t>Scrape</a:t>
            </a:r>
            <a:r>
              <a:rPr lang="ru-RU" sz="1600" dirty="0"/>
              <a:t> </a:t>
            </a:r>
            <a:r>
              <a:rPr lang="ru-RU" sz="1600" dirty="0" err="1"/>
              <a:t>videogame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critics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users</a:t>
            </a:r>
            <a:r>
              <a:rPr lang="ru-RU" sz="1600" dirty="0"/>
              <a:t> (</a:t>
            </a:r>
            <a:r>
              <a:rPr lang="ru-RU" sz="1600" dirty="0" err="1"/>
              <a:t>gamers</a:t>
            </a:r>
            <a:r>
              <a:rPr lang="ru-RU" sz="1600" dirty="0"/>
              <a:t>) </a:t>
            </a:r>
            <a:r>
              <a:rPr lang="ru-RU" sz="1600" dirty="0" err="1"/>
              <a:t>from</a:t>
            </a:r>
            <a:r>
              <a:rPr lang="ru-RU" sz="1600" dirty="0"/>
              <a:t> </a:t>
            </a:r>
            <a:r>
              <a:rPr lang="ru-RU" sz="1600" dirty="0" err="1"/>
              <a:t>Metacritic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conduct</a:t>
            </a:r>
            <a:r>
              <a:rPr lang="ru-RU" sz="1600" dirty="0"/>
              <a:t> </a:t>
            </a:r>
            <a:r>
              <a:rPr lang="ru-RU" sz="1600" dirty="0" err="1"/>
              <a:t>exploratory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analysis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uncover</a:t>
            </a:r>
            <a:r>
              <a:rPr lang="ru-RU" sz="1600" dirty="0"/>
              <a:t> </a:t>
            </a:r>
            <a:r>
              <a:rPr lang="ru-RU" sz="1600" dirty="0" err="1"/>
              <a:t>any</a:t>
            </a:r>
            <a:r>
              <a:rPr lang="ru-RU" sz="1600" dirty="0"/>
              <a:t> </a:t>
            </a:r>
            <a:r>
              <a:rPr lang="ru-RU" sz="1600" dirty="0" err="1"/>
              <a:t>underlying</a:t>
            </a:r>
            <a:r>
              <a:rPr lang="ru-RU" sz="1600" dirty="0"/>
              <a:t> </a:t>
            </a:r>
            <a:r>
              <a:rPr lang="ru-RU" sz="1600" dirty="0" err="1"/>
              <a:t>patterns</a:t>
            </a:r>
            <a:r>
              <a:rPr lang="ru-RU" sz="1600" dirty="0"/>
              <a:t>.</a:t>
            </a:r>
            <a:endParaRPr sz="1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600" dirty="0"/>
          </a:p>
          <a:p>
            <a:pPr marL="342900" lvl="0" indent="-3175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●"/>
            </a:pPr>
            <a:r>
              <a:rPr lang="ru-RU" sz="1600" b="1" dirty="0" err="1"/>
              <a:t>Metacritic</a:t>
            </a:r>
            <a:r>
              <a:rPr lang="ru-RU" sz="1600" b="1" dirty="0"/>
              <a:t> </a:t>
            </a:r>
            <a:r>
              <a:rPr lang="ru-RU" sz="1600" b="1" dirty="0" err="1"/>
              <a:t>Overview</a:t>
            </a:r>
            <a:r>
              <a:rPr lang="ru-RU" sz="1600" b="1" dirty="0"/>
              <a:t>: </a:t>
            </a:r>
            <a:r>
              <a:rPr lang="ru-RU" sz="1600" dirty="0" err="1"/>
              <a:t>a</a:t>
            </a:r>
            <a:r>
              <a:rPr lang="ru-RU" sz="1600" dirty="0"/>
              <a:t> </a:t>
            </a:r>
            <a:r>
              <a:rPr lang="ru-RU" sz="1600" dirty="0" err="1"/>
              <a:t>website</a:t>
            </a:r>
            <a:r>
              <a:rPr lang="ru-RU" sz="1600" dirty="0"/>
              <a:t> </a:t>
            </a:r>
            <a:r>
              <a:rPr lang="ru-RU" sz="1600" dirty="0" err="1"/>
              <a:t>that</a:t>
            </a:r>
            <a:r>
              <a:rPr lang="ru-RU" sz="1600" dirty="0"/>
              <a:t> </a:t>
            </a:r>
            <a:r>
              <a:rPr lang="ru-RU" sz="1600" dirty="0" err="1"/>
              <a:t>aggregates</a:t>
            </a:r>
            <a:r>
              <a:rPr lang="ru-RU" sz="1600" dirty="0"/>
              <a:t> </a:t>
            </a:r>
            <a:r>
              <a:rPr lang="ru-RU" sz="1600" dirty="0" err="1"/>
              <a:t>both</a:t>
            </a:r>
            <a:r>
              <a:rPr lang="ru-RU" sz="1600" dirty="0"/>
              <a:t>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reviews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films</a:t>
            </a:r>
            <a:r>
              <a:rPr lang="ru-RU" sz="1600" dirty="0"/>
              <a:t>, TV </a:t>
            </a:r>
            <a:r>
              <a:rPr lang="ru-RU" sz="1600" dirty="0" err="1"/>
              <a:t>shows</a:t>
            </a:r>
            <a:r>
              <a:rPr lang="ru-RU" sz="1600" dirty="0"/>
              <a:t>, </a:t>
            </a:r>
            <a:r>
              <a:rPr lang="ru-RU" sz="1600" dirty="0" err="1"/>
              <a:t>music</a:t>
            </a:r>
            <a:r>
              <a:rPr lang="ru-RU" sz="1600" dirty="0"/>
              <a:t> </a:t>
            </a:r>
            <a:r>
              <a:rPr lang="ru-RU" sz="1600" dirty="0" err="1"/>
              <a:t>albums</a:t>
            </a:r>
            <a:r>
              <a:rPr lang="ru-RU" sz="1600" dirty="0"/>
              <a:t>, </a:t>
            </a:r>
            <a:r>
              <a:rPr lang="ru-RU" sz="1600" dirty="0" err="1"/>
              <a:t>video</a:t>
            </a:r>
            <a:r>
              <a:rPr lang="ru-RU" sz="1600" dirty="0"/>
              <a:t> </a:t>
            </a:r>
            <a:r>
              <a:rPr lang="ru-RU" sz="1600" dirty="0" err="1"/>
              <a:t>games</a:t>
            </a:r>
            <a:r>
              <a:rPr lang="ru-RU" sz="1600" dirty="0"/>
              <a:t>. </a:t>
            </a:r>
            <a:endParaRPr sz="1600" dirty="0"/>
          </a:p>
          <a:p>
            <a:pPr marL="742950" lvl="1" indent="-27305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○"/>
            </a:pP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are</a:t>
            </a:r>
            <a:r>
              <a:rPr lang="ru-RU" sz="1600" dirty="0"/>
              <a:t> </a:t>
            </a:r>
            <a:r>
              <a:rPr lang="ru-RU" sz="1600" dirty="0" err="1"/>
              <a:t>weighted</a:t>
            </a:r>
            <a:r>
              <a:rPr lang="ru-RU" sz="1600" dirty="0"/>
              <a:t> </a:t>
            </a:r>
            <a:r>
              <a:rPr lang="ru-RU" sz="1600" dirty="0" err="1"/>
              <a:t>averages</a:t>
            </a:r>
            <a:r>
              <a:rPr lang="ru-RU" sz="1600" dirty="0"/>
              <a:t> </a:t>
            </a:r>
            <a:r>
              <a:rPr lang="ru-RU" sz="1600" dirty="0" err="1"/>
              <a:t>with</a:t>
            </a:r>
            <a:r>
              <a:rPr lang="ru-RU" sz="1600" dirty="0"/>
              <a:t> </a:t>
            </a:r>
            <a:r>
              <a:rPr lang="ru-RU" sz="1600" dirty="0" err="1"/>
              <a:t>more</a:t>
            </a:r>
            <a:r>
              <a:rPr lang="ru-RU" sz="1600" dirty="0"/>
              <a:t> </a:t>
            </a:r>
            <a:r>
              <a:rPr lang="ru-RU" sz="1600" dirty="0" err="1"/>
              <a:t>relative</a:t>
            </a:r>
            <a:r>
              <a:rPr lang="ru-RU" sz="1600" dirty="0"/>
              <a:t> </a:t>
            </a:r>
            <a:r>
              <a:rPr lang="ru-RU" sz="1600" dirty="0" err="1"/>
              <a:t>influence</a:t>
            </a:r>
            <a:r>
              <a:rPr lang="ru-RU" sz="1600" dirty="0"/>
              <a:t> </a:t>
            </a:r>
            <a:r>
              <a:rPr lang="ru-RU" sz="1600" dirty="0" err="1"/>
              <a:t>given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certain</a:t>
            </a:r>
            <a:r>
              <a:rPr lang="ru-RU" sz="1600" dirty="0"/>
              <a:t> </a:t>
            </a:r>
            <a:r>
              <a:rPr lang="ru-RU" sz="1600" dirty="0" err="1"/>
              <a:t>publications</a:t>
            </a:r>
            <a:r>
              <a:rPr lang="ru-RU" sz="1600" dirty="0"/>
              <a:t> “</a:t>
            </a:r>
            <a:r>
              <a:rPr lang="ru-RU" sz="1600" dirty="0" err="1"/>
              <a:t>because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their</a:t>
            </a:r>
            <a:r>
              <a:rPr lang="ru-RU" sz="1600" dirty="0"/>
              <a:t> </a:t>
            </a:r>
            <a:r>
              <a:rPr lang="ru-RU" sz="1600" dirty="0" err="1"/>
              <a:t>quality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stature</a:t>
            </a:r>
            <a:r>
              <a:rPr lang="ru-RU" sz="1600" dirty="0"/>
              <a:t>”.</a:t>
            </a:r>
            <a:endParaRPr sz="1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175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●"/>
            </a:pPr>
            <a:r>
              <a:rPr lang="ru-RU" sz="1600" b="1" dirty="0"/>
              <a:t> </a:t>
            </a:r>
            <a:r>
              <a:rPr lang="ru-RU" sz="1600" b="1" dirty="0" err="1"/>
              <a:t>Research</a:t>
            </a:r>
            <a:r>
              <a:rPr lang="ru-RU" sz="1600" b="1" dirty="0"/>
              <a:t> </a:t>
            </a:r>
            <a:r>
              <a:rPr lang="ru-RU" sz="1600" b="1" dirty="0" err="1"/>
              <a:t>Questions</a:t>
            </a:r>
            <a:r>
              <a:rPr lang="ru-RU" sz="1600" b="1" dirty="0"/>
              <a:t>:</a:t>
            </a:r>
            <a:endParaRPr sz="1600" b="1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 </a:t>
            </a: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changed</a:t>
            </a:r>
            <a:r>
              <a:rPr lang="ru-RU" sz="1600" dirty="0"/>
              <a:t> </a:t>
            </a:r>
            <a:r>
              <a:rPr lang="ru-RU" sz="1600" dirty="0" err="1"/>
              <a:t>over</a:t>
            </a:r>
            <a:r>
              <a:rPr lang="ru-RU" sz="1600" dirty="0"/>
              <a:t> </a:t>
            </a:r>
            <a:r>
              <a:rPr lang="ru-RU" sz="1600" dirty="0" err="1"/>
              <a:t>time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What</a:t>
            </a:r>
            <a:r>
              <a:rPr lang="ru-RU" sz="1600" dirty="0"/>
              <a:t> </a:t>
            </a:r>
            <a:r>
              <a:rPr lang="ru-RU" sz="1600" dirty="0" err="1"/>
              <a:t>genres</a:t>
            </a:r>
            <a:r>
              <a:rPr lang="ru-RU" sz="1600" dirty="0"/>
              <a:t> </a:t>
            </a:r>
            <a:r>
              <a:rPr lang="ru-RU" sz="1600" dirty="0" err="1"/>
              <a:t>are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critics</a:t>
            </a:r>
            <a:r>
              <a:rPr lang="ru-RU" sz="1600" dirty="0"/>
              <a:t>? </a:t>
            </a:r>
            <a:r>
              <a:rPr lang="ru-RU" sz="1600" dirty="0" err="1"/>
              <a:t>Is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same</a:t>
            </a:r>
            <a:r>
              <a:rPr lang="ru-RU" sz="1600" dirty="0"/>
              <a:t> </a:t>
            </a:r>
            <a:r>
              <a:rPr lang="ru-RU" sz="1600" dirty="0" err="1"/>
              <a:t>for</a:t>
            </a:r>
            <a:r>
              <a:rPr lang="ru-RU" sz="1600" dirty="0"/>
              <a:t> </a:t>
            </a:r>
            <a:r>
              <a:rPr lang="ru-RU" sz="1600" dirty="0" err="1"/>
              <a:t>users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What</a:t>
            </a:r>
            <a:r>
              <a:rPr lang="ru-RU" sz="1600" dirty="0"/>
              <a:t> </a:t>
            </a:r>
            <a:r>
              <a:rPr lang="ru-RU" sz="1600" dirty="0" err="1"/>
              <a:t>platforms</a:t>
            </a:r>
            <a:r>
              <a:rPr lang="ru-RU" sz="1600" dirty="0"/>
              <a:t> </a:t>
            </a: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, </a:t>
            </a:r>
            <a:r>
              <a:rPr lang="ru-RU" sz="1600" dirty="0" err="1"/>
              <a:t>on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Which</a:t>
            </a:r>
            <a:r>
              <a:rPr lang="ru-RU" sz="1600" dirty="0"/>
              <a:t> </a:t>
            </a:r>
            <a:r>
              <a:rPr lang="ru-RU" sz="1600" dirty="0" err="1"/>
              <a:t>game</a:t>
            </a:r>
            <a:r>
              <a:rPr lang="ru-RU" sz="1600" dirty="0"/>
              <a:t> </a:t>
            </a:r>
            <a:r>
              <a:rPr lang="ru-RU" sz="1600" dirty="0" err="1"/>
              <a:t>developers</a:t>
            </a:r>
            <a:r>
              <a:rPr lang="ru-RU" sz="1600" dirty="0"/>
              <a:t> </a:t>
            </a: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, </a:t>
            </a:r>
            <a:r>
              <a:rPr lang="ru-RU" sz="1600" dirty="0" err="1"/>
              <a:t>on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?</a:t>
            </a:r>
            <a:endParaRPr sz="1600" dirty="0"/>
          </a:p>
          <a:p>
            <a:pPr marL="74295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468325" y="1666600"/>
            <a:ext cx="40275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 dirty="0" err="1"/>
              <a:t>Step</a:t>
            </a:r>
            <a:r>
              <a:rPr lang="ru-RU" sz="1400" u="sng" dirty="0"/>
              <a:t> 1:</a:t>
            </a:r>
            <a:endParaRPr sz="1400" u="sn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Started</a:t>
            </a:r>
            <a:r>
              <a:rPr lang="ru-RU" sz="1400" dirty="0"/>
              <a:t> </a:t>
            </a:r>
            <a:r>
              <a:rPr lang="ru-RU" sz="1400" dirty="0" err="1"/>
              <a:t>by</a:t>
            </a:r>
            <a:r>
              <a:rPr lang="ru-RU" sz="1400" dirty="0"/>
              <a:t> </a:t>
            </a:r>
            <a:r>
              <a:rPr lang="ru-RU" sz="1400" dirty="0" err="1"/>
              <a:t>going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Metacritic</a:t>
            </a:r>
            <a:r>
              <a:rPr lang="ru-RU" sz="1400" dirty="0"/>
              <a:t> </a:t>
            </a:r>
            <a:r>
              <a:rPr lang="ru-RU" sz="1400" dirty="0" err="1"/>
              <a:t>webpage</a:t>
            </a:r>
            <a:r>
              <a:rPr lang="ru-RU" sz="1400" dirty="0"/>
              <a:t> </a:t>
            </a:r>
            <a:r>
              <a:rPr lang="ru-RU" sz="1400" dirty="0" err="1"/>
              <a:t>that</a:t>
            </a:r>
            <a:r>
              <a:rPr lang="ru-RU" sz="1400" dirty="0"/>
              <a:t> </a:t>
            </a:r>
            <a:r>
              <a:rPr lang="ru-RU" sz="1400" dirty="0" err="1"/>
              <a:t>lists</a:t>
            </a:r>
            <a:r>
              <a:rPr lang="ru-RU" sz="1400" dirty="0"/>
              <a:t> </a:t>
            </a:r>
            <a:r>
              <a:rPr lang="ru-RU" sz="1400" dirty="0" err="1"/>
              <a:t>all</a:t>
            </a:r>
            <a:r>
              <a:rPr lang="ru-RU" sz="1400" dirty="0"/>
              <a:t> </a:t>
            </a:r>
            <a:r>
              <a:rPr lang="ru-RU" sz="1400" dirty="0" err="1"/>
              <a:t>videogames</a:t>
            </a:r>
            <a:r>
              <a:rPr lang="ru-RU" sz="1400" dirty="0"/>
              <a:t> </a:t>
            </a:r>
            <a:r>
              <a:rPr lang="ru-RU" sz="1400" dirty="0" err="1"/>
              <a:t>titles</a:t>
            </a:r>
            <a:r>
              <a:rPr lang="ru-RU" sz="1400" dirty="0"/>
              <a:t> </a:t>
            </a:r>
            <a:r>
              <a:rPr lang="ru-RU" sz="1400" dirty="0" err="1"/>
              <a:t>ranked</a:t>
            </a:r>
            <a:r>
              <a:rPr lang="ru-RU" sz="1400" dirty="0"/>
              <a:t> </a:t>
            </a:r>
            <a:r>
              <a:rPr lang="ru-RU" sz="1400" dirty="0" err="1"/>
              <a:t>according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their</a:t>
            </a:r>
            <a:r>
              <a:rPr lang="ru-RU" sz="1400" dirty="0"/>
              <a:t> </a:t>
            </a:r>
            <a:r>
              <a:rPr lang="ru-RU" sz="1400" dirty="0" err="1"/>
              <a:t>review</a:t>
            </a:r>
            <a:r>
              <a:rPr lang="ru-RU" sz="1400" dirty="0"/>
              <a:t> </a:t>
            </a:r>
            <a:r>
              <a:rPr lang="ru-RU" sz="1400" dirty="0" err="1"/>
              <a:t>score</a:t>
            </a:r>
            <a:r>
              <a:rPr lang="ru-RU" sz="1400" dirty="0"/>
              <a:t>.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Used</a:t>
            </a:r>
            <a:r>
              <a:rPr lang="ru-RU" sz="1400" dirty="0"/>
              <a:t> </a:t>
            </a:r>
            <a:r>
              <a:rPr lang="ru-RU" sz="1400" dirty="0" err="1"/>
              <a:t>Scrapy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pull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following</a:t>
            </a:r>
            <a:r>
              <a:rPr lang="ru-RU" sz="1400" dirty="0"/>
              <a:t> </a:t>
            </a:r>
            <a:r>
              <a:rPr lang="ru-RU" sz="1400" dirty="0" err="1"/>
              <a:t>fields</a:t>
            </a:r>
            <a:r>
              <a:rPr lang="ru-RU" sz="1400" dirty="0"/>
              <a:t> </a:t>
            </a:r>
            <a:r>
              <a:rPr lang="ru-RU" sz="1400" dirty="0" err="1"/>
              <a:t>from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main</a:t>
            </a:r>
            <a:r>
              <a:rPr lang="ru-RU" sz="1400" dirty="0"/>
              <a:t> </a:t>
            </a:r>
            <a:r>
              <a:rPr lang="ru-RU" sz="1400" dirty="0" err="1"/>
              <a:t>ranking</a:t>
            </a:r>
            <a:r>
              <a:rPr lang="ru-RU" sz="1400" dirty="0"/>
              <a:t> </a:t>
            </a:r>
            <a:r>
              <a:rPr lang="ru-RU" sz="1400" dirty="0" err="1"/>
              <a:t>page</a:t>
            </a:r>
            <a:r>
              <a:rPr lang="ru-RU" sz="1400" dirty="0"/>
              <a:t>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Game</a:t>
            </a:r>
            <a:r>
              <a:rPr lang="ru-RU" sz="1400" b="1" dirty="0"/>
              <a:t> URL</a:t>
            </a:r>
            <a:r>
              <a:rPr lang="ru-RU" sz="1400" dirty="0"/>
              <a:t>: </a:t>
            </a:r>
            <a:r>
              <a:rPr lang="ru-RU" sz="1400" dirty="0" err="1"/>
              <a:t>Titles</a:t>
            </a:r>
            <a:r>
              <a:rPr lang="ru-RU" sz="1400" dirty="0"/>
              <a:t> </a:t>
            </a:r>
            <a:r>
              <a:rPr lang="ru-RU" sz="1400" dirty="0" err="1"/>
              <a:t>were</a:t>
            </a:r>
            <a:r>
              <a:rPr lang="ru-RU" sz="1400" dirty="0"/>
              <a:t> </a:t>
            </a:r>
            <a:r>
              <a:rPr lang="ru-RU" sz="1400" dirty="0" err="1"/>
              <a:t>hyperlinks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Rank</a:t>
            </a:r>
            <a:r>
              <a:rPr lang="ru-RU" sz="1400" dirty="0"/>
              <a:t>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Platform</a:t>
            </a:r>
            <a:r>
              <a:rPr lang="ru-RU" sz="1400" dirty="0"/>
              <a:t>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Spider</a:t>
            </a:r>
            <a:r>
              <a:rPr lang="ru-RU" sz="1400" dirty="0"/>
              <a:t> </a:t>
            </a:r>
            <a:r>
              <a:rPr lang="ru-RU" sz="1400" dirty="0" err="1"/>
              <a:t>crawled</a:t>
            </a:r>
            <a:r>
              <a:rPr lang="ru-RU" sz="1400" dirty="0"/>
              <a:t> through~189 </a:t>
            </a:r>
            <a:r>
              <a:rPr lang="ru-RU" sz="1400" dirty="0" err="1"/>
              <a:t>pages</a:t>
            </a:r>
            <a:r>
              <a:rPr lang="ru-RU" sz="1400" dirty="0"/>
              <a:t>, </a:t>
            </a:r>
            <a:r>
              <a:rPr lang="ru-RU" sz="1400" dirty="0" err="1"/>
              <a:t>each</a:t>
            </a:r>
            <a:r>
              <a:rPr lang="ru-RU" sz="1400" dirty="0"/>
              <a:t> </a:t>
            </a:r>
            <a:r>
              <a:rPr lang="ru-RU" sz="1400" dirty="0" err="1"/>
              <a:t>containing</a:t>
            </a:r>
            <a:r>
              <a:rPr lang="ru-RU" sz="1400" dirty="0"/>
              <a:t> ~100 </a:t>
            </a:r>
            <a:r>
              <a:rPr lang="ru-RU" sz="1400" dirty="0" err="1"/>
              <a:t>games</a:t>
            </a:r>
            <a:endParaRPr sz="1400"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l="-381" t="-1820" r="11697" b="1820"/>
          <a:stretch/>
        </p:blipFill>
        <p:spPr>
          <a:xfrm>
            <a:off x="25" y="4612908"/>
            <a:ext cx="9143999" cy="225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212875"/>
            <a:ext cx="3845225" cy="34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40275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/>
              <a:t>Step 2: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Next, navigated to each title’s URL using regex pattern matching and pulled the following fields: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Game Title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Release Date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Metascore (critic score)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User Score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Number of critic reviews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Number of User reviews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Genre(s)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# of players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Spider crawled through each title’s URL to pull this info.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Scraping process took ~ 12 hours</a:t>
            </a:r>
            <a:endParaRPr sz="1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r="11652" b="12854"/>
          <a:stretch/>
        </p:blipFill>
        <p:spPr>
          <a:xfrm>
            <a:off x="4678975" y="1754822"/>
            <a:ext cx="4465025" cy="2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97AB7-8419-4F45-9A73-37E11AAB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1" y="1654625"/>
            <a:ext cx="9144000" cy="4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Pre-processing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•"/>
            </a:pPr>
            <a:r>
              <a:rPr lang="ru-RU" sz="1500" b="1"/>
              <a:t>Overview of dataset:</a:t>
            </a:r>
            <a:endParaRPr sz="1500" b="1"/>
          </a:p>
          <a:p>
            <a:pPr marL="742950" lvl="1" indent="-254000" algn="l" rtl="0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csv file containing 17,087 rows and 20 columns</a:t>
            </a:r>
            <a:endParaRPr sz="15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500"/>
          </a:p>
          <a:p>
            <a:pPr marL="342900" lvl="0" indent="-31115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500"/>
              <a:buChar char="•"/>
            </a:pPr>
            <a:r>
              <a:rPr lang="ru-RU" sz="1500" b="1"/>
              <a:t>Main pre-processing tasks:</a:t>
            </a:r>
            <a:endParaRPr sz="1500" b="1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Convert "release date" column from </a:t>
            </a:r>
            <a:r>
              <a:rPr lang="ru-RU" sz="1500" u="sng"/>
              <a:t>character to date</a:t>
            </a:r>
            <a:endParaRPr sz="1500" u="sng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Create new column that </a:t>
            </a:r>
            <a:r>
              <a:rPr lang="ru-RU" sz="1500" u="sng"/>
              <a:t>extracts the year</a:t>
            </a:r>
            <a:r>
              <a:rPr lang="ru-RU" sz="1500"/>
              <a:t> from “release date”</a:t>
            </a:r>
            <a:endParaRPr sz="1500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The critic and user </a:t>
            </a:r>
            <a:r>
              <a:rPr lang="ru-RU" sz="1500" u="sng"/>
              <a:t>review scores were stored in different columns</a:t>
            </a:r>
            <a:r>
              <a:rPr lang="ru-RU" sz="1500"/>
              <a:t> based on whether they were positive, mixed, or negative. </a:t>
            </a:r>
            <a:endParaRPr sz="1500"/>
          </a:p>
          <a:p>
            <a:pPr marL="1143000" lvl="2" indent="-1968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ru-RU" sz="1500"/>
              <a:t>&gt;&gt; Used dplyr library to create a new column “critic_score” to store all the critic reviews, and “user_score” to store all the user reviews.</a:t>
            </a:r>
            <a:endParaRPr sz="15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SzPts val="1500"/>
              <a:buChar char="–"/>
            </a:pPr>
            <a:r>
              <a:rPr lang="ru-RU" sz="1500"/>
              <a:t>The critic scores were on a 1-100 scale, while the user scores are 1-10 (to 1 decimal place). </a:t>
            </a:r>
            <a:r>
              <a:rPr lang="ru-RU" sz="1500" u="sng"/>
              <a:t>Scaled the critic score by 0.1</a:t>
            </a:r>
            <a:r>
              <a:rPr lang="ru-RU" sz="1500"/>
              <a:t> to match the user score.</a:t>
            </a:r>
            <a:endParaRPr sz="15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SzPts val="1500"/>
              <a:buChar char="–"/>
            </a:pPr>
            <a:r>
              <a:rPr lang="ru-RU" sz="1500"/>
              <a:t>Genres are all stored in one column. </a:t>
            </a:r>
            <a:r>
              <a:rPr lang="ru-RU" sz="1500" u="sng"/>
              <a:t>Split each title’s genres into separate columns</a:t>
            </a:r>
            <a:r>
              <a:rPr lang="ru-RU" sz="1500"/>
              <a:t>  </a:t>
            </a:r>
            <a:endParaRPr sz="15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500"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Exploratory Data Analysis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5" y="1974161"/>
            <a:ext cx="4435575" cy="22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950" y="2015699"/>
            <a:ext cx="4571875" cy="2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530225" y="4904550"/>
            <a:ext cx="8330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Trebuchet MS"/>
                <a:ea typeface="Trebuchet MS"/>
                <a:cs typeface="Trebuchet MS"/>
                <a:sym typeface="Trebuchet MS"/>
              </a:rPr>
              <a:t>The distribution of review scores by users and critics generally look quite similar, with both having a left skew.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1061</Words>
  <Application>Microsoft Macintosh PowerPoint</Application>
  <PresentationFormat>On-screen Show (4:3)</PresentationFormat>
  <Paragraphs>155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template</vt:lpstr>
      <vt:lpstr>Custom Design</vt:lpstr>
      <vt:lpstr>Exploring Metacritic Videogame Reviews</vt:lpstr>
      <vt:lpstr>Table of Contents</vt:lpstr>
      <vt:lpstr>The videogame industry is booming</vt:lpstr>
      <vt:lpstr>Project Overview</vt:lpstr>
      <vt:lpstr>Webscraping Overview</vt:lpstr>
      <vt:lpstr>Webscraping Overview</vt:lpstr>
      <vt:lpstr>Webscraping Overview</vt:lpstr>
      <vt:lpstr>Pre-processing</vt:lpstr>
      <vt:lpstr>Exploratory Data Analysis</vt:lpstr>
      <vt:lpstr>Critics tended to award higher scores</vt:lpstr>
      <vt:lpstr>On average, review scores have declined over time</vt:lpstr>
      <vt:lpstr>The difference between user and critic scores has widened as the number of user reviews has increased</vt:lpstr>
      <vt:lpstr>Users tended to rate older platforms highest</vt:lpstr>
      <vt:lpstr>Critics had a mix of old and new platforms in their highest rated list</vt:lpstr>
      <vt:lpstr>Users’ top rated game developers</vt:lpstr>
      <vt:lpstr>Critics’ top rated game developers </vt:lpstr>
      <vt:lpstr>Highest rated genres according to critics (min: 1000 occurrences)</vt:lpstr>
      <vt:lpstr>Highest rated genres according to users (min: 1000 occurrences)</vt:lpstr>
      <vt:lpstr>Users’ Hall of Fame: Top Reviewed Titles (min: 1000 reviews)</vt:lpstr>
      <vt:lpstr>Critics’ Hall of Fame: Top Reviewed Titles (min: 1000 reviews)</vt:lpstr>
      <vt:lpstr>Main Takeaways</vt:lpstr>
      <vt:lpstr>Future Research</vt:lpstr>
      <vt:lpstr>Credits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Metacritic Videogame Reviews</dc:title>
  <cp:lastModifiedBy>Jeremy Osir</cp:lastModifiedBy>
  <cp:revision>3</cp:revision>
  <dcterms:modified xsi:type="dcterms:W3CDTF">2021-10-20T21:12:28Z</dcterms:modified>
</cp:coreProperties>
</file>