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18e6e61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f718e6e611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1b950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f31b9504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18e6e61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f718e6e61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1b9504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f31b9504b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1b9504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f31b9504b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1b9504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f31b9504b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718e6e61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f718e6e611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1b9504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f31b9504b0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1b9504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f31b9504b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1b9504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f31b9504b0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18e6e61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f718e6e611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18e6e61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Metacritic critiques: Convert grade to quantitative scores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f718e6e611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18e6e61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718e6e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f718e6e61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18e6e6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Metascores range from 0-100, with higher scores indicating better overall reviews. (minimum = 4 reviews)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718e6e61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18e6e61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718e6e611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f718e6e611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18e6e61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f718e6e61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18e6e61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718e6e611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8e6e61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f718e6e611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50825" y="5734050"/>
            <a:ext cx="6191250" cy="7191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50825" y="6165850"/>
            <a:ext cx="6184900" cy="5032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FFAF04"/>
              </a:buClr>
              <a:buSzPts val="2000"/>
              <a:buFont typeface="Trebuchet MS"/>
              <a:buNone/>
              <a:defRPr>
                <a:solidFill>
                  <a:srgbClr val="FFAF04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627313" y="-314325"/>
            <a:ext cx="3889375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841082" y="1899444"/>
            <a:ext cx="5618162" cy="205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661194" y="-76994"/>
            <a:ext cx="5618162" cy="600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4906962" y="2346325"/>
            <a:ext cx="5865813" cy="1693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441450" y="727075"/>
            <a:ext cx="5865813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68313" y="1844675"/>
            <a:ext cx="4027487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844675"/>
            <a:ext cx="4027488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oweredtemplate.com/" TargetMode="External"/><Relationship Id="rId4" Type="http://schemas.openxmlformats.org/officeDocument/2006/relationships/hyperlink" Target="https://unsplash.com/@claudiolcastro?utm_source=unsplash&amp;utm_medium=referral&amp;utm_content=creditCopyText" TargetMode="External"/><Relationship Id="rId5" Type="http://schemas.openxmlformats.org/officeDocument/2006/relationships/hyperlink" Target="https://unsplash.com/@claudiolcastro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ista.com/statistics/292056/video-game-market-value-worldwide/" TargetMode="External"/><Relationship Id="rId4" Type="http://schemas.openxmlformats.org/officeDocument/2006/relationships/hyperlink" Target="https://variety.com/2020/film/news/global-entertainment-industry-surpasses-100-billion-for-the-first-time-ever-120352999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57177" y="4418925"/>
            <a:ext cx="8799600" cy="1362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Metacritic Videogame Reviews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553200" y="5404400"/>
            <a:ext cx="2411400" cy="4317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Jeremy Osir</a:t>
            </a:r>
            <a:endParaRPr b="1"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NYDSA, Oct 2021</a:t>
            </a:r>
            <a:endParaRPr b="1" sz="2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81925" y="314675"/>
            <a:ext cx="6078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On average, review scores have declined over time</a:t>
            </a:r>
            <a:endParaRPr sz="22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4" y="1673300"/>
            <a:ext cx="762422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390013" y="19605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The difference between user and critic scores has widened as the number of user reviews has increased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48" y="1109673"/>
            <a:ext cx="5112825" cy="2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225" y="3754122"/>
            <a:ext cx="5112825" cy="260155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739400" y="4283625"/>
            <a:ext cx="218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Trebuchet MS"/>
                <a:ea typeface="Trebuchet MS"/>
                <a:cs typeface="Trebuchet MS"/>
                <a:sym typeface="Trebuchet MS"/>
              </a:rPr>
              <a:t>Note: The number of reviews provided by critics has stayed relatively flat during this period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8" name="Google Shape;248;p36"/>
          <p:cNvSpPr txBox="1"/>
          <p:nvPr>
            <p:ph idx="4294967295" type="title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3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 tended to rate older platforms highest</a:t>
            </a:r>
            <a:endParaRPr b="1" sz="23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" y="1434958"/>
            <a:ext cx="9144000" cy="464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5" name="Google Shape;255;p37"/>
          <p:cNvSpPr txBox="1"/>
          <p:nvPr>
            <p:ph idx="4294967295" type="title"/>
          </p:nvPr>
        </p:nvSpPr>
        <p:spPr>
          <a:xfrm>
            <a:off x="76200" y="238150"/>
            <a:ext cx="64011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had a mix of old and new platforms in their highest rated list</a:t>
            </a:r>
            <a:endParaRPr b="1" sz="19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450"/>
            <a:ext cx="8839199" cy="449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2" name="Google Shape;262;p38"/>
          <p:cNvSpPr txBox="1"/>
          <p:nvPr>
            <p:ph idx="4294967295" type="title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1" lang="ru-RU" sz="2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s’ top rated game developers</a:t>
            </a:r>
            <a:endParaRPr b="1" sz="26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63" y="1447800"/>
            <a:ext cx="71913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9" name="Google Shape;269;p39"/>
          <p:cNvSpPr txBox="1"/>
          <p:nvPr>
            <p:ph idx="4294967295" type="title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top rated game developers</a:t>
            </a:r>
            <a:endParaRPr b="1" sz="26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719900"/>
            <a:ext cx="64484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critics</a:t>
            </a:r>
            <a:endParaRPr b="1"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</a:t>
            </a:r>
            <a:r>
              <a:rPr i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occurrences</a:t>
            </a:r>
            <a:r>
              <a:rPr i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1"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51200" l="0" r="0" t="0"/>
          <a:stretch/>
        </p:blipFill>
        <p:spPr>
          <a:xfrm>
            <a:off x="626800" y="2299950"/>
            <a:ext cx="7660325" cy="23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48628" l="0" r="0" t="0"/>
          <a:stretch/>
        </p:blipFill>
        <p:spPr>
          <a:xfrm>
            <a:off x="395300" y="2279000"/>
            <a:ext cx="7660325" cy="25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users</a:t>
            </a:r>
            <a:endParaRPr b="1"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i="1"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0" name="Google Shape;290;p42"/>
          <p:cNvSpPr txBox="1"/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Hall of Fame: Top Reviewed Titles</a:t>
            </a:r>
            <a:endParaRPr b="1"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2999" l="0" r="1941" t="-3000"/>
          <a:stretch/>
        </p:blipFill>
        <p:spPr>
          <a:xfrm>
            <a:off x="741825" y="1204600"/>
            <a:ext cx="7511501" cy="48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0" y="1420875"/>
            <a:ext cx="7660329" cy="487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</a:t>
            </a:r>
            <a:r>
              <a:rPr b="1"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s’ Hall of Fame: Top Reviewed Titles</a:t>
            </a:r>
            <a:endParaRPr b="1"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Table of Contents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908175" y="1600200"/>
            <a:ext cx="6840538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Introduction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Project Summary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Web Scraping Process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Exploratory Data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Main Takeaways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Follow Up Research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4" name="Google Shape;304;p44"/>
          <p:cNvSpPr txBox="1"/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Main Takeaways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Average videogame review scores have declined over time.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Divergence between user and critics is widening, as the number of users providing scores has increased.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u="sng"/>
              <a:t>Genres:</a:t>
            </a:r>
            <a:r>
              <a:rPr lang="ru-RU"/>
              <a:t> Simulation Games and Sports Games were both popular amongst critics and users.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ru-RU" u="sng"/>
              <a:t>Platforms</a:t>
            </a:r>
            <a:r>
              <a:rPr lang="ru-RU"/>
              <a:t>: The Nintendo 64 was the highest rated console by both users and critics. Overall, users favored older game platforms while critics were more balanced.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Future Research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Explore the underlying factors that are contributing to lower scores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NLP analysis of review text to further explore downward trend in average review scores by users and critics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Compare Metacritic reviews with other review sites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Supplement with videogames sales data to investigate relationship between reviews scores and sales performance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Examination of genre combinations to investigate whether certain combinations are more likely to be reviewed positively or negatively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Credits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i="1"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presentation has been designed using resources from</a:t>
            </a: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300" u="sng">
                <a:solidFill>
                  <a:srgbClr val="2EA3F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PoweredTemplate.com</a:t>
            </a:r>
            <a:endParaRPr b="1" sz="1300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Title Slide Photo by</a:t>
            </a:r>
            <a:r>
              <a:rPr lang="ru-RU" sz="13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Cláudio Luiz Castro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sz="1300">
                <a:solidFill>
                  <a:srgbClr val="999999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Unsplash</a:t>
            </a:r>
            <a:endParaRPr b="1" sz="1300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Videogame review data pulled from Metacritic (metacritic.com)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Statista (videogame industry data)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95288" y="333375"/>
            <a:ext cx="8353425" cy="935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The videogame industry is booming</a:t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95288" y="1700213"/>
            <a:ext cx="835025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In 2020 the industry was valued at $155 Billion. (</a:t>
            </a:r>
            <a:r>
              <a:rPr lang="ru-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Statista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For comparison, the global entertainment market — consisting of theatrical and home entertainment — was valued at $100 Billion in 2020. (</a:t>
            </a:r>
            <a:r>
              <a:rPr lang="ru-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Motion Picture Association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Analysts forecast that the industry will be worth nearly $300 Billion by 2026.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Similar to other forms of popular entertainment, there is a thriving “review economy” that seeks to inform consumers about the subjective quality of games.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This project will focus on exploring review trends amongst users and critics.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rPr b="1" lang="ru-RU" sz="1600"/>
              <a:t>Objective:</a:t>
            </a:r>
            <a:r>
              <a:rPr lang="ru-RU" sz="1600"/>
              <a:t> Scrape videogame review scores by critics and users (gamers) from Metacritic and conduct exploratory data analysis to uncover any underlying patterns.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 sz="1600"/>
          </a:p>
          <a:p>
            <a:pPr indent="-3175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b="1" lang="ru-RU" sz="1600"/>
              <a:t>Metacritic Overview: </a:t>
            </a:r>
            <a:r>
              <a:rPr lang="ru-RU" sz="1600"/>
              <a:t>a </a:t>
            </a:r>
            <a:r>
              <a:rPr lang="ru-RU" sz="1600"/>
              <a:t>website that aggregates both user and critic reviews of films, TV shows, music albums, video games. </a:t>
            </a:r>
            <a:endParaRPr sz="1600"/>
          </a:p>
          <a:p>
            <a:pPr indent="-273050" lvl="1" marL="74295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○"/>
            </a:pPr>
            <a:r>
              <a:rPr lang="ru-RU" sz="1600"/>
              <a:t>Critic review scores are weighted averages with more relative influence given to certain publications “because of their quality and stature”.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b="1" lang="ru-RU" sz="1600"/>
              <a:t> Research Questions:</a:t>
            </a:r>
            <a:endParaRPr b="1" sz="1600"/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Have average critic and user review scores changed over time?</a:t>
            </a:r>
            <a:endParaRPr sz="1600"/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How do reviews compare across gaming platforms? Are there differences when we compare user scores vs critic scores?</a:t>
            </a:r>
            <a:endParaRPr sz="1600"/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What genres are the highest reviewed by critics? Is this the same for users?</a:t>
            </a:r>
            <a:endParaRPr sz="1600"/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What platforms have the highest review scores, on average?</a:t>
            </a:r>
            <a:endParaRPr sz="1600"/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Which game developers have the highest review scores, on average?</a:t>
            </a:r>
            <a:endParaRPr sz="16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68325" y="1666600"/>
            <a:ext cx="40275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/>
              <a:t>Step 1: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Started by going to the Metacritic webpage that lists all videogames titles ranked </a:t>
            </a:r>
            <a:r>
              <a:rPr lang="ru-RU" sz="1400"/>
              <a:t>according</a:t>
            </a:r>
            <a:r>
              <a:rPr lang="ru-RU" sz="1400"/>
              <a:t> to their review score.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Used</a:t>
            </a:r>
            <a:r>
              <a:rPr lang="ru-RU" sz="1400"/>
              <a:t> Scrapy to pull the following fields from the main ranking page: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ru-RU" sz="1400"/>
              <a:t>Game URL</a:t>
            </a:r>
            <a:r>
              <a:rPr lang="ru-RU" sz="1400"/>
              <a:t>: Titles were hyperlinks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ru-RU" sz="1400"/>
              <a:t>Rank</a:t>
            </a:r>
            <a:r>
              <a:rPr lang="ru-RU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ru-RU" sz="1400"/>
              <a:t>Platform</a:t>
            </a:r>
            <a:r>
              <a:rPr lang="ru-RU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Spider crawled through~</a:t>
            </a:r>
            <a:r>
              <a:rPr lang="ru-RU" sz="1400"/>
              <a:t>189 pages, each containing ~100 games</a:t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1820" l="-381" r="11697" t="-1820"/>
          <a:stretch/>
        </p:blipFill>
        <p:spPr>
          <a:xfrm>
            <a:off x="25" y="4612908"/>
            <a:ext cx="9143999" cy="225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12875"/>
            <a:ext cx="3845225" cy="34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68313" y="1844675"/>
            <a:ext cx="40275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/>
              <a:t>Step 2: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Next, navigated to each title’s URL using regex pattern matching and pulled the following fields: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Game Title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Release 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Metascore (critic score)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User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critic reviews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User reviews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Genre(s)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# of players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Spider crawled through each title’s URL to pull this info.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Scraping process took ~ 12 hours</a:t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4648200" y="1844675"/>
            <a:ext cx="4027500" cy="38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12854" l="0" r="11652" t="0"/>
          <a:stretch/>
        </p:blipFill>
        <p:spPr>
          <a:xfrm>
            <a:off x="4648200" y="1956300"/>
            <a:ext cx="4465025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Pre-processing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b="1" lang="ru-RU" sz="1500"/>
              <a:t>Overview of dataset:</a:t>
            </a:r>
            <a:endParaRPr b="1" sz="1500"/>
          </a:p>
          <a:p>
            <a:pPr indent="-254000" lvl="1" marL="74295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csv file containing 17,087 rows and 20 columns</a:t>
            </a:r>
            <a:endParaRPr sz="15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 sz="1500"/>
          </a:p>
          <a:p>
            <a:pPr indent="-31115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b="1" lang="ru-RU" sz="1500"/>
              <a:t>Main pre-processing tasks:</a:t>
            </a:r>
            <a:endParaRPr b="1" sz="15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Convert "release date" column from </a:t>
            </a:r>
            <a:r>
              <a:rPr lang="ru-RU" sz="1500" u="sng"/>
              <a:t>character to date</a:t>
            </a:r>
            <a:endParaRPr sz="1500" u="sng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Create new column that </a:t>
            </a:r>
            <a:r>
              <a:rPr lang="ru-RU" sz="1500" u="sng"/>
              <a:t>extracts the year</a:t>
            </a:r>
            <a:r>
              <a:rPr lang="ru-RU" sz="1500"/>
              <a:t> from “release date”</a:t>
            </a:r>
            <a:endParaRPr sz="1500"/>
          </a:p>
          <a:p>
            <a:pPr indent="-254000" lvl="1" marL="742950" rtl="0" algn="l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The critic and user </a:t>
            </a:r>
            <a:r>
              <a:rPr lang="ru-RU" sz="1500" u="sng"/>
              <a:t>review scores were stored in different columns</a:t>
            </a:r>
            <a:r>
              <a:rPr lang="ru-RU" sz="1500"/>
              <a:t> based on whether they were positive, mixed, or negative. </a:t>
            </a:r>
            <a:endParaRPr sz="1500"/>
          </a:p>
          <a:p>
            <a:pPr indent="-19685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ru-RU" sz="1500"/>
              <a:t>&gt;&gt; Used dplyr library to create a new column “critic_score” to store all the critic reviews, and “user_score” to store all the user reviews.</a:t>
            </a:r>
            <a:endParaRPr sz="1500"/>
          </a:p>
          <a:p>
            <a:pPr indent="-26670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The critic scores were on a 1-100 scale, while the user scores are 1-10 (to 1 decimal place). </a:t>
            </a:r>
            <a:r>
              <a:rPr lang="ru-RU" sz="1500" u="sng"/>
              <a:t>Scaled the critic score by 0.1</a:t>
            </a:r>
            <a:r>
              <a:rPr lang="ru-RU" sz="1500"/>
              <a:t> to match the user score.</a:t>
            </a:r>
            <a:endParaRPr sz="1500"/>
          </a:p>
          <a:p>
            <a:pPr indent="-26670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Genres are all stored in one column. </a:t>
            </a:r>
            <a:r>
              <a:rPr lang="ru-RU" sz="1500" u="sng"/>
              <a:t>Split each title’s genres into separate columns</a:t>
            </a:r>
            <a:r>
              <a:rPr lang="ru-RU" sz="1500"/>
              <a:t>  </a:t>
            </a:r>
            <a:endParaRPr sz="15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t/>
            </a:r>
            <a:endParaRPr sz="15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Exploratory Data Analysis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5" y="1974161"/>
            <a:ext cx="4435575" cy="22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50" y="2015699"/>
            <a:ext cx="4571875" cy="2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30225" y="4904550"/>
            <a:ext cx="833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The distribution of review scores by users and critics generally look quite similar, with both having a left skew.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87313" y="-36512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tended to award higher scores</a:t>
            </a:r>
            <a:endParaRPr b="1" sz="26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30225" y="4904550"/>
            <a:ext cx="833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Overlaying the two distribution charts shows the similarity between the two but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highlights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a few differences: Critics gave more extreme “high” scores.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 Pearson’s correlation test of user and critic scores found a statistically significant correlation of 0.53, indicating a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moderately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positively correlated.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" y="1860475"/>
            <a:ext cx="4903625" cy="249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980924"/>
            <a:ext cx="4226424" cy="24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