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C495733-AA35-4DB6-B226-2D6E03411969}">
  <a:tblStyle styleId="{3C495733-AA35-4DB6-B226-2D6E034119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2d4237f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2d4237f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d4237f4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2d4237f4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2d4237f4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2d4237f4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d4237f4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2d4237f4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2d4237f4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2d4237f4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2d4237f4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2d4237f4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2d4237f4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2d4237f4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2d4237f4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2d4237f4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2e661b2f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2e661b2f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103a6f07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103a6f07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fc2da49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fc2da49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fc2da49b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fc2da49b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fc2da49b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fc2da49b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3c8043a4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3c8043a4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103a6f07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103a6f07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3c8043a4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3c8043a4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</a:t>
            </a:r>
            <a:r>
              <a:rPr lang="en"/>
              <a:t>transformed</a:t>
            </a:r>
            <a:r>
              <a:rPr lang="en"/>
              <a:t> 29 numerical features that had skew &gt;0.5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3c8043a4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3c8043a4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2d4237f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2d4237f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observe that 4 variables have over 80% of the values missing. **BAD**.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Looking closer, some possible reasons: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PoolQC: many houses do not have pools (since they are a luxury).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MiscFeature: according to the data dictionary, this could be "elevators, 2nd garage, sheds, tennis courts i.e. uncommon stuff.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Alley: over 90% of houses in the dataset do not have alley access.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Fence: over 80% do not have fences.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d4237f4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d4237f4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Predicting House Prices in Ames, Iowa: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More features than you can handle</a:t>
            </a:r>
            <a:endParaRPr sz="2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88475"/>
            <a:ext cx="8520600" cy="13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820"/>
              <a:t>Jeremy Osir</a:t>
            </a:r>
            <a:endParaRPr sz="18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8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820"/>
              <a:t>NYCDSA</a:t>
            </a:r>
            <a:endParaRPr sz="18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820"/>
              <a:t>Winter 2022</a:t>
            </a:r>
            <a:endParaRPr sz="18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8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OLS model had 95% accuracy on train set and 91% accuracy on test set, indicating some overfitting.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800" y="2120950"/>
            <a:ext cx="3619500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100" y="2135875"/>
            <a:ext cx="3619500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1003975" y="4655675"/>
            <a:ext cx="330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 predictive accuracy</a:t>
            </a: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4960800" y="4685200"/>
            <a:ext cx="39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pattern in residuals, which is what we want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linear  regression coefficients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447" y="1017725"/>
            <a:ext cx="3237100" cy="38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Models: Ridge 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Evaluated model using various values for the </a:t>
            </a:r>
            <a:r>
              <a:rPr lang="en"/>
              <a:t>hyperparameter</a:t>
            </a:r>
            <a:r>
              <a:rPr lang="en"/>
              <a:t> (alpha: 0.00001 → 1)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Selected alpha where test R2 was highest [a = 0.169]</a:t>
            </a:r>
            <a:endParaRPr/>
          </a:p>
        </p:txBody>
      </p:sp>
      <p:sp>
        <p:nvSpPr>
          <p:cNvPr id="148" name="Google Shape;148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Train accuracy: 94%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 Accuracy: 92%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Still some overfitting, but reduced compared to OLS</a:t>
            </a:r>
            <a:endParaRPr b="1"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150" y="2239075"/>
            <a:ext cx="574357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Features: Most important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700" y="1417375"/>
            <a:ext cx="6724650" cy="30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 txBox="1"/>
          <p:nvPr/>
        </p:nvSpPr>
        <p:spPr>
          <a:xfrm>
            <a:off x="1930350" y="4576950"/>
            <a:ext cx="550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picked 212 features and eliminated the other 9 features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Models: Lasso 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Evaluated model with various values for the hyperparameter (alpha: 0.00001 → 0.001)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Selected alpha where train R2 = test R2</a:t>
            </a:r>
            <a:endParaRPr/>
          </a:p>
        </p:txBody>
      </p:sp>
      <p:sp>
        <p:nvSpPr>
          <p:cNvPr id="163" name="Google Shape;163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Train accuracy: 94%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 Accuracy: 93%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Still some overfitting, but reduced compared to OLS and Ridge</a:t>
            </a:r>
            <a:endParaRPr b="1"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624" y="2224475"/>
            <a:ext cx="5294975" cy="2919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27"/>
          <p:cNvCxnSpPr/>
          <p:nvPr/>
        </p:nvCxnSpPr>
        <p:spPr>
          <a:xfrm flipH="1">
            <a:off x="3434925" y="2549300"/>
            <a:ext cx="295500" cy="374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Lasso: Top</a:t>
            </a:r>
            <a:r>
              <a:rPr lang="en"/>
              <a:t> Features</a:t>
            </a:r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1930350" y="4576950"/>
            <a:ext cx="550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picked 15 features and eliminated the other 206 features</a:t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758" y="1065977"/>
            <a:ext cx="7294491" cy="3462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RandomForest, with gridsearch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Random Forest with default parameters</a:t>
            </a:r>
            <a:r>
              <a:rPr lang="en"/>
              <a:t>  had 98% Train Accuracy, but only 89% Test Accuracy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After tuning the RF parameters </a:t>
            </a:r>
            <a:r>
              <a:rPr lang="en"/>
              <a:t>(depth of tree, num of estimators), accuracy did not change significantly – 97% train, 89% 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63" y="3042400"/>
            <a:ext cx="79724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Forest: Top features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504950"/>
            <a:ext cx="80772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Model Performance</a:t>
            </a:r>
            <a:endParaRPr/>
          </a:p>
        </p:txBody>
      </p:sp>
      <p:graphicFrame>
        <p:nvGraphicFramePr>
          <p:cNvPr id="194" name="Google Shape;194;p31"/>
          <p:cNvGraphicFramePr/>
          <p:nvPr/>
        </p:nvGraphicFramePr>
        <p:xfrm>
          <a:off x="1671050" y="1549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{3C495733-AA35-4DB6-B226-2D6E03411969}</a:tableStyleId>
              </a:tblPr>
              <a:tblGrid>
                <a:gridCol w="1809750"/>
                <a:gridCol w="1809750"/>
                <a:gridCol w="1809750"/>
              </a:tblGrid>
              <a:tr h="40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 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Lasso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47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Ridge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89%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5" name="Google Shape;195;p31"/>
          <p:cNvSpPr txBox="1"/>
          <p:nvPr/>
        </p:nvSpPr>
        <p:spPr>
          <a:xfrm>
            <a:off x="1112100" y="4290225"/>
            <a:ext cx="80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Winner</a:t>
            </a:r>
            <a:r>
              <a:rPr lang="en"/>
              <a:t>: Lasso Model had the lowest overfitting, and highest Test Accuracy.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Exploratory data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Pre-processing and feature engineering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Insights and </a:t>
            </a:r>
            <a:r>
              <a:rPr lang="en"/>
              <a:t>Further</a:t>
            </a:r>
            <a:r>
              <a:rPr lang="en"/>
              <a:t> Research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and Further Research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311700" y="1152475"/>
            <a:ext cx="482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we learned?</a:t>
            </a:r>
            <a:endParaRPr b="1"/>
          </a:p>
          <a:p>
            <a:pPr indent="-314325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350"/>
              <a:buChar char="●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</a:rPr>
              <a:t>Features describing the house’s age, square footage, and quality/condition tended to have highest ‘importance’ when predicting sales price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350"/>
              <a:buChar char="●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</a:rPr>
              <a:t>Large number of features, and their non-normal distributions, highlighted importance of the pre-processing stage.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/>
          </a:p>
        </p:txBody>
      </p:sp>
      <p:sp>
        <p:nvSpPr>
          <p:cNvPr id="202" name="Google Shape;202;p32"/>
          <p:cNvSpPr txBox="1"/>
          <p:nvPr>
            <p:ph idx="2" type="body"/>
          </p:nvPr>
        </p:nvSpPr>
        <p:spPr>
          <a:xfrm>
            <a:off x="5304275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next?</a:t>
            </a:r>
            <a:endParaRPr b="1"/>
          </a:p>
          <a:p>
            <a:pPr indent="-3175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</a:rPr>
              <a:t>Evaluate other models e.g. ensemble, gradient boosting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16" u="sng">
                <a:solidFill>
                  <a:schemeClr val="dk1"/>
                </a:solidFill>
              </a:rPr>
              <a:t>Context</a:t>
            </a:r>
            <a:r>
              <a:rPr lang="en" sz="1500">
                <a:solidFill>
                  <a:schemeClr val="dk1"/>
                </a:solidFill>
              </a:rPr>
              <a:t> </a:t>
            </a:r>
            <a:endParaRPr sz="15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Dataset features 80 variables describing various aspects of residential homes, and their sale price.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Objective is to train models that accurately predict house prices based on the explanatory variables.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Key Challenges</a:t>
            </a:r>
            <a:r>
              <a:rPr b="1" lang="en" sz="1600"/>
              <a:t>: 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Large number of explanatory variables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Mixed data types (certain machine learning models don’t do well with </a:t>
            </a:r>
            <a:r>
              <a:rPr lang="en"/>
              <a:t>categorical</a:t>
            </a:r>
            <a:r>
              <a:rPr lang="en"/>
              <a:t> data)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188" y="2714750"/>
            <a:ext cx="250507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Observing feature correlation with SalePrice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4832400" y="1152475"/>
            <a:ext cx="3999900" cy="3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180">
                <a:solidFill>
                  <a:schemeClr val="dk1"/>
                </a:solidFill>
              </a:rPr>
              <a:t>Very light and Very dark shaded areas denote higher </a:t>
            </a:r>
            <a:r>
              <a:rPr b="1" lang="en" sz="1180">
                <a:solidFill>
                  <a:schemeClr val="dk1"/>
                </a:solidFill>
              </a:rPr>
              <a:t>correlation</a:t>
            </a:r>
            <a:r>
              <a:rPr b="1" lang="en" sz="1180">
                <a:solidFill>
                  <a:schemeClr val="dk1"/>
                </a:solidFill>
              </a:rPr>
              <a:t>. </a:t>
            </a:r>
            <a:r>
              <a:rPr lang="en" sz="1180">
                <a:solidFill>
                  <a:schemeClr val="dk1"/>
                </a:solidFill>
              </a:rPr>
              <a:t>A few examples:</a:t>
            </a:r>
            <a:endParaRPr sz="1180">
              <a:solidFill>
                <a:schemeClr val="dk1"/>
              </a:solidFill>
            </a:endParaRPr>
          </a:p>
          <a:p>
            <a:pPr indent="-30353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80"/>
              <a:buChar char="●"/>
            </a:pPr>
            <a:r>
              <a:rPr b="1" lang="en" sz="1180">
                <a:solidFill>
                  <a:schemeClr val="dk1"/>
                </a:solidFill>
              </a:rPr>
              <a:t>(GarageYrBlt, YearBlt)</a:t>
            </a:r>
            <a:r>
              <a:rPr lang="en" sz="1180">
                <a:solidFill>
                  <a:schemeClr val="dk1"/>
                </a:solidFill>
              </a:rPr>
              <a:t>: seems intuitive that these would be the same</a:t>
            </a:r>
            <a:endParaRPr sz="1180">
              <a:solidFill>
                <a:schemeClr val="dk1"/>
              </a:solidFill>
            </a:endParaRPr>
          </a:p>
          <a:p>
            <a:pPr indent="-30353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80"/>
              <a:buChar char="●"/>
            </a:pPr>
            <a:r>
              <a:rPr b="1" lang="en" sz="1180">
                <a:solidFill>
                  <a:schemeClr val="dk1"/>
                </a:solidFill>
              </a:rPr>
              <a:t>(GrLivArea, TotRmsAbvGrd) </a:t>
            </a:r>
            <a:r>
              <a:rPr lang="en" sz="1180">
                <a:solidFill>
                  <a:schemeClr val="dk1"/>
                </a:solidFill>
              </a:rPr>
              <a:t>: the more rooms the larger the area, generally</a:t>
            </a:r>
            <a:endParaRPr sz="1180">
              <a:solidFill>
                <a:schemeClr val="dk1"/>
              </a:solidFill>
            </a:endParaRPr>
          </a:p>
          <a:p>
            <a:pPr indent="-30353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80"/>
              <a:buChar char="●"/>
            </a:pPr>
            <a:r>
              <a:rPr b="1" lang="en" sz="1180">
                <a:solidFill>
                  <a:schemeClr val="dk1"/>
                </a:solidFill>
              </a:rPr>
              <a:t>(BsmntUnitSF, BsmtFullBath):</a:t>
            </a:r>
            <a:r>
              <a:rPr lang="en" sz="1180">
                <a:solidFill>
                  <a:schemeClr val="dk1"/>
                </a:solidFill>
              </a:rPr>
              <a:t> full baths tend to require more space</a:t>
            </a:r>
            <a:endParaRPr sz="1180">
              <a:solidFill>
                <a:schemeClr val="dk1"/>
              </a:solidFill>
            </a:endParaRPr>
          </a:p>
          <a:p>
            <a:pPr indent="-30353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80"/>
              <a:buChar char="●"/>
            </a:pPr>
            <a:r>
              <a:rPr lang="en" sz="1180">
                <a:solidFill>
                  <a:schemeClr val="dk1"/>
                </a:solidFill>
              </a:rPr>
              <a:t>(</a:t>
            </a:r>
            <a:r>
              <a:rPr b="1" lang="en" sz="1180">
                <a:solidFill>
                  <a:schemeClr val="dk1"/>
                </a:solidFill>
              </a:rPr>
              <a:t>OverallCond, YearBuilt)</a:t>
            </a:r>
            <a:r>
              <a:rPr lang="en" sz="1180">
                <a:solidFill>
                  <a:schemeClr val="dk1"/>
                </a:solidFill>
              </a:rPr>
              <a:t>: 'newer' homes would be in better condition than older homes</a:t>
            </a:r>
            <a:endParaRPr sz="118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0">
                <a:solidFill>
                  <a:schemeClr val="dk1"/>
                </a:solidFill>
              </a:rPr>
              <a:t>The features with the highest corelations with SalePrice:</a:t>
            </a:r>
            <a:endParaRPr b="1" sz="1180">
              <a:solidFill>
                <a:schemeClr val="dk1"/>
              </a:solidFill>
            </a:endParaRPr>
          </a:p>
          <a:p>
            <a:pPr indent="-30353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80"/>
              <a:buChar char="●"/>
            </a:pPr>
            <a:r>
              <a:rPr b="1" lang="en" sz="1180">
                <a:solidFill>
                  <a:schemeClr val="dk1"/>
                </a:solidFill>
              </a:rPr>
              <a:t>high +ve corelations (&gt; 0.7) </a:t>
            </a:r>
            <a:r>
              <a:rPr lang="en" sz="1180">
                <a:solidFill>
                  <a:schemeClr val="dk1"/>
                </a:solidFill>
              </a:rPr>
              <a:t>: "OverallQual", "GrLivArea", "GarageCars", "YearBuilt"</a:t>
            </a:r>
            <a:endParaRPr sz="1180">
              <a:solidFill>
                <a:schemeClr val="dk1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moderate +ve correlations (0.5 - 0.7):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"GarageArea", "TotBsmtSF", "1stFlrSF", "FullBath, "TotalRmsAbvGrd", "GarageYrBlt", "YearRemodAdd", "Fireplaces", "OpenPorchSF, "LotArea"</a:t>
            </a:r>
            <a:endParaRPr sz="1180">
              <a:solidFill>
                <a:schemeClr val="dk1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50" y="994013"/>
            <a:ext cx="4686351" cy="413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389600"/>
            <a:ext cx="29505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Check for outliers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Check for missingness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Check for normality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Feature engineering</a:t>
            </a:r>
            <a:endParaRPr sz="17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250" y="1097300"/>
            <a:ext cx="5719500" cy="316848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4193050" y="4419425"/>
            <a:ext cx="46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Pairwise plot examining relationship between features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Normality: Log transform skewed features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977" y="1152473"/>
            <a:ext cx="3779133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2938" y="1152475"/>
            <a:ext cx="3918811" cy="341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8"/>
          <p:cNvCxnSpPr/>
          <p:nvPr/>
        </p:nvCxnSpPr>
        <p:spPr>
          <a:xfrm flipH="1" rot="10800000">
            <a:off x="4311600" y="2569950"/>
            <a:ext cx="1959600" cy="3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8"/>
          <p:cNvSpPr txBox="1"/>
          <p:nvPr/>
        </p:nvSpPr>
        <p:spPr>
          <a:xfrm>
            <a:off x="866175" y="4591850"/>
            <a:ext cx="770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Several common algorithms require that the input data meet certain conditions (e.g. normal distribution, no </a:t>
            </a:r>
            <a:r>
              <a:rPr lang="en"/>
              <a:t>multicollinearity</a:t>
            </a:r>
            <a:r>
              <a:rPr lang="en"/>
              <a:t>, no missing data) in order to function correctly.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a paper presenting the Ames dataset, the author suggests removing observations where the “GrLivingArea” is greater than 4,000 sqft.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000" y="943288"/>
            <a:ext cx="4305300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/>
          <p:nvPr/>
        </p:nvSpPr>
        <p:spPr>
          <a:xfrm>
            <a:off x="7364650" y="2015575"/>
            <a:ext cx="401100" cy="48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 rot="-5400000">
            <a:off x="7517050" y="1405975"/>
            <a:ext cx="401100" cy="48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features with more than 80% missing values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025" y="1304750"/>
            <a:ext cx="5749775" cy="26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pre-processing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 type conversion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Converted numerical features to categorical: MSSubClass, MoSold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Converted categorical variable to ordinal variables e.g. quality and condition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One-hot encoded categorical features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Remove “irrelevant” observations: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u="sng"/>
              <a:t>MSZoning</a:t>
            </a:r>
            <a:r>
              <a:rPr lang="en"/>
              <a:t>: Deleted rows where house was listed in a “Commercial” zone.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/>
              <a:t>SaleCondition:</a:t>
            </a:r>
            <a:r>
              <a:rPr lang="en"/>
              <a:t> Deleted houses that were listed as “abnormal sales” e.g. foreclosures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Feature Engineering: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Consolidated </a:t>
            </a:r>
            <a:r>
              <a:rPr lang="en"/>
              <a:t>square</a:t>
            </a:r>
            <a:r>
              <a:rPr lang="en"/>
              <a:t> footage of porch variables into one feature ‘TotalPorchArea”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Consolidated number of bathrooms (full and half baths)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Calculated total square footage for home: ‘GrlIvArea’ + ‘TotalBsmtSF”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