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74FDBA-C56D-4009-9B89-EFD8784713C1}">
  <a:tblStyle styleId="{CF74FDBA-C56D-4009-9B89-EFD8784713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0"/>
    <p:restoredTop sz="84236"/>
  </p:normalViewPr>
  <p:slideViewPr>
    <p:cSldViewPr snapToGrid="0">
      <p:cViewPr varScale="1">
        <p:scale>
          <a:sx n="179" d="100"/>
          <a:sy n="179" d="100"/>
        </p:scale>
        <p:origin x="208" y="11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name is Jeremy </a:t>
            </a:r>
            <a:r>
              <a:rPr lang="en-US" dirty="0" err="1"/>
              <a:t>Osir</a:t>
            </a:r>
            <a:r>
              <a:rPr lang="en-US" dirty="0"/>
              <a:t>, and today I will be presenting my machine learning capstone project where I build a user’s music taste profile using Spotify data.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7a402f78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7a402f78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2d4237f4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22d4237f4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I will describe the modelling that I did to establish my music taste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7a402f78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7a402f78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u="sng" dirty="0">
                <a:solidFill>
                  <a:schemeClr val="dk1"/>
                </a:solidFill>
              </a:rPr>
              <a:t>Before modelling, decided to check for correlation amongst Features. Correlation was low with a few exceptions:</a:t>
            </a:r>
            <a:endParaRPr sz="1400" b="1" u="sng" dirty="0">
              <a:solidFill>
                <a:schemeClr val="dk1"/>
              </a:solidFill>
            </a:endParaRPr>
          </a:p>
          <a:p>
            <a:pPr marL="0" lvl="0" indent="0" algn="l" rtl="0">
              <a:spcBef>
                <a:spcPts val="0"/>
              </a:spcBef>
              <a:spcAft>
                <a:spcPts val="0"/>
              </a:spcAft>
              <a:buClr>
                <a:schemeClr val="dk1"/>
              </a:buClr>
              <a:buSzPts val="1100"/>
              <a:buFont typeface="Arial"/>
              <a:buNone/>
            </a:pPr>
            <a:endParaRPr sz="1400" b="1" u="sng" dirty="0">
              <a:solidFill>
                <a:schemeClr val="dk1"/>
              </a:solidFill>
            </a:endParaRPr>
          </a:p>
          <a:p>
            <a:pPr marL="457200" lvl="0" indent="-317500" algn="l" rtl="0">
              <a:spcBef>
                <a:spcPts val="0"/>
              </a:spcBef>
              <a:spcAft>
                <a:spcPts val="0"/>
              </a:spcAft>
              <a:buClr>
                <a:schemeClr val="dk1"/>
              </a:buClr>
              <a:buSzPts val="1400"/>
              <a:buChar char="●"/>
            </a:pPr>
            <a:r>
              <a:rPr lang="en" sz="1400" b="1" dirty="0">
                <a:solidFill>
                  <a:schemeClr val="dk1"/>
                </a:solidFill>
              </a:rPr>
              <a:t> [Energy vs Loudness]:</a:t>
            </a:r>
            <a:r>
              <a:rPr lang="en" sz="1400" dirty="0">
                <a:solidFill>
                  <a:schemeClr val="dk1"/>
                </a:solidFill>
              </a:rPr>
              <a:t> 0.68</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b="1" dirty="0">
                <a:solidFill>
                  <a:schemeClr val="dk1"/>
                </a:solidFill>
              </a:rPr>
              <a:t> [Loudness vs </a:t>
            </a:r>
            <a:r>
              <a:rPr lang="en" sz="1400" b="1" dirty="0" err="1">
                <a:solidFill>
                  <a:schemeClr val="dk1"/>
                </a:solidFill>
              </a:rPr>
              <a:t>Acousticness</a:t>
            </a:r>
            <a:r>
              <a:rPr lang="en" sz="1400" b="1" dirty="0">
                <a:solidFill>
                  <a:schemeClr val="dk1"/>
                </a:solidFill>
              </a:rPr>
              <a:t>]:</a:t>
            </a:r>
            <a:r>
              <a:rPr lang="en" sz="1400" dirty="0">
                <a:solidFill>
                  <a:schemeClr val="dk1"/>
                </a:solidFill>
              </a:rPr>
              <a:t>  -0.45</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b="1" dirty="0">
                <a:solidFill>
                  <a:schemeClr val="dk1"/>
                </a:solidFill>
              </a:rPr>
              <a:t> [Energy vs </a:t>
            </a:r>
            <a:r>
              <a:rPr lang="en" sz="1400" b="1" dirty="0" err="1">
                <a:solidFill>
                  <a:schemeClr val="dk1"/>
                </a:solidFill>
              </a:rPr>
              <a:t>Acousticness</a:t>
            </a:r>
            <a:r>
              <a:rPr lang="en" sz="1400" b="1" dirty="0">
                <a:solidFill>
                  <a:schemeClr val="dk1"/>
                </a:solidFill>
              </a:rPr>
              <a:t>]:</a:t>
            </a:r>
            <a:r>
              <a:rPr lang="en" sz="1400" dirty="0">
                <a:solidFill>
                  <a:schemeClr val="dk1"/>
                </a:solidFill>
              </a:rPr>
              <a:t> -0.46</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7a402f78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7a402f78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Conceptually, I decide to think of the problem of building my  music taste profile as a classification problem.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our data had only one class – songs that In like.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one-class SVM is an algorithm can create a learn the the key traits of some data, and compare it to new observations (in this case songs) and evaluate whether the new observations are similar to the data it has been trained 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model allows us to visualize the ‘taste profile’ that the model learns.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2d4237f4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2d4237f4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selected ten features that described the musical attributes of the tracks for my model, which are listed on the slide.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wanted to be able to visualize my music taste profile in a 2-D space.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order to project this high dimensional data to a 2-Dimensional plane, I used PCA to reduce the dimensions of the data, while preserving as much information as possible.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7c52172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7c52172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PCA reduced our features into components.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Each component represents a linear combination of the original features – I have printed the top 3 features in each component and the percent of the variance explained.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22d4237f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22d4237f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Each song is represented on a 2-D space. Understandably, difficult to interpret – on the next slide, we focus on a specific artist</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7a402f78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7a402f78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same visual is much easier to digest when we labels songs for a specific artist. I decided to choose ‘</a:t>
            </a:r>
            <a:r>
              <a:rPr lang="en-US" dirty="0" err="1"/>
              <a:t>Yaeji</a:t>
            </a:r>
            <a:r>
              <a:rPr lang="en-US" dirty="0"/>
              <a:t>’ who is a DJ/Producer/Singer who has an eclectic discography.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Most of her songs are clustered in two areas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7a402f78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27a402f78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By tuning the parameters we can find an optimal space in which we can make predictions.</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If Spotify was to suggest new songs to me, it would check whether they would fall within the area shaded orange i.e. my music taste. Note that there are outliers  which represent some of the more ‘unconventional songs’ in my library</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7a402f78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7a402f78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fc2da49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fc2da49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quick overview of our presentation today…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7a402f78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7a402f78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project is inspired by Spotify’s “Daily Mix” playlists which it develops for each user based on listening history of the user and other similar users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goal is to develop a model that learns a user’s music taste profile based on their favorite tracks. The model could be used to evaluate whether new observations (new songs) fit within this music taste profile.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Pulled 500 of my favorite songs from 2017-2020, which would be used to build my music taste profile.</a:t>
            </a:r>
          </a:p>
          <a:p>
            <a:pPr marL="0" lvl="0" indent="0" algn="l" rtl="0">
              <a:spcBef>
                <a:spcPts val="0"/>
              </a:spcBef>
              <a:spcAft>
                <a:spcPts val="0"/>
              </a:spcAft>
              <a:buNone/>
            </a:pPr>
            <a:r>
              <a:rPr lang="en-US" dirty="0"/>
              <a:t>Pulled 50 of the Top Songs in the USA, which I could compare my songs to.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7a402f78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7a402f78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i="1" dirty="0">
                <a:solidFill>
                  <a:srgbClr val="434343"/>
                </a:solidFill>
                <a:latin typeface="Roboto"/>
                <a:ea typeface="Roboto"/>
                <a:cs typeface="Roboto"/>
                <a:sym typeface="Roboto"/>
              </a:rPr>
              <a:t>Here is a list of the song attributes that can be accessed for each Spotify song:</a:t>
            </a:r>
          </a:p>
          <a:p>
            <a:pPr marL="0" lvl="0" indent="0" algn="l" rtl="0">
              <a:lnSpc>
                <a:spcPct val="115000"/>
              </a:lnSpc>
              <a:spcBef>
                <a:spcPts val="0"/>
              </a:spcBef>
              <a:spcAft>
                <a:spcPts val="0"/>
              </a:spcAft>
              <a:buClr>
                <a:schemeClr val="dk1"/>
              </a:buClr>
              <a:buSzPts val="1100"/>
              <a:buFont typeface="Arial"/>
              <a:buNone/>
            </a:pPr>
            <a:endParaRPr lang="en" sz="1800" i="1" dirty="0">
              <a:solidFill>
                <a:srgbClr val="434343"/>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800" i="1" dirty="0">
                <a:solidFill>
                  <a:srgbClr val="434343"/>
                </a:solidFill>
                <a:latin typeface="Roboto"/>
                <a:ea typeface="Roboto"/>
                <a:cs typeface="Roboto"/>
                <a:sym typeface="Roboto"/>
              </a:rPr>
              <a:t>They describe musical attributes of the song (e.g. BPM, Loudness), the mood of the song (danceability, positivity).</a:t>
            </a:r>
            <a:endParaRPr sz="1800" i="1" dirty="0">
              <a:solidFill>
                <a:srgbClr val="434343"/>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7a402f78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7a402f7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I will walk through how my music compared to the Top Songs in the USA.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Going in, I anticipate to see some differences between the two since my music taste tends to be more varied than what you would usually hear on the radio</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7a402f78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7a402f78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Unsurprisingly, the songs on the Top USA hits charts were more ‘popular’ than my favorite songs.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a scale of 0-100, where 100 is most popular, my favorite songs average 52/100 popularity. While the top songs scored 82.50 popularity</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7a402f7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7a402f7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Roboto"/>
                <a:ea typeface="Roboto"/>
                <a:cs typeface="Roboto"/>
                <a:sym typeface="Roboto"/>
              </a:rPr>
              <a:t>On average, the Top USA Hits had a higher tempo than My favorite songs.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Roboto"/>
                <a:ea typeface="Roboto"/>
                <a:cs typeface="Roboto"/>
                <a:sym typeface="Roboto"/>
              </a:rPr>
              <a:t>However, when we examine the density plot for my favorite tracks, we notice that there are two peaks, one around 90 BPM which coincides with Hip Hop songs. The second at the 140BPM, which tends to coincide with Techno songs.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Roboto"/>
                <a:ea typeface="Roboto"/>
                <a:cs typeface="Roboto"/>
                <a:sym typeface="Roboto"/>
              </a:rPr>
              <a:t>My top tracks have a larger peak at higher BPMs, due to more electronic songs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7a402f7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7a402f7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27a402f78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7a402f78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2324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600" dirty="0"/>
              <a:t>Building a User Music Taste Profiles with Spotify Data </a:t>
            </a:r>
            <a:endParaRPr sz="3600" dirty="0"/>
          </a:p>
          <a:p>
            <a:pPr marL="0" lvl="0" indent="0" algn="l" rtl="0">
              <a:spcBef>
                <a:spcPts val="0"/>
              </a:spcBef>
              <a:spcAft>
                <a:spcPts val="0"/>
              </a:spcAft>
              <a:buNone/>
            </a:pPr>
            <a:r>
              <a:rPr lang="en" sz="2155" dirty="0"/>
              <a:t>Capstone Project</a:t>
            </a:r>
            <a:endParaRPr sz="2155" dirty="0"/>
          </a:p>
        </p:txBody>
      </p:sp>
      <p:sp>
        <p:nvSpPr>
          <p:cNvPr id="86" name="Google Shape;86;p13"/>
          <p:cNvSpPr txBox="1">
            <a:spLocks noGrp="1"/>
          </p:cNvSpPr>
          <p:nvPr>
            <p:ph type="subTitle" idx="1"/>
          </p:nvPr>
        </p:nvSpPr>
        <p:spPr>
          <a:xfrm>
            <a:off x="598088" y="3477913"/>
            <a:ext cx="8222100" cy="1081200"/>
          </a:xfrm>
          <a:prstGeom prst="rect">
            <a:avLst/>
          </a:prstGeom>
        </p:spPr>
        <p:txBody>
          <a:bodyPr spcFirstLastPara="1" wrap="square" lIns="91425" tIns="91425" rIns="91425" bIns="91425" anchor="t" anchorCtr="0">
            <a:spAutoFit/>
          </a:bodyPr>
          <a:lstStyle/>
          <a:p>
            <a:pPr marL="0" lvl="0" indent="0" algn="l" rtl="0">
              <a:lnSpc>
                <a:spcPct val="80000"/>
              </a:lnSpc>
              <a:spcBef>
                <a:spcPts val="0"/>
              </a:spcBef>
              <a:spcAft>
                <a:spcPts val="0"/>
              </a:spcAft>
              <a:buSzPts val="440"/>
              <a:buNone/>
            </a:pPr>
            <a:r>
              <a:rPr lang="en" sz="1820">
                <a:solidFill>
                  <a:srgbClr val="FFFFFF"/>
                </a:solidFill>
              </a:rPr>
              <a:t>Jeremy Osir</a:t>
            </a:r>
            <a:endParaRPr sz="1820">
              <a:solidFill>
                <a:srgbClr val="FFFFFF"/>
              </a:solidFill>
            </a:endParaRPr>
          </a:p>
          <a:p>
            <a:pPr marL="0" lvl="0" indent="0" algn="l" rtl="0">
              <a:lnSpc>
                <a:spcPct val="80000"/>
              </a:lnSpc>
              <a:spcBef>
                <a:spcPts val="0"/>
              </a:spcBef>
              <a:spcAft>
                <a:spcPts val="0"/>
              </a:spcAft>
              <a:buClr>
                <a:schemeClr val="dk1"/>
              </a:buClr>
              <a:buSzPts val="440"/>
              <a:buFont typeface="Arial"/>
              <a:buNone/>
            </a:pPr>
            <a:r>
              <a:rPr lang="en" sz="1820">
                <a:solidFill>
                  <a:srgbClr val="FFFFFF"/>
                </a:solidFill>
              </a:rPr>
              <a:t>NYCDSA</a:t>
            </a:r>
            <a:endParaRPr sz="1820">
              <a:solidFill>
                <a:srgbClr val="FFFFFF"/>
              </a:solidFill>
            </a:endParaRPr>
          </a:p>
          <a:p>
            <a:pPr marL="0" lvl="0" indent="0" algn="l" rtl="0">
              <a:lnSpc>
                <a:spcPct val="80000"/>
              </a:lnSpc>
              <a:spcBef>
                <a:spcPts val="0"/>
              </a:spcBef>
              <a:spcAft>
                <a:spcPts val="0"/>
              </a:spcAft>
              <a:buSzPts val="440"/>
              <a:buNone/>
            </a:pPr>
            <a:r>
              <a:rPr lang="en" sz="1820">
                <a:solidFill>
                  <a:srgbClr val="FFFFFF"/>
                </a:solidFill>
              </a:rPr>
              <a:t>Winter 2022 Cohort</a:t>
            </a:r>
            <a:endParaRPr sz="1820">
              <a:solidFill>
                <a:srgbClr val="FFFFFF"/>
              </a:solidFill>
            </a:endParaRPr>
          </a:p>
          <a:p>
            <a:pPr marL="0" lvl="0" indent="0" algn="l" rtl="0">
              <a:lnSpc>
                <a:spcPct val="80000"/>
              </a:lnSpc>
              <a:spcBef>
                <a:spcPts val="0"/>
              </a:spcBef>
              <a:spcAft>
                <a:spcPts val="0"/>
              </a:spcAft>
              <a:buSzPts val="440"/>
              <a:buNone/>
            </a:pPr>
            <a:endParaRPr sz="182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solidFill>
                  <a:srgbClr val="000000"/>
                </a:solidFill>
              </a:rPr>
              <a:t>My </a:t>
            </a:r>
            <a:r>
              <a:rPr lang="en" sz="2400" b="1">
                <a:solidFill>
                  <a:srgbClr val="0000FF"/>
                </a:solidFill>
              </a:rPr>
              <a:t>favorite tracks </a:t>
            </a:r>
            <a:r>
              <a:rPr lang="en" sz="2400">
                <a:solidFill>
                  <a:srgbClr val="000000"/>
                </a:solidFill>
              </a:rPr>
              <a:t>tended to be louder than </a:t>
            </a:r>
            <a:r>
              <a:rPr lang="en" sz="2400" b="1">
                <a:solidFill>
                  <a:srgbClr val="FF9900"/>
                </a:solidFill>
              </a:rPr>
              <a:t>Top USA charts</a:t>
            </a:r>
            <a:endParaRPr sz="2400" b="1">
              <a:solidFill>
                <a:srgbClr val="FF9900"/>
              </a:solidFill>
            </a:endParaRPr>
          </a:p>
        </p:txBody>
      </p:sp>
      <p:pic>
        <p:nvPicPr>
          <p:cNvPr id="159" name="Google Shape;159;p22"/>
          <p:cNvPicPr preferRelativeResize="0"/>
          <p:nvPr/>
        </p:nvPicPr>
        <p:blipFill rotWithShape="1">
          <a:blip r:embed="rId3">
            <a:alphaModFix/>
          </a:blip>
          <a:srcRect l="2462" r="2462"/>
          <a:stretch/>
        </p:blipFill>
        <p:spPr>
          <a:xfrm>
            <a:off x="387125" y="1662913"/>
            <a:ext cx="4048125" cy="2190349"/>
          </a:xfrm>
          <a:prstGeom prst="rect">
            <a:avLst/>
          </a:prstGeom>
          <a:noFill/>
          <a:ln>
            <a:noFill/>
          </a:ln>
        </p:spPr>
      </p:pic>
      <p:pic>
        <p:nvPicPr>
          <p:cNvPr id="160" name="Google Shape;160;p22"/>
          <p:cNvPicPr preferRelativeResize="0"/>
          <p:nvPr/>
        </p:nvPicPr>
        <p:blipFill rotWithShape="1">
          <a:blip r:embed="rId4">
            <a:alphaModFix/>
          </a:blip>
          <a:srcRect l="3548" r="3548"/>
          <a:stretch/>
        </p:blipFill>
        <p:spPr>
          <a:xfrm>
            <a:off x="4503150" y="1739113"/>
            <a:ext cx="4048125" cy="2190349"/>
          </a:xfrm>
          <a:prstGeom prst="rect">
            <a:avLst/>
          </a:prstGeom>
          <a:noFill/>
          <a:ln>
            <a:noFill/>
          </a:ln>
        </p:spPr>
      </p:pic>
      <p:sp>
        <p:nvSpPr>
          <p:cNvPr id="161" name="Google Shape;161;p22"/>
          <p:cNvSpPr txBox="1"/>
          <p:nvPr/>
        </p:nvSpPr>
        <p:spPr>
          <a:xfrm>
            <a:off x="696275" y="1300425"/>
            <a:ext cx="34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0000FF"/>
                </a:solidFill>
                <a:latin typeface="Roboto"/>
                <a:ea typeface="Roboto"/>
                <a:cs typeface="Roboto"/>
                <a:sym typeface="Roboto"/>
              </a:rPr>
              <a:t>My favorite songs</a:t>
            </a:r>
            <a:endParaRPr b="1" i="1">
              <a:solidFill>
                <a:srgbClr val="0000FF"/>
              </a:solidFill>
              <a:latin typeface="Roboto"/>
              <a:ea typeface="Roboto"/>
              <a:cs typeface="Roboto"/>
              <a:sym typeface="Roboto"/>
            </a:endParaRPr>
          </a:p>
        </p:txBody>
      </p:sp>
      <p:sp>
        <p:nvSpPr>
          <p:cNvPr id="162" name="Google Shape;162;p22"/>
          <p:cNvSpPr txBox="1"/>
          <p:nvPr/>
        </p:nvSpPr>
        <p:spPr>
          <a:xfrm>
            <a:off x="5322900" y="1300425"/>
            <a:ext cx="34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0000FF"/>
                </a:solidFill>
                <a:latin typeface="Roboto"/>
                <a:ea typeface="Roboto"/>
                <a:cs typeface="Roboto"/>
                <a:sym typeface="Roboto"/>
              </a:rPr>
              <a:t>My favorite songs</a:t>
            </a:r>
            <a:r>
              <a:rPr lang="en" i="1">
                <a:latin typeface="Roboto"/>
                <a:ea typeface="Roboto"/>
                <a:cs typeface="Roboto"/>
                <a:sym typeface="Roboto"/>
              </a:rPr>
              <a:t> vs </a:t>
            </a:r>
            <a:r>
              <a:rPr lang="en" b="1" i="1">
                <a:solidFill>
                  <a:srgbClr val="FF9900"/>
                </a:solidFill>
                <a:latin typeface="Roboto"/>
                <a:ea typeface="Roboto"/>
                <a:cs typeface="Roboto"/>
                <a:sym typeface="Roboto"/>
              </a:rPr>
              <a:t>Top USA hits</a:t>
            </a:r>
            <a:endParaRPr b="1" i="1">
              <a:solidFill>
                <a:srgbClr val="FF9900"/>
              </a:solidFill>
              <a:latin typeface="Roboto"/>
              <a:ea typeface="Roboto"/>
              <a:cs typeface="Roboto"/>
              <a:sym typeface="Roboto"/>
            </a:endParaRPr>
          </a:p>
        </p:txBody>
      </p:sp>
      <p:sp>
        <p:nvSpPr>
          <p:cNvPr id="8" name="Google Shape;129;p19">
            <a:extLst>
              <a:ext uri="{FF2B5EF4-FFF2-40B4-BE49-F238E27FC236}">
                <a16:creationId xmlns:a16="http://schemas.microsoft.com/office/drawing/2014/main" id="{2861F366-9F10-6F4D-A585-B12F69E1C457}"/>
              </a:ext>
            </a:extLst>
          </p:cNvPr>
          <p:cNvSpPr txBox="1"/>
          <p:nvPr/>
        </p:nvSpPr>
        <p:spPr>
          <a:xfrm>
            <a:off x="6262535" y="2343149"/>
            <a:ext cx="1152683" cy="40007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lvl="0" algn="ctr"/>
            <a:r>
              <a:rPr lang="el-GR" i="1" dirty="0">
                <a:solidFill>
                  <a:srgbClr val="FF9900"/>
                </a:solidFill>
                <a:latin typeface="Roboto"/>
                <a:ea typeface="Roboto"/>
                <a:cs typeface="Roboto"/>
                <a:sym typeface="Roboto"/>
              </a:rPr>
              <a:t>μ  = </a:t>
            </a:r>
            <a:r>
              <a:rPr lang="en-US" i="1" dirty="0">
                <a:solidFill>
                  <a:srgbClr val="FF9900"/>
                </a:solidFill>
                <a:latin typeface="Roboto"/>
                <a:ea typeface="Roboto"/>
                <a:cs typeface="Roboto"/>
                <a:sym typeface="Roboto"/>
              </a:rPr>
              <a:t>- 6.23</a:t>
            </a:r>
            <a:endParaRPr dirty="0">
              <a:solidFill>
                <a:srgbClr val="FFC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Modelling my Music Taste Profiles:</a:t>
            </a:r>
            <a:endParaRPr dirty="0"/>
          </a:p>
          <a:p>
            <a:pPr marL="0" lvl="0" indent="0" algn="l" rtl="0">
              <a:spcBef>
                <a:spcPts val="0"/>
              </a:spcBef>
              <a:spcAft>
                <a:spcPts val="0"/>
              </a:spcAft>
              <a:buNone/>
            </a:pPr>
            <a:r>
              <a:rPr lang="en" sz="2755" dirty="0"/>
              <a:t>One-Class Support Vector Machines</a:t>
            </a:r>
            <a:endParaRPr sz="275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11700" y="1419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Very little correlation across features, with a few exceptions </a:t>
            </a:r>
            <a:endParaRPr sz="2400"/>
          </a:p>
          <a:p>
            <a:pPr marL="0" lvl="0" indent="0" algn="l" rtl="0">
              <a:spcBef>
                <a:spcPts val="0"/>
              </a:spcBef>
              <a:spcAft>
                <a:spcPts val="0"/>
              </a:spcAft>
              <a:buSzPts val="990"/>
              <a:buNone/>
            </a:pPr>
            <a:endParaRPr sz="2400"/>
          </a:p>
        </p:txBody>
      </p:sp>
      <p:pic>
        <p:nvPicPr>
          <p:cNvPr id="173" name="Google Shape;173;p24"/>
          <p:cNvPicPr preferRelativeResize="0"/>
          <p:nvPr/>
        </p:nvPicPr>
        <p:blipFill>
          <a:blip r:embed="rId3">
            <a:alphaModFix/>
          </a:blip>
          <a:stretch>
            <a:fillRect/>
          </a:stretch>
        </p:blipFill>
        <p:spPr>
          <a:xfrm>
            <a:off x="1006575" y="618400"/>
            <a:ext cx="7090300" cy="4525100"/>
          </a:xfrm>
          <a:prstGeom prst="rect">
            <a:avLst/>
          </a:prstGeom>
          <a:noFill/>
          <a:ln>
            <a:noFill/>
          </a:ln>
        </p:spPr>
      </p:pic>
      <p:sp>
        <p:nvSpPr>
          <p:cNvPr id="174" name="Google Shape;174;p24"/>
          <p:cNvSpPr/>
          <p:nvPr/>
        </p:nvSpPr>
        <p:spPr>
          <a:xfrm>
            <a:off x="3838275" y="1416000"/>
            <a:ext cx="365100" cy="387000"/>
          </a:xfrm>
          <a:prstGeom prst="ellipse">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3105775" y="2717400"/>
            <a:ext cx="414300" cy="387000"/>
          </a:xfrm>
          <a:prstGeom prst="ellipse">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4928450" y="1929450"/>
            <a:ext cx="414300" cy="438900"/>
          </a:xfrm>
          <a:prstGeom prst="ellipse">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1378550" y="2029350"/>
            <a:ext cx="660300" cy="2391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1390150" y="1489950"/>
            <a:ext cx="660300" cy="239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rot="5400000">
            <a:off x="4805450" y="4581700"/>
            <a:ext cx="660300" cy="2391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rot="5400000">
            <a:off x="3690675" y="4581700"/>
            <a:ext cx="660300" cy="239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1146850" y="2791350"/>
            <a:ext cx="891900" cy="239100"/>
          </a:xfrm>
          <a:prstGeom prst="rect">
            <a:avLst/>
          </a:prstGeom>
          <a:noFill/>
          <a:ln w="3810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rot="5400000">
            <a:off x="3004675" y="4552000"/>
            <a:ext cx="660300" cy="298500"/>
          </a:xfrm>
          <a:prstGeom prst="rect">
            <a:avLst/>
          </a:prstGeom>
          <a:noFill/>
          <a:ln w="3810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00" dirty="0"/>
              <a:t>One-Class Support Vector Machine</a:t>
            </a:r>
            <a:endParaRPr sz="2100" dirty="0"/>
          </a:p>
        </p:txBody>
      </p:sp>
      <p:sp>
        <p:nvSpPr>
          <p:cNvPr id="220" name="Google Shape;220;p29"/>
          <p:cNvSpPr txBox="1">
            <a:spLocks noGrp="1"/>
          </p:cNvSpPr>
          <p:nvPr>
            <p:ph type="body" idx="1"/>
          </p:nvPr>
        </p:nvSpPr>
        <p:spPr>
          <a:xfrm>
            <a:off x="311700" y="1229975"/>
            <a:ext cx="6301200" cy="3339000"/>
          </a:xfrm>
          <a:prstGeom prst="rect">
            <a:avLst/>
          </a:prstGeom>
        </p:spPr>
        <p:txBody>
          <a:bodyPr spcFirstLastPara="1" wrap="square" lIns="91425" tIns="91425" rIns="91425" bIns="91425" anchor="t" anchorCtr="0">
            <a:normAutofit fontScale="85000" lnSpcReduction="10000"/>
          </a:bodyPr>
          <a:lstStyle/>
          <a:p>
            <a:pPr marL="457200" lvl="0" indent="-309562" algn="l" rtl="0">
              <a:spcBef>
                <a:spcPts val="0"/>
              </a:spcBef>
              <a:spcAft>
                <a:spcPts val="0"/>
              </a:spcAft>
              <a:buClr>
                <a:srgbClr val="292929"/>
              </a:buClr>
              <a:buSzPct val="100000"/>
              <a:buFont typeface="Georgia"/>
              <a:buChar char="●"/>
            </a:pPr>
            <a:r>
              <a:rPr lang="en" sz="1500" dirty="0">
                <a:solidFill>
                  <a:srgbClr val="292929"/>
                </a:solidFill>
                <a:highlight>
                  <a:srgbClr val="FFFFFF"/>
                </a:highlight>
                <a:latin typeface="Georgia"/>
                <a:ea typeface="Georgia"/>
                <a:cs typeface="Georgia"/>
                <a:sym typeface="Georgia"/>
              </a:rPr>
              <a:t>Conceptually, I thought of building my ‘taste profile’ as a classification problem. </a:t>
            </a:r>
            <a:endParaRPr sz="1500" dirty="0">
              <a:solidFill>
                <a:srgbClr val="292929"/>
              </a:solidFill>
              <a:highlight>
                <a:srgbClr val="FFFFFF"/>
              </a:highlight>
              <a:latin typeface="Georgia"/>
              <a:ea typeface="Georgia"/>
              <a:cs typeface="Georgia"/>
              <a:sym typeface="Georgia"/>
            </a:endParaRPr>
          </a:p>
          <a:p>
            <a:pPr marL="914400" lvl="1" indent="-309562" algn="l" rtl="0">
              <a:spcBef>
                <a:spcPts val="0"/>
              </a:spcBef>
              <a:spcAft>
                <a:spcPts val="0"/>
              </a:spcAft>
              <a:buClr>
                <a:srgbClr val="292929"/>
              </a:buClr>
              <a:buSzPct val="100000"/>
              <a:buFont typeface="Georgia"/>
              <a:buChar char="○"/>
            </a:pPr>
            <a:r>
              <a:rPr lang="en" sz="1500" dirty="0">
                <a:solidFill>
                  <a:srgbClr val="292929"/>
                </a:solidFill>
                <a:highlight>
                  <a:srgbClr val="FFFFFF"/>
                </a:highlight>
                <a:latin typeface="Georgia"/>
                <a:ea typeface="Georgia"/>
                <a:cs typeface="Georgia"/>
                <a:sym typeface="Georgia"/>
              </a:rPr>
              <a:t>One challenge, unlike classification problems that have multiple classes — my ‘Favorite Songs’ dataset only included one-class i.e. songs that I like.</a:t>
            </a:r>
            <a:endParaRPr sz="1500" dirty="0">
              <a:solidFill>
                <a:srgbClr val="292929"/>
              </a:solidFill>
              <a:highlight>
                <a:srgbClr val="FFFFFF"/>
              </a:highlight>
              <a:latin typeface="Georgia"/>
              <a:ea typeface="Georgia"/>
              <a:cs typeface="Georgia"/>
              <a:sym typeface="Georgia"/>
            </a:endParaRPr>
          </a:p>
          <a:p>
            <a:pPr marL="457200" lvl="0" indent="0" algn="l" rtl="0">
              <a:spcBef>
                <a:spcPts val="1200"/>
              </a:spcBef>
              <a:spcAft>
                <a:spcPts val="0"/>
              </a:spcAft>
              <a:buNone/>
            </a:pPr>
            <a:endParaRPr sz="1500" dirty="0">
              <a:solidFill>
                <a:srgbClr val="292929"/>
              </a:solidFill>
              <a:highlight>
                <a:srgbClr val="FFFFFF"/>
              </a:highlight>
              <a:latin typeface="Georgia"/>
              <a:ea typeface="Georgia"/>
              <a:cs typeface="Georgia"/>
              <a:sym typeface="Georgia"/>
            </a:endParaRPr>
          </a:p>
          <a:p>
            <a:pPr marL="457200" lvl="0" indent="-309562" algn="l" rtl="0">
              <a:spcBef>
                <a:spcPts val="1200"/>
              </a:spcBef>
              <a:spcAft>
                <a:spcPts val="0"/>
              </a:spcAft>
              <a:buClr>
                <a:srgbClr val="292929"/>
              </a:buClr>
              <a:buSzPct val="100000"/>
              <a:buFont typeface="Georgia"/>
              <a:buChar char="●"/>
            </a:pPr>
            <a:r>
              <a:rPr lang="en" sz="1500" b="1" dirty="0">
                <a:solidFill>
                  <a:srgbClr val="292929"/>
                </a:solidFill>
                <a:highlight>
                  <a:srgbClr val="FFFFFF"/>
                </a:highlight>
                <a:latin typeface="Georgia"/>
                <a:ea typeface="Georgia"/>
                <a:cs typeface="Georgia"/>
                <a:sym typeface="Georgia"/>
              </a:rPr>
              <a:t>One-class SVM</a:t>
            </a:r>
            <a:r>
              <a:rPr lang="en" sz="1500" dirty="0">
                <a:solidFill>
                  <a:srgbClr val="292929"/>
                </a:solidFill>
                <a:highlight>
                  <a:srgbClr val="FFFFFF"/>
                </a:highlight>
                <a:latin typeface="Georgia"/>
                <a:ea typeface="Georgia"/>
                <a:cs typeface="Georgia"/>
                <a:sym typeface="Georgia"/>
              </a:rPr>
              <a:t> is an algorithm that can learn the the key characteristics of the class represented in the data, and predict whether a new observation is similar to the ‘in-class’ observations i.e. ‘songs I like’. </a:t>
            </a:r>
            <a:endParaRPr sz="1500" dirty="0">
              <a:solidFill>
                <a:srgbClr val="292929"/>
              </a:solidFill>
              <a:highlight>
                <a:srgbClr val="FFFFFF"/>
              </a:highlight>
              <a:latin typeface="Georgia"/>
              <a:ea typeface="Georgia"/>
              <a:cs typeface="Georgia"/>
              <a:sym typeface="Georgia"/>
            </a:endParaRPr>
          </a:p>
          <a:p>
            <a:pPr marL="0" lvl="0" indent="0" algn="l" rtl="0">
              <a:spcBef>
                <a:spcPts val="1200"/>
              </a:spcBef>
              <a:spcAft>
                <a:spcPts val="0"/>
              </a:spcAft>
              <a:buNone/>
            </a:pPr>
            <a:endParaRPr sz="1500" dirty="0">
              <a:solidFill>
                <a:srgbClr val="292929"/>
              </a:solidFill>
              <a:highlight>
                <a:srgbClr val="FFFFFF"/>
              </a:highlight>
              <a:latin typeface="Georgia"/>
              <a:ea typeface="Georgia"/>
              <a:cs typeface="Georgia"/>
              <a:sym typeface="Georgia"/>
            </a:endParaRPr>
          </a:p>
          <a:p>
            <a:pPr marL="457200" lvl="0" indent="-309562" algn="l" rtl="0">
              <a:spcBef>
                <a:spcPts val="1200"/>
              </a:spcBef>
              <a:spcAft>
                <a:spcPts val="0"/>
              </a:spcAft>
              <a:buClr>
                <a:srgbClr val="292929"/>
              </a:buClr>
              <a:buSzPct val="100000"/>
              <a:buFont typeface="Georgia"/>
              <a:buChar char="●"/>
            </a:pPr>
            <a:r>
              <a:rPr lang="en" sz="1500" dirty="0">
                <a:solidFill>
                  <a:srgbClr val="292929"/>
                </a:solidFill>
                <a:highlight>
                  <a:srgbClr val="FFFFFF"/>
                </a:highlight>
                <a:latin typeface="Georgia"/>
                <a:ea typeface="Georgia"/>
                <a:cs typeface="Georgia"/>
                <a:sym typeface="Georgia"/>
              </a:rPr>
              <a:t>After fitting the </a:t>
            </a:r>
            <a:r>
              <a:rPr lang="en" sz="1500" dirty="0" err="1">
                <a:solidFill>
                  <a:srgbClr val="292929"/>
                </a:solidFill>
                <a:highlight>
                  <a:srgbClr val="FFFFFF"/>
                </a:highlight>
                <a:latin typeface="Georgia"/>
                <a:ea typeface="Georgia"/>
                <a:cs typeface="Georgia"/>
                <a:sym typeface="Georgia"/>
              </a:rPr>
              <a:t>OneClassSVM</a:t>
            </a:r>
            <a:r>
              <a:rPr lang="en" sz="1500" dirty="0">
                <a:solidFill>
                  <a:srgbClr val="292929"/>
                </a:solidFill>
                <a:highlight>
                  <a:srgbClr val="FFFFFF"/>
                </a:highlight>
                <a:latin typeface="Georgia"/>
                <a:ea typeface="Georgia"/>
                <a:cs typeface="Georgia"/>
                <a:sym typeface="Georgia"/>
              </a:rPr>
              <a:t> model on our scaled data, and tuning the parameters, we can </a:t>
            </a:r>
            <a:r>
              <a:rPr lang="en" sz="1500" b="1" dirty="0">
                <a:solidFill>
                  <a:srgbClr val="292929"/>
                </a:solidFill>
                <a:highlight>
                  <a:srgbClr val="FFFFFF"/>
                </a:highlight>
                <a:latin typeface="Georgia"/>
                <a:ea typeface="Georgia"/>
                <a:cs typeface="Georgia"/>
                <a:sym typeface="Georgia"/>
              </a:rPr>
              <a:t>visualize the ‘taste profile’ learned by the model.</a:t>
            </a:r>
            <a:endParaRPr sz="1500" b="1" dirty="0">
              <a:solidFill>
                <a:srgbClr val="292929"/>
              </a:solidFill>
              <a:highlight>
                <a:srgbClr val="FFFFFF"/>
              </a:highlight>
              <a:latin typeface="Georgia"/>
              <a:ea typeface="Georgia"/>
              <a:cs typeface="Georgia"/>
              <a:sym typeface="Georgia"/>
            </a:endParaRPr>
          </a:p>
          <a:p>
            <a:pPr marL="0" lvl="0" indent="0" algn="l" rtl="0">
              <a:spcBef>
                <a:spcPts val="1200"/>
              </a:spcBef>
              <a:spcAft>
                <a:spcPts val="1200"/>
              </a:spcAft>
              <a:buNone/>
            </a:pPr>
            <a:endParaRPr dirty="0"/>
          </a:p>
        </p:txBody>
      </p:sp>
      <p:pic>
        <p:nvPicPr>
          <p:cNvPr id="221" name="Google Shape;221;p29"/>
          <p:cNvPicPr preferRelativeResize="0"/>
          <p:nvPr/>
        </p:nvPicPr>
        <p:blipFill>
          <a:blip r:embed="rId3">
            <a:alphaModFix/>
          </a:blip>
          <a:stretch>
            <a:fillRect/>
          </a:stretch>
        </p:blipFill>
        <p:spPr>
          <a:xfrm>
            <a:off x="7324382" y="0"/>
            <a:ext cx="112488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311700" y="555600"/>
            <a:ext cx="8481000" cy="755700"/>
          </a:xfrm>
          <a:prstGeom prst="rect">
            <a:avLst/>
          </a:prstGeom>
        </p:spPr>
        <p:txBody>
          <a:bodyPr spcFirstLastPara="1" wrap="square" lIns="91425" tIns="91425" rIns="91425" bIns="91425" anchor="b" anchorCtr="0">
            <a:normAutofit fontScale="90000"/>
          </a:bodyPr>
          <a:lstStyle/>
          <a:p>
            <a:pPr lvl="0"/>
            <a:r>
              <a:rPr lang="en" dirty="0"/>
              <a:t>Reduce feature dimensionality with Principal Component Analysis</a:t>
            </a:r>
            <a:endParaRPr dirty="0"/>
          </a:p>
        </p:txBody>
      </p:sp>
      <p:sp>
        <p:nvSpPr>
          <p:cNvPr id="188" name="Google Shape;188;p25"/>
          <p:cNvSpPr txBox="1">
            <a:spLocks noGrp="1"/>
          </p:cNvSpPr>
          <p:nvPr>
            <p:ph type="body" idx="1"/>
          </p:nvPr>
        </p:nvSpPr>
        <p:spPr>
          <a:xfrm>
            <a:off x="311700" y="1465800"/>
            <a:ext cx="8481000" cy="31032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dirty="0"/>
              <a:t>My ‘favorite tracks’ dataset contains 500 observations. For my model, I decided to </a:t>
            </a:r>
            <a:r>
              <a:rPr lang="en" b="1" dirty="0"/>
              <a:t>focus on 10 features that described the musical attributes of the tracks</a:t>
            </a:r>
            <a:r>
              <a:rPr lang="en" dirty="0"/>
              <a:t>:</a:t>
            </a:r>
            <a:endParaRPr dirty="0"/>
          </a:p>
          <a:p>
            <a:pPr marL="914400" lvl="1" indent="-304800" algn="l" rtl="0">
              <a:spcBef>
                <a:spcPts val="0"/>
              </a:spcBef>
              <a:spcAft>
                <a:spcPts val="0"/>
              </a:spcAft>
              <a:buSzPts val="1200"/>
              <a:buChar char="○"/>
            </a:pPr>
            <a:r>
              <a:rPr lang="en" dirty="0"/>
              <a:t>['danceability', 'energy', 'loudness', 'mode', '</a:t>
            </a:r>
            <a:r>
              <a:rPr lang="en" dirty="0" err="1"/>
              <a:t>speechiness</a:t>
            </a:r>
            <a:r>
              <a:rPr lang="en" dirty="0"/>
              <a:t>', '</a:t>
            </a:r>
            <a:r>
              <a:rPr lang="en" dirty="0" err="1"/>
              <a:t>acousticness</a:t>
            </a:r>
            <a:r>
              <a:rPr lang="en" dirty="0"/>
              <a:t>', '</a:t>
            </a:r>
            <a:r>
              <a:rPr lang="en" dirty="0" err="1"/>
              <a:t>instrumentalness</a:t>
            </a:r>
            <a:r>
              <a:rPr lang="en" dirty="0"/>
              <a:t>', 'liveness', 'valence', 'tempo']</a:t>
            </a:r>
            <a:endParaRPr dirty="0"/>
          </a:p>
          <a:p>
            <a:pPr marL="0" lvl="0" indent="0" algn="l" rtl="0">
              <a:spcBef>
                <a:spcPts val="1200"/>
              </a:spcBef>
              <a:spcAft>
                <a:spcPts val="0"/>
              </a:spcAft>
              <a:buNone/>
            </a:pPr>
            <a:endParaRPr dirty="0"/>
          </a:p>
          <a:p>
            <a:pPr marL="457200" lvl="0" indent="-304800" algn="l" rtl="0">
              <a:spcBef>
                <a:spcPts val="1200"/>
              </a:spcBef>
              <a:spcAft>
                <a:spcPts val="0"/>
              </a:spcAft>
              <a:buSzPts val="1200"/>
              <a:buChar char="●"/>
            </a:pPr>
            <a:r>
              <a:rPr lang="en" dirty="0"/>
              <a:t>PCA is an unsupervised machine learning technique that can reduce the number of dimensions - thus enabling us to project high dimensional data to a low-dimensional plane e.g.  2-D.</a:t>
            </a:r>
            <a:endParaRPr dirty="0"/>
          </a:p>
          <a:p>
            <a:pPr marL="0" lvl="0" indent="0" algn="l" rtl="0">
              <a:spcBef>
                <a:spcPts val="1200"/>
              </a:spcBef>
              <a:spcAft>
                <a:spcPts val="0"/>
              </a:spcAft>
              <a:buNone/>
            </a:pPr>
            <a:endParaRPr dirty="0"/>
          </a:p>
          <a:p>
            <a:pPr marL="457200" lvl="0" indent="-304800" algn="l" rtl="0">
              <a:spcBef>
                <a:spcPts val="1200"/>
              </a:spcBef>
              <a:spcAft>
                <a:spcPts val="0"/>
              </a:spcAft>
              <a:buSzPts val="1200"/>
              <a:buChar char="●"/>
            </a:pPr>
            <a:r>
              <a:rPr lang="en" dirty="0"/>
              <a:t>Before implementing PCA, standardized the features with </a:t>
            </a:r>
            <a:r>
              <a:rPr lang="en" dirty="0" err="1"/>
              <a:t>scikit-learn’s</a:t>
            </a:r>
            <a:r>
              <a:rPr lang="en" dirty="0"/>
              <a:t> </a:t>
            </a:r>
            <a:r>
              <a:rPr lang="en" dirty="0" err="1"/>
              <a:t>StandardScaler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PCA Components and Explained Variance</a:t>
            </a:r>
            <a:endParaRPr dirty="0"/>
          </a:p>
        </p:txBody>
      </p:sp>
      <p:sp>
        <p:nvSpPr>
          <p:cNvPr id="194" name="Google Shape;194;p26"/>
          <p:cNvSpPr txBox="1"/>
          <p:nvPr/>
        </p:nvSpPr>
        <p:spPr>
          <a:xfrm>
            <a:off x="311725" y="1139850"/>
            <a:ext cx="852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95" name="Google Shape;195;p26"/>
          <p:cNvPicPr preferRelativeResize="0"/>
          <p:nvPr/>
        </p:nvPicPr>
        <p:blipFill>
          <a:blip r:embed="rId3">
            <a:alphaModFix/>
          </a:blip>
          <a:stretch>
            <a:fillRect/>
          </a:stretch>
        </p:blipFill>
        <p:spPr>
          <a:xfrm>
            <a:off x="5344650" y="1470844"/>
            <a:ext cx="3705225" cy="2495550"/>
          </a:xfrm>
          <a:prstGeom prst="rect">
            <a:avLst/>
          </a:prstGeom>
          <a:noFill/>
          <a:ln>
            <a:noFill/>
          </a:ln>
        </p:spPr>
      </p:pic>
      <p:graphicFrame>
        <p:nvGraphicFramePr>
          <p:cNvPr id="196" name="Google Shape;196;p26"/>
          <p:cNvGraphicFramePr/>
          <p:nvPr>
            <p:extLst>
              <p:ext uri="{D42A27DB-BD31-4B8C-83A1-F6EECF244321}">
                <p14:modId xmlns:p14="http://schemas.microsoft.com/office/powerpoint/2010/main" val="2984656803"/>
              </p:ext>
            </p:extLst>
          </p:nvPr>
        </p:nvGraphicFramePr>
        <p:xfrm>
          <a:off x="384506" y="1388938"/>
          <a:ext cx="4870250" cy="3152985"/>
        </p:xfrm>
        <a:graphic>
          <a:graphicData uri="http://schemas.openxmlformats.org/drawingml/2006/table">
            <a:tbl>
              <a:tblPr>
                <a:noFill/>
                <a:tableStyleId>{CF74FDBA-C56D-4009-9B89-EFD8784713C1}</a:tableStyleId>
              </a:tblPr>
              <a:tblGrid>
                <a:gridCol w="994238">
                  <a:extLst>
                    <a:ext uri="{9D8B030D-6E8A-4147-A177-3AD203B41FA5}">
                      <a16:colId xmlns:a16="http://schemas.microsoft.com/office/drawing/2014/main" val="20000"/>
                    </a:ext>
                  </a:extLst>
                </a:gridCol>
                <a:gridCol w="2525337">
                  <a:extLst>
                    <a:ext uri="{9D8B030D-6E8A-4147-A177-3AD203B41FA5}">
                      <a16:colId xmlns:a16="http://schemas.microsoft.com/office/drawing/2014/main" val="20001"/>
                    </a:ext>
                  </a:extLst>
                </a:gridCol>
                <a:gridCol w="1350675">
                  <a:extLst>
                    <a:ext uri="{9D8B030D-6E8A-4147-A177-3AD203B41FA5}">
                      <a16:colId xmlns:a16="http://schemas.microsoft.com/office/drawing/2014/main" val="20002"/>
                    </a:ext>
                  </a:extLst>
                </a:gridCol>
              </a:tblGrid>
              <a:tr h="741375">
                <a:tc>
                  <a:txBody>
                    <a:bodyPr/>
                    <a:lstStyle/>
                    <a:p>
                      <a:pPr marL="0" lvl="0" indent="0" algn="l" rtl="0">
                        <a:spcBef>
                          <a:spcPts val="0"/>
                        </a:spcBef>
                        <a:spcAft>
                          <a:spcPts val="0"/>
                        </a:spcAft>
                        <a:buNone/>
                      </a:pPr>
                      <a:r>
                        <a:rPr lang="en" sz="1200" b="1">
                          <a:latin typeface="Calibri"/>
                          <a:ea typeface="Calibri"/>
                          <a:cs typeface="Calibri"/>
                          <a:sym typeface="Calibri"/>
                        </a:rPr>
                        <a:t>Component</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 sz="1200" b="1">
                          <a:latin typeface="Calibri"/>
                          <a:ea typeface="Calibri"/>
                          <a:cs typeface="Calibri"/>
                          <a:sym typeface="Calibri"/>
                        </a:rPr>
                        <a:t>Top 3 Features in Component</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 sz="1200" b="1" dirty="0">
                          <a:latin typeface="Calibri"/>
                          <a:ea typeface="Calibri"/>
                          <a:cs typeface="Calibri"/>
                          <a:sym typeface="Calibri"/>
                        </a:rPr>
                        <a:t>% of Variance explained </a:t>
                      </a:r>
                      <a:r>
                        <a:rPr lang="en" sz="1200" b="0" i="1" dirty="0">
                          <a:latin typeface="Calibri"/>
                          <a:ea typeface="Calibri"/>
                          <a:cs typeface="Calibri"/>
                          <a:sym typeface="Calibri"/>
                        </a:rPr>
                        <a:t>(cumulative)</a:t>
                      </a:r>
                      <a:endParaRPr sz="1200" b="0" i="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490100">
                <a:tc>
                  <a:txBody>
                    <a:bodyPr/>
                    <a:lstStyle/>
                    <a:p>
                      <a:pPr marL="0" lvl="0" indent="0" algn="ctr" rtl="0">
                        <a:spcBef>
                          <a:spcPts val="0"/>
                        </a:spcBef>
                        <a:spcAft>
                          <a:spcPts val="0"/>
                        </a:spcAft>
                        <a:buNone/>
                      </a:pPr>
                      <a:r>
                        <a:rPr lang="en" sz="1200" dirty="0">
                          <a:latin typeface="Calibri"/>
                          <a:ea typeface="Calibri"/>
                          <a:cs typeface="Calibri"/>
                          <a:sym typeface="Calibri"/>
                        </a:rPr>
                        <a:t>0 </a:t>
                      </a:r>
                    </a:p>
                    <a:p>
                      <a:pPr marL="0" lvl="0" indent="0" algn="ctr" rtl="0">
                        <a:spcBef>
                          <a:spcPts val="0"/>
                        </a:spcBef>
                        <a:spcAft>
                          <a:spcPts val="0"/>
                        </a:spcAft>
                        <a:buNone/>
                      </a:pPr>
                      <a:r>
                        <a:rPr lang="en" sz="1200" i="1" dirty="0">
                          <a:latin typeface="Calibri"/>
                          <a:ea typeface="Calibri"/>
                          <a:cs typeface="Calibri"/>
                          <a:sym typeface="Calibri"/>
                        </a:rPr>
                        <a:t>(first)</a:t>
                      </a:r>
                      <a:endParaRPr sz="1200" i="1"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 sz="1100">
                          <a:highlight>
                            <a:srgbClr val="FFFFFF"/>
                          </a:highlight>
                        </a:rPr>
                        <a:t>['loudness', 'energy', 'acousticness']</a:t>
                      </a:r>
                      <a:endParaRPr sz="1100">
                        <a:highlight>
                          <a:srgbClr val="FFFFFF"/>
                        </a:highlight>
                      </a:endParaRPr>
                    </a:p>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 sz="1200" dirty="0">
                          <a:latin typeface="Calibri"/>
                          <a:ea typeface="Calibri"/>
                          <a:cs typeface="Calibri"/>
                          <a:sym typeface="Calibri"/>
                        </a:rPr>
                        <a:t>25.7%</a:t>
                      </a:r>
                      <a:endParaRPr sz="1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659250">
                <a:tc>
                  <a:txBody>
                    <a:bodyPr/>
                    <a:lstStyle/>
                    <a:p>
                      <a:pPr marL="0" lvl="0" indent="0" algn="ctr" rtl="0">
                        <a:spcBef>
                          <a:spcPts val="0"/>
                        </a:spcBef>
                        <a:spcAft>
                          <a:spcPts val="0"/>
                        </a:spcAft>
                        <a:buNone/>
                      </a:pPr>
                      <a:r>
                        <a:rPr lang="en" sz="1200" dirty="0">
                          <a:latin typeface="Calibri"/>
                          <a:ea typeface="Calibri"/>
                          <a:cs typeface="Calibri"/>
                          <a:sym typeface="Calibri"/>
                        </a:rPr>
                        <a:t>1 </a:t>
                      </a:r>
                    </a:p>
                    <a:p>
                      <a:pPr marL="0" lvl="0" indent="0" algn="ctr" rtl="0">
                        <a:spcBef>
                          <a:spcPts val="0"/>
                        </a:spcBef>
                        <a:spcAft>
                          <a:spcPts val="0"/>
                        </a:spcAft>
                        <a:buNone/>
                      </a:pPr>
                      <a:r>
                        <a:rPr lang="en" sz="1200" i="1" dirty="0">
                          <a:latin typeface="Calibri"/>
                          <a:ea typeface="Calibri"/>
                          <a:cs typeface="Calibri"/>
                          <a:sym typeface="Calibri"/>
                        </a:rPr>
                        <a:t>(second)</a:t>
                      </a:r>
                      <a:endParaRPr sz="1200" i="1" dirty="0">
                        <a:latin typeface="Calibri"/>
                        <a:ea typeface="Calibri"/>
                        <a:cs typeface="Calibri"/>
                        <a:sym typeface="Calibri"/>
                      </a:endParaRPr>
                    </a:p>
                  </a:txBody>
                  <a:tcPr marL="91425" marR="91425" marT="91425" marB="91425">
                    <a:solidFill>
                      <a:srgbClr val="FCE5CD"/>
                    </a:solidFill>
                  </a:tcPr>
                </a:tc>
                <a:tc>
                  <a:txBody>
                    <a:bodyPr/>
                    <a:lstStyle/>
                    <a:p>
                      <a:pPr marL="0" lvl="0" indent="0" algn="l" rtl="0">
                        <a:lnSpc>
                          <a:spcPct val="115000"/>
                        </a:lnSpc>
                        <a:spcBef>
                          <a:spcPts val="0"/>
                        </a:spcBef>
                        <a:spcAft>
                          <a:spcPts val="0"/>
                        </a:spcAft>
                        <a:buNone/>
                      </a:pPr>
                      <a:r>
                        <a:rPr lang="en" sz="1100">
                          <a:highlight>
                            <a:srgbClr val="FFFFFF"/>
                          </a:highlight>
                        </a:rPr>
                        <a:t>['speechiness', 'danceability', 'instrumentalness']</a:t>
                      </a:r>
                      <a:endParaRPr sz="1100">
                        <a:highlight>
                          <a:srgbClr val="FFFFFF"/>
                        </a:highlight>
                      </a:endParaRPr>
                    </a:p>
                    <a:p>
                      <a:pPr marL="0" lvl="0" indent="0" algn="l" rtl="0">
                        <a:spcBef>
                          <a:spcPts val="0"/>
                        </a:spcBef>
                        <a:spcAft>
                          <a:spcPts val="0"/>
                        </a:spcAft>
                        <a:buNone/>
                      </a:pPr>
                      <a:endParaRPr sz="1100">
                        <a:highlight>
                          <a:srgbClr val="FFFFFF"/>
                        </a:highlight>
                      </a:endParaRPr>
                    </a:p>
                  </a:txBody>
                  <a:tcPr marL="91425" marR="91425" marT="91425" marB="91425">
                    <a:solidFill>
                      <a:srgbClr val="FCE5CD"/>
                    </a:solidFill>
                  </a:tcPr>
                </a:tc>
                <a:tc>
                  <a:txBody>
                    <a:bodyPr/>
                    <a:lstStyle/>
                    <a:p>
                      <a:pPr marL="0" lvl="0" indent="0" algn="l" rtl="0">
                        <a:spcBef>
                          <a:spcPts val="0"/>
                        </a:spcBef>
                        <a:spcAft>
                          <a:spcPts val="0"/>
                        </a:spcAft>
                        <a:buNone/>
                      </a:pPr>
                      <a:r>
                        <a:rPr lang="en" sz="1200" dirty="0">
                          <a:latin typeface="Calibri"/>
                          <a:ea typeface="Calibri"/>
                          <a:cs typeface="Calibri"/>
                          <a:sym typeface="Calibri"/>
                        </a:rPr>
                        <a:t>38.8%</a:t>
                      </a:r>
                      <a:endParaRPr sz="1200" dirty="0">
                        <a:latin typeface="Calibri"/>
                        <a:ea typeface="Calibri"/>
                        <a:cs typeface="Calibri"/>
                        <a:sym typeface="Calibri"/>
                      </a:endParaRPr>
                    </a:p>
                  </a:txBody>
                  <a:tcPr marL="91425" marR="91425" marT="91425" marB="91425">
                    <a:solidFill>
                      <a:srgbClr val="FCE5CD"/>
                    </a:solidFill>
                  </a:tcPr>
                </a:tc>
                <a:extLst>
                  <a:ext uri="{0D108BD9-81ED-4DB2-BD59-A6C34878D82A}">
                    <a16:rowId xmlns:a16="http://schemas.microsoft.com/office/drawing/2014/main" val="10002"/>
                  </a:ext>
                </a:extLst>
              </a:tr>
              <a:tr h="490100">
                <a:tc>
                  <a:txBody>
                    <a:bodyPr/>
                    <a:lstStyle/>
                    <a:p>
                      <a:pPr marL="0" lvl="0" indent="0" algn="ctr" rtl="0">
                        <a:spcBef>
                          <a:spcPts val="0"/>
                        </a:spcBef>
                        <a:spcAft>
                          <a:spcPts val="0"/>
                        </a:spcAft>
                        <a:buNone/>
                      </a:pPr>
                      <a:r>
                        <a:rPr lang="en" sz="1200" dirty="0">
                          <a:latin typeface="Calibri"/>
                          <a:ea typeface="Calibri"/>
                          <a:cs typeface="Calibri"/>
                          <a:sym typeface="Calibri"/>
                        </a:rPr>
                        <a:t>2 </a:t>
                      </a:r>
                    </a:p>
                    <a:p>
                      <a:pPr marL="0" lvl="0" indent="0" algn="ctr" rtl="0">
                        <a:spcBef>
                          <a:spcPts val="0"/>
                        </a:spcBef>
                        <a:spcAft>
                          <a:spcPts val="0"/>
                        </a:spcAft>
                        <a:buNone/>
                      </a:pPr>
                      <a:r>
                        <a:rPr lang="en" sz="1200" i="1" dirty="0">
                          <a:latin typeface="Calibri"/>
                          <a:ea typeface="Calibri"/>
                          <a:cs typeface="Calibri"/>
                          <a:sym typeface="Calibri"/>
                        </a:rPr>
                        <a:t>(third)</a:t>
                      </a:r>
                      <a:endParaRPr sz="1200" i="1"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 sz="1100">
                          <a:highlight>
                            <a:srgbClr val="FFFFFF"/>
                          </a:highlight>
                        </a:rPr>
                        <a:t>['mode', 'tempo', 'valence']</a:t>
                      </a:r>
                      <a:endParaRPr sz="1100">
                        <a:highlight>
                          <a:srgbClr val="FFFFFF"/>
                        </a:highlight>
                      </a:endParaRPr>
                    </a:p>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 sz="1200" dirty="0">
                          <a:latin typeface="Calibri"/>
                          <a:ea typeface="Calibri"/>
                          <a:cs typeface="Calibri"/>
                          <a:sym typeface="Calibri"/>
                        </a:rPr>
                        <a:t>49.8%</a:t>
                      </a:r>
                      <a:endParaRPr sz="1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490100">
                <a:tc>
                  <a:txBody>
                    <a:bodyPr/>
                    <a:lstStyle/>
                    <a:p>
                      <a:pPr marL="0" lvl="0" indent="0" algn="ctr" rtl="0">
                        <a:spcBef>
                          <a:spcPts val="0"/>
                        </a:spcBef>
                        <a:spcAft>
                          <a:spcPts val="0"/>
                        </a:spcAft>
                        <a:buNone/>
                      </a:pPr>
                      <a:r>
                        <a:rPr lang="en" sz="1200" dirty="0">
                          <a:latin typeface="Calibri"/>
                          <a:ea typeface="Calibri"/>
                          <a:cs typeface="Calibri"/>
                          <a:sym typeface="Calibri"/>
                        </a:rPr>
                        <a:t>9 </a:t>
                      </a:r>
                    </a:p>
                    <a:p>
                      <a:pPr marL="0" lvl="0" indent="0" algn="ctr" rtl="0">
                        <a:spcBef>
                          <a:spcPts val="0"/>
                        </a:spcBef>
                        <a:spcAft>
                          <a:spcPts val="0"/>
                        </a:spcAft>
                        <a:buNone/>
                      </a:pPr>
                      <a:r>
                        <a:rPr lang="en" sz="1200" i="1" dirty="0">
                          <a:latin typeface="Calibri"/>
                          <a:ea typeface="Calibri"/>
                          <a:cs typeface="Calibri"/>
                          <a:sym typeface="Calibri"/>
                        </a:rPr>
                        <a:t>(all features)</a:t>
                      </a:r>
                      <a:endParaRPr sz="1200" i="1"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 sz="1100">
                          <a:highlight>
                            <a:srgbClr val="FFFFFF"/>
                          </a:highlight>
                        </a:rPr>
                        <a:t>['energy', 'loudness', 'danceability']</a:t>
                      </a:r>
                      <a:endParaRPr sz="1100">
                        <a:highlight>
                          <a:srgbClr val="FFFFFF"/>
                        </a:highlight>
                      </a:endParaRPr>
                    </a:p>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 sz="1200" dirty="0">
                          <a:latin typeface="Calibri"/>
                          <a:ea typeface="Calibri"/>
                          <a:cs typeface="Calibri"/>
                          <a:sym typeface="Calibri"/>
                        </a:rPr>
                        <a:t>100%</a:t>
                      </a:r>
                      <a:endParaRPr sz="1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311700" y="740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0000"/>
                </a:solidFill>
              </a:rPr>
              <a:t>Visualizing all my favorite tracks in 2-D space</a:t>
            </a:r>
            <a:endParaRPr dirty="0">
              <a:solidFill>
                <a:srgbClr val="000000"/>
              </a:solidFill>
            </a:endParaRPr>
          </a:p>
        </p:txBody>
      </p:sp>
      <p:pic>
        <p:nvPicPr>
          <p:cNvPr id="202" name="Google Shape;202;p27"/>
          <p:cNvPicPr preferRelativeResize="0"/>
          <p:nvPr/>
        </p:nvPicPr>
        <p:blipFill>
          <a:blip r:embed="rId3">
            <a:alphaModFix/>
          </a:blip>
          <a:stretch>
            <a:fillRect/>
          </a:stretch>
        </p:blipFill>
        <p:spPr>
          <a:xfrm>
            <a:off x="1737675" y="606200"/>
            <a:ext cx="6123975" cy="464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311700" y="7405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solidFill>
                  <a:srgbClr val="000000"/>
                </a:solidFill>
              </a:rPr>
              <a:t>Spotlight on a specific artist ‘Yaeji’ </a:t>
            </a:r>
            <a:endParaRPr sz="2400">
              <a:solidFill>
                <a:srgbClr val="000000"/>
              </a:solidFill>
            </a:endParaRPr>
          </a:p>
        </p:txBody>
      </p:sp>
      <p:pic>
        <p:nvPicPr>
          <p:cNvPr id="208" name="Google Shape;208;p28"/>
          <p:cNvPicPr preferRelativeResize="0"/>
          <p:nvPr/>
        </p:nvPicPr>
        <p:blipFill>
          <a:blip r:embed="rId3">
            <a:alphaModFix/>
          </a:blip>
          <a:stretch>
            <a:fillRect/>
          </a:stretch>
        </p:blipFill>
        <p:spPr>
          <a:xfrm>
            <a:off x="2171175" y="652887"/>
            <a:ext cx="5082750" cy="4704926"/>
          </a:xfrm>
          <a:prstGeom prst="rect">
            <a:avLst/>
          </a:prstGeom>
          <a:noFill/>
          <a:ln>
            <a:noFill/>
          </a:ln>
        </p:spPr>
      </p:pic>
      <p:sp>
        <p:nvSpPr>
          <p:cNvPr id="209" name="Google Shape;209;p28"/>
          <p:cNvSpPr/>
          <p:nvPr/>
        </p:nvSpPr>
        <p:spPr>
          <a:xfrm>
            <a:off x="2993675" y="599300"/>
            <a:ext cx="3216900" cy="1187400"/>
          </a:xfrm>
          <a:prstGeom prst="ellipse">
            <a:avLst/>
          </a:prstGeom>
          <a:noFill/>
          <a:ln w="19050" cap="flat" cmpd="sng">
            <a:solidFill>
              <a:schemeClr val="accent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0" name="Google Shape;210;p28"/>
          <p:cNvCxnSpPr>
            <a:stCxn id="209" idx="6"/>
          </p:cNvCxnSpPr>
          <p:nvPr/>
        </p:nvCxnSpPr>
        <p:spPr>
          <a:xfrm>
            <a:off x="6210575" y="1193000"/>
            <a:ext cx="891900" cy="11700"/>
          </a:xfrm>
          <a:prstGeom prst="straightConnector1">
            <a:avLst/>
          </a:prstGeom>
          <a:noFill/>
          <a:ln w="9525" cap="flat" cmpd="sng">
            <a:solidFill>
              <a:schemeClr val="dk2"/>
            </a:solidFill>
            <a:prstDash val="solid"/>
            <a:round/>
            <a:headEnd type="none" w="med" len="med"/>
            <a:tailEnd type="triangle" w="med" len="med"/>
          </a:ln>
        </p:spPr>
      </p:cxnSp>
      <p:sp>
        <p:nvSpPr>
          <p:cNvPr id="211" name="Google Shape;211;p28"/>
          <p:cNvSpPr txBox="1"/>
          <p:nvPr/>
        </p:nvSpPr>
        <p:spPr>
          <a:xfrm>
            <a:off x="7253924" y="599300"/>
            <a:ext cx="1654331"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These songs are more electronic/techno songs, fewer vocals</a:t>
            </a:r>
            <a:endParaRPr dirty="0">
              <a:latin typeface="Roboto"/>
              <a:ea typeface="Roboto"/>
              <a:cs typeface="Roboto"/>
              <a:sym typeface="Roboto"/>
            </a:endParaRPr>
          </a:p>
        </p:txBody>
      </p:sp>
      <p:sp>
        <p:nvSpPr>
          <p:cNvPr id="212" name="Google Shape;212;p28"/>
          <p:cNvSpPr/>
          <p:nvPr/>
        </p:nvSpPr>
        <p:spPr>
          <a:xfrm>
            <a:off x="1483500" y="3174900"/>
            <a:ext cx="3584100" cy="1443900"/>
          </a:xfrm>
          <a:prstGeom prst="ellipse">
            <a:avLst/>
          </a:prstGeom>
          <a:noFill/>
          <a:ln w="19050" cap="flat" cmpd="sng">
            <a:solidFill>
              <a:schemeClr val="accent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 name="Google Shape;213;p28"/>
          <p:cNvCxnSpPr/>
          <p:nvPr/>
        </p:nvCxnSpPr>
        <p:spPr>
          <a:xfrm rot="10800000">
            <a:off x="2070225" y="2539450"/>
            <a:ext cx="9300" cy="755100"/>
          </a:xfrm>
          <a:prstGeom prst="straightConnector1">
            <a:avLst/>
          </a:prstGeom>
          <a:noFill/>
          <a:ln w="9525" cap="flat" cmpd="sng">
            <a:solidFill>
              <a:schemeClr val="dk2"/>
            </a:solidFill>
            <a:prstDash val="solid"/>
            <a:round/>
            <a:headEnd type="none" w="med" len="med"/>
            <a:tailEnd type="triangle" w="med" len="med"/>
          </a:ln>
        </p:spPr>
      </p:cxnSp>
      <p:sp>
        <p:nvSpPr>
          <p:cNvPr id="214" name="Google Shape;214;p28"/>
          <p:cNvSpPr txBox="1"/>
          <p:nvPr/>
        </p:nvSpPr>
        <p:spPr>
          <a:xfrm>
            <a:off x="815675" y="1864775"/>
            <a:ext cx="217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These songs are more ‘pop’, with vocals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t>Personalized view of my music taste using OneClassSVM</a:t>
            </a:r>
            <a:endParaRPr sz="2500"/>
          </a:p>
        </p:txBody>
      </p:sp>
      <p:pic>
        <p:nvPicPr>
          <p:cNvPr id="229" name="Google Shape;229;p30"/>
          <p:cNvPicPr preferRelativeResize="0"/>
          <p:nvPr/>
        </p:nvPicPr>
        <p:blipFill>
          <a:blip r:embed="rId3">
            <a:alphaModFix/>
          </a:blip>
          <a:stretch>
            <a:fillRect/>
          </a:stretch>
        </p:blipFill>
        <p:spPr>
          <a:xfrm>
            <a:off x="185412" y="438826"/>
            <a:ext cx="7274800" cy="4704674"/>
          </a:xfrm>
          <a:prstGeom prst="rect">
            <a:avLst/>
          </a:prstGeom>
          <a:noFill/>
          <a:ln>
            <a:noFill/>
          </a:ln>
        </p:spPr>
      </p:pic>
      <p:sp>
        <p:nvSpPr>
          <p:cNvPr id="2" name="TextBox 1">
            <a:extLst>
              <a:ext uri="{FF2B5EF4-FFF2-40B4-BE49-F238E27FC236}">
                <a16:creationId xmlns:a16="http://schemas.microsoft.com/office/drawing/2014/main" id="{27298CA0-F759-DF4C-BCCB-3685CACE94FD}"/>
              </a:ext>
            </a:extLst>
          </p:cNvPr>
          <p:cNvSpPr txBox="1"/>
          <p:nvPr/>
        </p:nvSpPr>
        <p:spPr>
          <a:xfrm>
            <a:off x="7422356" y="2214562"/>
            <a:ext cx="1435894" cy="738664"/>
          </a:xfrm>
          <a:prstGeom prst="rect">
            <a:avLst/>
          </a:prstGeom>
          <a:noFill/>
        </p:spPr>
        <p:txBody>
          <a:bodyPr wrap="square" rtlCol="0">
            <a:spAutoFit/>
          </a:bodyPr>
          <a:lstStyle/>
          <a:p>
            <a:r>
              <a:rPr lang="en-US" i="1" dirty="0"/>
              <a:t>Orange region  represents my music taste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and Next Steps</a:t>
            </a:r>
            <a:endParaRPr/>
          </a:p>
        </p:txBody>
      </p:sp>
      <p:sp>
        <p:nvSpPr>
          <p:cNvPr id="235" name="Google Shape;235;p31"/>
          <p:cNvSpPr txBox="1">
            <a:spLocks noGrp="1"/>
          </p:cNvSpPr>
          <p:nvPr>
            <p:ph type="body" idx="1"/>
          </p:nvPr>
        </p:nvSpPr>
        <p:spPr>
          <a:xfrm>
            <a:off x="311700" y="1229975"/>
            <a:ext cx="8287500" cy="3339000"/>
          </a:xfrm>
          <a:prstGeom prst="rect">
            <a:avLst/>
          </a:prstGeom>
        </p:spPr>
        <p:txBody>
          <a:bodyPr spcFirstLastPara="1" wrap="square" lIns="91425" tIns="91425" rIns="91425" bIns="91425" anchor="t" anchorCtr="0">
            <a:normAutofit fontScale="92500"/>
          </a:bodyPr>
          <a:lstStyle/>
          <a:p>
            <a:pPr marL="457200" lvl="0" indent="-317500" algn="l" rtl="0">
              <a:spcBef>
                <a:spcPts val="0"/>
              </a:spcBef>
              <a:spcAft>
                <a:spcPts val="0"/>
              </a:spcAft>
              <a:buSzPts val="1400"/>
              <a:buChar char="●"/>
            </a:pPr>
            <a:r>
              <a:rPr lang="en" dirty="0"/>
              <a:t>Using Support Vector Machines, we were able to build my music ‘taste profile’ based on Spotify data.</a:t>
            </a:r>
            <a:endParaRPr dirty="0"/>
          </a:p>
          <a:p>
            <a:pPr marL="0" lvl="0" indent="0" algn="l" rtl="0">
              <a:spcBef>
                <a:spcPts val="1200"/>
              </a:spcBef>
              <a:spcAft>
                <a:spcPts val="0"/>
              </a:spcAft>
              <a:buNone/>
            </a:pPr>
            <a:endParaRPr dirty="0"/>
          </a:p>
          <a:p>
            <a:pPr marL="457200" lvl="0" indent="-317500" algn="l" rtl="0">
              <a:spcBef>
                <a:spcPts val="1200"/>
              </a:spcBef>
              <a:spcAft>
                <a:spcPts val="0"/>
              </a:spcAft>
              <a:buSzPts val="1400"/>
              <a:buChar char="●"/>
            </a:pPr>
            <a:r>
              <a:rPr lang="en" dirty="0"/>
              <a:t>This profile can be used to recommend new songs, based on their similarity to my favorite tracks</a:t>
            </a:r>
          </a:p>
          <a:p>
            <a:pPr marL="139700" lvl="0" indent="0" algn="l" rtl="0">
              <a:spcBef>
                <a:spcPts val="1200"/>
              </a:spcBef>
              <a:spcAft>
                <a:spcPts val="0"/>
              </a:spcAft>
              <a:buSzPts val="1400"/>
              <a:buNone/>
            </a:pPr>
            <a:endParaRPr dirty="0"/>
          </a:p>
          <a:p>
            <a:pPr marL="457200" lvl="0" indent="-317500" algn="l" rtl="0">
              <a:spcBef>
                <a:spcPts val="1200"/>
              </a:spcBef>
              <a:spcAft>
                <a:spcPts val="0"/>
              </a:spcAft>
              <a:buSzPts val="1400"/>
              <a:buChar char="●"/>
            </a:pPr>
            <a:r>
              <a:rPr lang="en" dirty="0"/>
              <a:t>The taste profile was not perfect – it is difficult to deal with variation in songs.</a:t>
            </a:r>
            <a:endParaRPr dirty="0"/>
          </a:p>
          <a:p>
            <a:pPr marL="0" lvl="0" indent="0" algn="l" rtl="0">
              <a:spcBef>
                <a:spcPts val="1200"/>
              </a:spcBef>
              <a:spcAft>
                <a:spcPts val="0"/>
              </a:spcAft>
              <a:buNone/>
            </a:pPr>
            <a:endParaRPr dirty="0"/>
          </a:p>
          <a:p>
            <a:pPr marL="457200" lvl="0" indent="-317500" algn="l" rtl="0">
              <a:spcBef>
                <a:spcPts val="1200"/>
              </a:spcBef>
              <a:spcAft>
                <a:spcPts val="0"/>
              </a:spcAft>
              <a:buSzPts val="1400"/>
              <a:buChar char="●"/>
            </a:pPr>
            <a:r>
              <a:rPr lang="en" dirty="0"/>
              <a:t>Some next steps:</a:t>
            </a:r>
            <a:endParaRPr dirty="0"/>
          </a:p>
          <a:p>
            <a:pPr marL="914400" lvl="1" indent="-304800" algn="l" rtl="0">
              <a:spcBef>
                <a:spcPts val="0"/>
              </a:spcBef>
              <a:spcAft>
                <a:spcPts val="0"/>
              </a:spcAft>
              <a:buSzPts val="1200"/>
              <a:buChar char="○"/>
            </a:pPr>
            <a:r>
              <a:rPr lang="en" dirty="0"/>
              <a:t>Consider adding more features e.g. sentiment of lyrics</a:t>
            </a:r>
          </a:p>
          <a:p>
            <a:pPr marL="914400" lvl="1" indent="-304800" algn="l" rtl="0">
              <a:spcBef>
                <a:spcPts val="0"/>
              </a:spcBef>
              <a:spcAft>
                <a:spcPts val="0"/>
              </a:spcAft>
              <a:buSzPts val="1200"/>
              <a:buChar char="○"/>
            </a:pPr>
            <a:r>
              <a:rPr lang="en" dirty="0"/>
              <a:t>Leverage other machine learning models to learn music taste e.g. Neural Nets </a:t>
            </a:r>
            <a:endParaRPr dirty="0"/>
          </a:p>
          <a:p>
            <a:pPr marL="914400" lvl="1" indent="-304800" algn="l" rtl="0">
              <a:spcBef>
                <a:spcPts val="0"/>
              </a:spcBef>
              <a:spcAft>
                <a:spcPts val="0"/>
              </a:spcAft>
              <a:buSzPts val="1200"/>
              <a:buChar char="○"/>
            </a:pPr>
            <a:r>
              <a:rPr lang="en" dirty="0"/>
              <a:t>Build a web app that allows users to visualize their personal music taste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92" name="Google Shape;92;p14"/>
          <p:cNvSpPr txBox="1">
            <a:spLocks noGrp="1"/>
          </p:cNvSpPr>
          <p:nvPr>
            <p:ph type="body" idx="4294967295"/>
          </p:nvPr>
        </p:nvSpPr>
        <p:spPr>
          <a:xfrm>
            <a:off x="311700" y="1229875"/>
            <a:ext cx="51027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Project overview</a:t>
            </a:r>
            <a:endParaRPr/>
          </a:p>
          <a:p>
            <a:pPr marL="457200" lvl="0" indent="-342900" algn="l" rtl="0">
              <a:spcBef>
                <a:spcPts val="0"/>
              </a:spcBef>
              <a:spcAft>
                <a:spcPts val="0"/>
              </a:spcAft>
              <a:buSzPts val="1800"/>
              <a:buChar char="●"/>
            </a:pPr>
            <a:r>
              <a:rPr lang="en"/>
              <a:t>Visualizing my favorite songs</a:t>
            </a:r>
            <a:endParaRPr/>
          </a:p>
          <a:p>
            <a:pPr marL="457200" lvl="0" indent="-342900" algn="l" rtl="0">
              <a:spcBef>
                <a:spcPts val="0"/>
              </a:spcBef>
              <a:spcAft>
                <a:spcPts val="0"/>
              </a:spcAft>
              <a:buSzPts val="1800"/>
              <a:buChar char="●"/>
            </a:pPr>
            <a:r>
              <a:rPr lang="en"/>
              <a:t>Modelling my music ‘taste profile’</a:t>
            </a:r>
            <a:endParaRPr/>
          </a:p>
          <a:p>
            <a:pPr marL="457200" lvl="0" indent="-342900" algn="l" rtl="0">
              <a:spcBef>
                <a:spcPts val="0"/>
              </a:spcBef>
              <a:spcAft>
                <a:spcPts val="0"/>
              </a:spcAft>
              <a:buSzPts val="1800"/>
              <a:buChar char="●"/>
            </a:pPr>
            <a:r>
              <a:rPr lang="en"/>
              <a:t>Summary and next steps</a:t>
            </a:r>
            <a:endParaRPr/>
          </a:p>
          <a:p>
            <a:pPr marL="457200" lvl="0" indent="0" algn="l" rtl="0">
              <a:spcBef>
                <a:spcPts val="1200"/>
              </a:spcBef>
              <a:spcAft>
                <a:spcPts val="1200"/>
              </a:spcAft>
              <a:buNone/>
            </a:pPr>
            <a:endParaRPr/>
          </a:p>
        </p:txBody>
      </p:sp>
      <p:pic>
        <p:nvPicPr>
          <p:cNvPr id="93" name="Google Shape;93;p14"/>
          <p:cNvPicPr preferRelativeResize="0"/>
          <p:nvPr/>
        </p:nvPicPr>
        <p:blipFill>
          <a:blip r:embed="rId3">
            <a:alphaModFix/>
          </a:blip>
          <a:stretch>
            <a:fillRect/>
          </a:stretch>
        </p:blipFill>
        <p:spPr>
          <a:xfrm>
            <a:off x="4549886" y="751115"/>
            <a:ext cx="4184776" cy="34168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Overview</a:t>
            </a:r>
            <a:endParaRPr/>
          </a:p>
        </p:txBody>
      </p:sp>
      <p:sp>
        <p:nvSpPr>
          <p:cNvPr id="99" name="Google Shape;99;p15"/>
          <p:cNvSpPr txBox="1">
            <a:spLocks noGrp="1"/>
          </p:cNvSpPr>
          <p:nvPr>
            <p:ph type="body" idx="1"/>
          </p:nvPr>
        </p:nvSpPr>
        <p:spPr>
          <a:xfrm>
            <a:off x="311700" y="1465800"/>
            <a:ext cx="7952400" cy="3103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935"/>
              <a:buNone/>
            </a:pPr>
            <a:r>
              <a:rPr lang="en" sz="1390" b="1" dirty="0"/>
              <a:t>Objective: </a:t>
            </a:r>
            <a:r>
              <a:rPr lang="en" sz="1390" dirty="0"/>
              <a:t>Develop a machine learning model that learns a user’s music ‘taste profile’ based on their favorite Spotify tracks. </a:t>
            </a:r>
            <a:r>
              <a:rPr lang="en" sz="1390" i="1" dirty="0"/>
              <a:t>This profile can be used to suggest new music that is similar to a user’s favorite tracks.</a:t>
            </a:r>
          </a:p>
          <a:p>
            <a:pPr marL="0" indent="0">
              <a:lnSpc>
                <a:spcPct val="105000"/>
              </a:lnSpc>
              <a:buSzPts val="935"/>
              <a:buNone/>
            </a:pPr>
            <a:endParaRPr sz="1390" b="1" dirty="0"/>
          </a:p>
          <a:p>
            <a:pPr marL="0" lvl="0" indent="0" algn="l" rtl="0">
              <a:lnSpc>
                <a:spcPct val="105000"/>
              </a:lnSpc>
              <a:spcBef>
                <a:spcPts val="1200"/>
              </a:spcBef>
              <a:spcAft>
                <a:spcPts val="0"/>
              </a:spcAft>
              <a:buSzPts val="935"/>
              <a:buNone/>
            </a:pPr>
            <a:r>
              <a:rPr lang="en" sz="1390" i="1" u="sng" dirty="0"/>
              <a:t>Data extraction</a:t>
            </a:r>
            <a:r>
              <a:rPr lang="en" sz="1390" i="1" dirty="0"/>
              <a:t>: Using Spotify’s API, scraped the following data:</a:t>
            </a:r>
            <a:endParaRPr sz="1390" i="1" dirty="0"/>
          </a:p>
          <a:p>
            <a:pPr marL="457200" lvl="0" indent="-316865" algn="l" rtl="0">
              <a:lnSpc>
                <a:spcPct val="105000"/>
              </a:lnSpc>
              <a:spcBef>
                <a:spcPts val="1200"/>
              </a:spcBef>
              <a:spcAft>
                <a:spcPts val="0"/>
              </a:spcAft>
              <a:buSzPts val="1390"/>
              <a:buChar char="●"/>
            </a:pPr>
            <a:r>
              <a:rPr lang="en" sz="1390" b="1" dirty="0"/>
              <a:t>500 of my favorite songs, 2017 - 2020:</a:t>
            </a:r>
            <a:endParaRPr sz="1390" b="1" dirty="0"/>
          </a:p>
          <a:p>
            <a:pPr marL="914400" lvl="1" indent="-306069" algn="l" rtl="0">
              <a:lnSpc>
                <a:spcPct val="105000"/>
              </a:lnSpc>
              <a:spcBef>
                <a:spcPts val="0"/>
              </a:spcBef>
              <a:spcAft>
                <a:spcPts val="0"/>
              </a:spcAft>
              <a:buSzPts val="1220"/>
              <a:buChar char="○"/>
            </a:pPr>
            <a:r>
              <a:rPr lang="en" sz="1220" dirty="0"/>
              <a:t>Used to investigate my musical taste</a:t>
            </a:r>
            <a:endParaRPr sz="1220" dirty="0"/>
          </a:p>
          <a:p>
            <a:pPr marL="914400" lvl="1" indent="-306069" algn="l" rtl="0">
              <a:lnSpc>
                <a:spcPct val="105000"/>
              </a:lnSpc>
              <a:spcBef>
                <a:spcPts val="0"/>
              </a:spcBef>
              <a:spcAft>
                <a:spcPts val="0"/>
              </a:spcAft>
              <a:buSzPts val="1220"/>
              <a:buChar char="○"/>
            </a:pPr>
            <a:r>
              <a:rPr lang="en" sz="1220" i="1" dirty="0"/>
              <a:t>500 songs </a:t>
            </a:r>
            <a:endParaRPr sz="1220" i="1" dirty="0"/>
          </a:p>
          <a:p>
            <a:pPr marL="457200" lvl="0" indent="-316865" algn="l" rtl="0">
              <a:lnSpc>
                <a:spcPct val="105000"/>
              </a:lnSpc>
              <a:spcBef>
                <a:spcPts val="0"/>
              </a:spcBef>
              <a:spcAft>
                <a:spcPts val="0"/>
              </a:spcAft>
              <a:buSzPts val="1390"/>
              <a:buChar char="●"/>
            </a:pPr>
            <a:r>
              <a:rPr lang="en" sz="1390" b="1" dirty="0"/>
              <a:t>50 of the Top Songs in the USA</a:t>
            </a:r>
            <a:endParaRPr sz="1390" b="1" dirty="0"/>
          </a:p>
          <a:p>
            <a:pPr marL="914400" lvl="1" indent="-306069" algn="l" rtl="0">
              <a:lnSpc>
                <a:spcPct val="105000"/>
              </a:lnSpc>
              <a:spcBef>
                <a:spcPts val="0"/>
              </a:spcBef>
              <a:spcAft>
                <a:spcPts val="0"/>
              </a:spcAft>
              <a:buSzPts val="1220"/>
              <a:buChar char="○"/>
            </a:pPr>
            <a:r>
              <a:rPr lang="en" sz="1220" dirty="0"/>
              <a:t>This will be compared with my top tracks to see how my music taste compares to popular tracks of the day</a:t>
            </a:r>
            <a:endParaRPr sz="1220" dirty="0"/>
          </a:p>
          <a:p>
            <a:pPr marL="914400" lvl="1" indent="-306069" algn="l" rtl="0">
              <a:lnSpc>
                <a:spcPct val="105000"/>
              </a:lnSpc>
              <a:spcBef>
                <a:spcPts val="0"/>
              </a:spcBef>
              <a:spcAft>
                <a:spcPts val="0"/>
              </a:spcAft>
              <a:buSzPts val="1220"/>
              <a:buChar char="○"/>
            </a:pPr>
            <a:r>
              <a:rPr lang="en" sz="1220" i="1" dirty="0"/>
              <a:t>50 songs</a:t>
            </a:r>
            <a:endParaRPr sz="1220" i="1" dirty="0"/>
          </a:p>
          <a:p>
            <a:pPr marL="0" lvl="0" indent="0" algn="l" rtl="0">
              <a:lnSpc>
                <a:spcPct val="105000"/>
              </a:lnSpc>
              <a:spcBef>
                <a:spcPts val="1200"/>
              </a:spcBef>
              <a:spcAft>
                <a:spcPts val="0"/>
              </a:spcAft>
              <a:buSzPts val="935"/>
              <a:buNone/>
            </a:pPr>
            <a:endParaRPr sz="1390" dirty="0"/>
          </a:p>
          <a:p>
            <a:pPr marL="0" lvl="0" indent="0" algn="l" rtl="0">
              <a:lnSpc>
                <a:spcPct val="105000"/>
              </a:lnSpc>
              <a:spcBef>
                <a:spcPts val="1200"/>
              </a:spcBef>
              <a:spcAft>
                <a:spcPts val="1200"/>
              </a:spcAft>
              <a:buSzPts val="935"/>
              <a:buNone/>
            </a:pPr>
            <a:endParaRPr sz="139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 of song attributes</a:t>
            </a:r>
            <a:endParaRPr/>
          </a:p>
        </p:txBody>
      </p:sp>
      <p:sp>
        <p:nvSpPr>
          <p:cNvPr id="105" name="Google Shape;105;p16"/>
          <p:cNvSpPr txBox="1">
            <a:spLocks noGrp="1"/>
          </p:cNvSpPr>
          <p:nvPr>
            <p:ph type="body" idx="4294967295"/>
          </p:nvPr>
        </p:nvSpPr>
        <p:spPr>
          <a:xfrm>
            <a:off x="311700" y="1229875"/>
            <a:ext cx="5982300" cy="3758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i="1"/>
              <a:t>In addition to basic track information, Spotify also provides several audio attributes:</a:t>
            </a:r>
            <a:endParaRPr i="1"/>
          </a:p>
          <a:p>
            <a:pPr marL="457200" lvl="0" indent="-325755" algn="l" rtl="0">
              <a:spcBef>
                <a:spcPts val="1200"/>
              </a:spcBef>
              <a:spcAft>
                <a:spcPts val="0"/>
              </a:spcAft>
              <a:buSzPct val="100000"/>
              <a:buAutoNum type="arabicPeriod"/>
            </a:pPr>
            <a:r>
              <a:rPr lang="en" b="1"/>
              <a:t>Beats Per Minute (BPM) </a:t>
            </a:r>
            <a:r>
              <a:rPr lang="en"/>
              <a:t>— The tempo of the song.</a:t>
            </a:r>
            <a:endParaRPr/>
          </a:p>
          <a:p>
            <a:pPr marL="457200" lvl="0" indent="-325755" algn="l" rtl="0">
              <a:spcBef>
                <a:spcPts val="0"/>
              </a:spcBef>
              <a:spcAft>
                <a:spcPts val="0"/>
              </a:spcAft>
              <a:buSzPct val="100000"/>
              <a:buAutoNum type="arabicPeriod"/>
            </a:pPr>
            <a:r>
              <a:rPr lang="en" b="1"/>
              <a:t>Energy </a:t>
            </a:r>
            <a:r>
              <a:rPr lang="en"/>
              <a:t>— The higher the value, the more energetic.</a:t>
            </a:r>
            <a:endParaRPr/>
          </a:p>
          <a:p>
            <a:pPr marL="457200" lvl="0" indent="-325755" algn="l" rtl="0">
              <a:spcBef>
                <a:spcPts val="0"/>
              </a:spcBef>
              <a:spcAft>
                <a:spcPts val="0"/>
              </a:spcAft>
              <a:buSzPct val="100000"/>
              <a:buAutoNum type="arabicPeriod"/>
            </a:pPr>
            <a:r>
              <a:rPr lang="en" b="1"/>
              <a:t>Danceability</a:t>
            </a:r>
            <a:r>
              <a:rPr lang="en"/>
              <a:t> — The higher the value, the more danceable the track</a:t>
            </a:r>
            <a:endParaRPr/>
          </a:p>
          <a:p>
            <a:pPr marL="457200" lvl="0" indent="-325755" algn="l" rtl="0">
              <a:spcBef>
                <a:spcPts val="0"/>
              </a:spcBef>
              <a:spcAft>
                <a:spcPts val="0"/>
              </a:spcAft>
              <a:buSzPct val="100000"/>
              <a:buAutoNum type="arabicPeriod"/>
            </a:pPr>
            <a:r>
              <a:rPr lang="en" b="1"/>
              <a:t>Loudness</a:t>
            </a:r>
            <a:r>
              <a:rPr lang="en"/>
              <a:t> — The higher the value, the louder the song (in dB).</a:t>
            </a:r>
            <a:endParaRPr/>
          </a:p>
          <a:p>
            <a:pPr marL="457200" lvl="0" indent="-325755" algn="l" rtl="0">
              <a:spcBef>
                <a:spcPts val="0"/>
              </a:spcBef>
              <a:spcAft>
                <a:spcPts val="0"/>
              </a:spcAft>
              <a:buSzPct val="100000"/>
              <a:buAutoNum type="arabicPeriod"/>
            </a:pPr>
            <a:r>
              <a:rPr lang="en" b="1"/>
              <a:t>Valence</a:t>
            </a:r>
            <a:r>
              <a:rPr lang="en"/>
              <a:t> — The higher the value, the more positive the mood.</a:t>
            </a:r>
            <a:endParaRPr/>
          </a:p>
          <a:p>
            <a:pPr marL="457200" lvl="0" indent="-325755" algn="l" rtl="0">
              <a:spcBef>
                <a:spcPts val="0"/>
              </a:spcBef>
              <a:spcAft>
                <a:spcPts val="0"/>
              </a:spcAft>
              <a:buSzPct val="100000"/>
              <a:buAutoNum type="arabicPeriod"/>
            </a:pPr>
            <a:r>
              <a:rPr lang="en" b="1"/>
              <a:t>Length</a:t>
            </a:r>
            <a:r>
              <a:rPr lang="en"/>
              <a:t> — The duration of the song.</a:t>
            </a:r>
            <a:endParaRPr/>
          </a:p>
          <a:p>
            <a:pPr marL="457200" lvl="0" indent="-325755" algn="l" rtl="0">
              <a:spcBef>
                <a:spcPts val="0"/>
              </a:spcBef>
              <a:spcAft>
                <a:spcPts val="0"/>
              </a:spcAft>
              <a:buSzPct val="100000"/>
              <a:buAutoNum type="arabicPeriod"/>
            </a:pPr>
            <a:r>
              <a:rPr lang="en" b="1"/>
              <a:t>Acousticness</a:t>
            </a:r>
            <a:r>
              <a:rPr lang="en"/>
              <a:t> — The higher the value the more acoustic the song</a:t>
            </a:r>
            <a:endParaRPr/>
          </a:p>
          <a:p>
            <a:pPr marL="457200" lvl="0" indent="-325755" algn="l" rtl="0">
              <a:spcBef>
                <a:spcPts val="0"/>
              </a:spcBef>
              <a:spcAft>
                <a:spcPts val="0"/>
              </a:spcAft>
              <a:buSzPct val="100000"/>
              <a:buAutoNum type="arabicPeriod"/>
            </a:pPr>
            <a:r>
              <a:rPr lang="en" b="1"/>
              <a:t>Instrumentalness</a:t>
            </a:r>
            <a:r>
              <a:rPr lang="en"/>
              <a:t> — the higher the value, the fewer the vocals</a:t>
            </a:r>
            <a:endParaRPr/>
          </a:p>
          <a:p>
            <a:pPr marL="457200" lvl="0" indent="-325755" algn="l" rtl="0">
              <a:spcBef>
                <a:spcPts val="0"/>
              </a:spcBef>
              <a:spcAft>
                <a:spcPts val="0"/>
              </a:spcAft>
              <a:buSzPct val="100000"/>
              <a:buAutoNum type="arabicPeriod"/>
            </a:pPr>
            <a:r>
              <a:rPr lang="en" b="1"/>
              <a:t>Liveness </a:t>
            </a:r>
            <a:r>
              <a:rPr lang="en"/>
              <a:t>— higher value indicate the presence of a live audience</a:t>
            </a:r>
            <a:endParaRPr/>
          </a:p>
          <a:p>
            <a:pPr marL="457200" lvl="0" indent="-325755" algn="l" rtl="0">
              <a:spcBef>
                <a:spcPts val="0"/>
              </a:spcBef>
              <a:spcAft>
                <a:spcPts val="0"/>
              </a:spcAft>
              <a:buSzPct val="100000"/>
              <a:buAutoNum type="arabicPeriod"/>
            </a:pPr>
            <a:r>
              <a:rPr lang="en" b="1"/>
              <a:t>Mode</a:t>
            </a:r>
            <a:r>
              <a:rPr lang="en"/>
              <a:t> —  indicates the modality (major or minor) of a track</a:t>
            </a:r>
            <a:endParaRPr/>
          </a:p>
        </p:txBody>
      </p:sp>
      <p:pic>
        <p:nvPicPr>
          <p:cNvPr id="106" name="Google Shape;106;p16"/>
          <p:cNvPicPr preferRelativeResize="0"/>
          <p:nvPr/>
        </p:nvPicPr>
        <p:blipFill>
          <a:blip r:embed="rId3">
            <a:alphaModFix/>
          </a:blip>
          <a:stretch>
            <a:fillRect/>
          </a:stretch>
        </p:blipFill>
        <p:spPr>
          <a:xfrm>
            <a:off x="6294000" y="1957825"/>
            <a:ext cx="2788800" cy="17412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480"/>
              <a:t>Comparing my Favorite Tracks to the Top 50 Songs in the USA</a:t>
            </a:r>
            <a:endParaRPr sz="3480"/>
          </a:p>
          <a:p>
            <a:pPr marL="0" lvl="0" indent="0" algn="l" rtl="0">
              <a:spcBef>
                <a:spcPts val="0"/>
              </a:spcBef>
              <a:spcAft>
                <a:spcPts val="0"/>
              </a:spcAft>
              <a:buSzPts val="990"/>
              <a:buNone/>
            </a:pPr>
            <a:endParaRPr sz="248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solidFill>
                  <a:srgbClr val="FF9900"/>
                </a:solidFill>
              </a:rPr>
              <a:t>Top USA hits</a:t>
            </a:r>
            <a:r>
              <a:rPr lang="en" sz="2400"/>
              <a:t> </a:t>
            </a:r>
            <a:r>
              <a:rPr lang="en" sz="2400">
                <a:solidFill>
                  <a:srgbClr val="000000"/>
                </a:solidFill>
              </a:rPr>
              <a:t>tend to be more popular than</a:t>
            </a:r>
            <a:r>
              <a:rPr lang="en" sz="2400"/>
              <a:t> </a:t>
            </a:r>
            <a:r>
              <a:rPr lang="en" sz="2400" b="1">
                <a:solidFill>
                  <a:srgbClr val="0000FF"/>
                </a:solidFill>
              </a:rPr>
              <a:t>my favorite songs</a:t>
            </a:r>
            <a:endParaRPr sz="2400" b="1">
              <a:solidFill>
                <a:srgbClr val="0000FF"/>
              </a:solidFill>
            </a:endParaRPr>
          </a:p>
        </p:txBody>
      </p:sp>
      <p:pic>
        <p:nvPicPr>
          <p:cNvPr id="117" name="Google Shape;117;p18"/>
          <p:cNvPicPr preferRelativeResize="0"/>
          <p:nvPr/>
        </p:nvPicPr>
        <p:blipFill rotWithShape="1">
          <a:blip r:embed="rId3">
            <a:alphaModFix/>
          </a:blip>
          <a:srcRect t="2847" b="2847"/>
          <a:stretch/>
        </p:blipFill>
        <p:spPr>
          <a:xfrm>
            <a:off x="239650" y="1608350"/>
            <a:ext cx="4300800" cy="2144625"/>
          </a:xfrm>
          <a:prstGeom prst="rect">
            <a:avLst/>
          </a:prstGeom>
          <a:noFill/>
          <a:ln>
            <a:noFill/>
          </a:ln>
        </p:spPr>
      </p:pic>
      <p:pic>
        <p:nvPicPr>
          <p:cNvPr id="118" name="Google Shape;118;p18"/>
          <p:cNvPicPr preferRelativeResize="0"/>
          <p:nvPr/>
        </p:nvPicPr>
        <p:blipFill rotWithShape="1">
          <a:blip r:embed="rId4">
            <a:alphaModFix/>
          </a:blip>
          <a:srcRect t="129" b="139"/>
          <a:stretch/>
        </p:blipFill>
        <p:spPr>
          <a:xfrm>
            <a:off x="4729325" y="1608350"/>
            <a:ext cx="4300801" cy="2144625"/>
          </a:xfrm>
          <a:prstGeom prst="rect">
            <a:avLst/>
          </a:prstGeom>
          <a:noFill/>
          <a:ln>
            <a:noFill/>
          </a:ln>
        </p:spPr>
      </p:pic>
      <p:sp>
        <p:nvSpPr>
          <p:cNvPr id="119" name="Google Shape;119;p18"/>
          <p:cNvSpPr txBox="1"/>
          <p:nvPr/>
        </p:nvSpPr>
        <p:spPr>
          <a:xfrm>
            <a:off x="772475" y="1224225"/>
            <a:ext cx="34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0000FF"/>
                </a:solidFill>
                <a:latin typeface="Roboto"/>
                <a:ea typeface="Roboto"/>
                <a:cs typeface="Roboto"/>
                <a:sym typeface="Roboto"/>
              </a:rPr>
              <a:t>My favorite songs</a:t>
            </a:r>
            <a:endParaRPr b="1" i="1">
              <a:solidFill>
                <a:srgbClr val="0000FF"/>
              </a:solidFill>
              <a:latin typeface="Roboto"/>
              <a:ea typeface="Roboto"/>
              <a:cs typeface="Roboto"/>
              <a:sym typeface="Roboto"/>
            </a:endParaRPr>
          </a:p>
        </p:txBody>
      </p:sp>
      <p:sp>
        <p:nvSpPr>
          <p:cNvPr id="120" name="Google Shape;120;p18"/>
          <p:cNvSpPr txBox="1"/>
          <p:nvPr/>
        </p:nvSpPr>
        <p:spPr>
          <a:xfrm>
            <a:off x="5399100" y="1224225"/>
            <a:ext cx="3486600" cy="615523"/>
          </a:xfrm>
          <a:prstGeom prst="rect">
            <a:avLst/>
          </a:prstGeom>
          <a:noFill/>
          <a:ln>
            <a:noFill/>
          </a:ln>
        </p:spPr>
        <p:txBody>
          <a:bodyPr spcFirstLastPara="1" wrap="square" lIns="91425" tIns="91425" rIns="91425" bIns="91425" anchor="t" anchorCtr="0">
            <a:spAutoFit/>
          </a:bodyPr>
          <a:lstStyle/>
          <a:p>
            <a:pPr algn="ctr"/>
            <a:r>
              <a:rPr lang="en" b="1" i="1" dirty="0">
                <a:solidFill>
                  <a:srgbClr val="0000FF"/>
                </a:solidFill>
                <a:latin typeface="Roboto"/>
                <a:ea typeface="Roboto"/>
                <a:cs typeface="Roboto"/>
                <a:sym typeface="Roboto"/>
              </a:rPr>
              <a:t>My favorite songs</a:t>
            </a:r>
            <a:r>
              <a:rPr lang="en" i="1" dirty="0">
                <a:latin typeface="Roboto"/>
                <a:ea typeface="Roboto"/>
                <a:cs typeface="Roboto"/>
                <a:sym typeface="Roboto"/>
              </a:rPr>
              <a:t> vs </a:t>
            </a:r>
            <a:r>
              <a:rPr lang="en" b="1" i="1" dirty="0">
                <a:solidFill>
                  <a:srgbClr val="FF9900"/>
                </a:solidFill>
                <a:latin typeface="Roboto"/>
                <a:ea typeface="Roboto"/>
                <a:cs typeface="Roboto"/>
                <a:sym typeface="Roboto"/>
              </a:rPr>
              <a:t>Top USA hits</a:t>
            </a:r>
            <a:endParaRPr lang="el-GR" b="1" i="1" dirty="0">
              <a:solidFill>
                <a:srgbClr val="FF9900"/>
              </a:solidFill>
              <a:latin typeface="Roboto"/>
              <a:ea typeface="Roboto"/>
              <a:cs typeface="Roboto"/>
              <a:sym typeface="Roboto"/>
            </a:endParaRPr>
          </a:p>
          <a:p>
            <a:pPr algn="ctr"/>
            <a:endParaRPr b="1" i="1" dirty="0">
              <a:solidFill>
                <a:srgbClr val="FF9900"/>
              </a:solidFill>
              <a:latin typeface="Roboto"/>
              <a:ea typeface="Roboto"/>
              <a:cs typeface="Roboto"/>
              <a:sym typeface="Roboto"/>
            </a:endParaRPr>
          </a:p>
        </p:txBody>
      </p:sp>
      <p:cxnSp>
        <p:nvCxnSpPr>
          <p:cNvPr id="7" name="Google Shape;128;p19">
            <a:extLst>
              <a:ext uri="{FF2B5EF4-FFF2-40B4-BE49-F238E27FC236}">
                <a16:creationId xmlns:a16="http://schemas.microsoft.com/office/drawing/2014/main" id="{D55DF316-DEFF-B543-A4ED-59C011FBA718}"/>
              </a:ext>
            </a:extLst>
          </p:cNvPr>
          <p:cNvCxnSpPr>
            <a:cxnSpLocks/>
          </p:cNvCxnSpPr>
          <p:nvPr/>
        </p:nvCxnSpPr>
        <p:spPr>
          <a:xfrm>
            <a:off x="1463532" y="2710543"/>
            <a:ext cx="0" cy="1389482"/>
          </a:xfrm>
          <a:prstGeom prst="straightConnector1">
            <a:avLst/>
          </a:prstGeom>
          <a:noFill/>
          <a:ln w="19050" cap="flat" cmpd="sng">
            <a:solidFill>
              <a:srgbClr val="FF0000"/>
            </a:solidFill>
            <a:prstDash val="dash"/>
            <a:round/>
            <a:headEnd type="none" w="med" len="med"/>
            <a:tailEnd type="triangle" w="med" len="med"/>
          </a:ln>
        </p:spPr>
      </p:cxnSp>
      <p:sp>
        <p:nvSpPr>
          <p:cNvPr id="8" name="Google Shape;129;p19">
            <a:extLst>
              <a:ext uri="{FF2B5EF4-FFF2-40B4-BE49-F238E27FC236}">
                <a16:creationId xmlns:a16="http://schemas.microsoft.com/office/drawing/2014/main" id="{ECCC236B-6CC9-9D47-A753-AF14B45E58E4}"/>
              </a:ext>
            </a:extLst>
          </p:cNvPr>
          <p:cNvSpPr txBox="1"/>
          <p:nvPr/>
        </p:nvSpPr>
        <p:spPr>
          <a:xfrm>
            <a:off x="675270" y="4175722"/>
            <a:ext cx="1697816" cy="73863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latin typeface="Roboto"/>
                <a:ea typeface="Roboto"/>
                <a:cs typeface="Roboto"/>
                <a:sym typeface="Roboto"/>
              </a:rPr>
              <a:t>Quite a few songs I listened to were relatively unknown</a:t>
            </a:r>
            <a:endParaRPr sz="1200" dirty="0">
              <a:latin typeface="Roboto"/>
              <a:ea typeface="Roboto"/>
              <a:cs typeface="Roboto"/>
              <a:sym typeface="Roboto"/>
            </a:endParaRPr>
          </a:p>
        </p:txBody>
      </p:sp>
      <p:cxnSp>
        <p:nvCxnSpPr>
          <p:cNvPr id="4" name="Straight Arrow Connector 3">
            <a:extLst>
              <a:ext uri="{FF2B5EF4-FFF2-40B4-BE49-F238E27FC236}">
                <a16:creationId xmlns:a16="http://schemas.microsoft.com/office/drawing/2014/main" id="{72C96879-E2B9-EC42-A939-3C8C9DA9962A}"/>
              </a:ext>
            </a:extLst>
          </p:cNvPr>
          <p:cNvCxnSpPr/>
          <p:nvPr/>
        </p:nvCxnSpPr>
        <p:spPr>
          <a:xfrm>
            <a:off x="1643063" y="3693319"/>
            <a:ext cx="2207419"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48649A57-2551-2841-8630-674F4F2DEA99}"/>
              </a:ext>
            </a:extLst>
          </p:cNvPr>
          <p:cNvSpPr txBox="1"/>
          <p:nvPr/>
        </p:nvSpPr>
        <p:spPr>
          <a:xfrm>
            <a:off x="3793331" y="3579019"/>
            <a:ext cx="1078706" cy="215444"/>
          </a:xfrm>
          <a:prstGeom prst="rect">
            <a:avLst/>
          </a:prstGeom>
          <a:noFill/>
        </p:spPr>
        <p:txBody>
          <a:bodyPr wrap="square" rtlCol="0">
            <a:spAutoFit/>
          </a:bodyPr>
          <a:lstStyle/>
          <a:p>
            <a:r>
              <a:rPr lang="en-US" sz="800" dirty="0"/>
              <a:t>More popular</a:t>
            </a:r>
          </a:p>
        </p:txBody>
      </p:sp>
      <p:sp>
        <p:nvSpPr>
          <p:cNvPr id="13" name="Google Shape;129;p19">
            <a:extLst>
              <a:ext uri="{FF2B5EF4-FFF2-40B4-BE49-F238E27FC236}">
                <a16:creationId xmlns:a16="http://schemas.microsoft.com/office/drawing/2014/main" id="{9CEDDF83-E760-4643-B155-BBC14D1F28D3}"/>
              </a:ext>
            </a:extLst>
          </p:cNvPr>
          <p:cNvSpPr txBox="1"/>
          <p:nvPr/>
        </p:nvSpPr>
        <p:spPr>
          <a:xfrm>
            <a:off x="7899988" y="1692078"/>
            <a:ext cx="1072568" cy="36930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lvl="0" algn="ctr"/>
            <a:r>
              <a:rPr lang="el-GR" sz="1200" b="1" i="1" dirty="0">
                <a:solidFill>
                  <a:srgbClr val="FF9900"/>
                </a:solidFill>
                <a:latin typeface="Roboto"/>
                <a:ea typeface="Roboto"/>
                <a:cs typeface="Roboto"/>
                <a:sym typeface="Roboto"/>
              </a:rPr>
              <a:t>μ  = 82.50</a:t>
            </a:r>
            <a:endParaRPr sz="1200" b="1" dirty="0">
              <a:solidFill>
                <a:srgbClr val="FFC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699" y="410000"/>
            <a:ext cx="8646563"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0000"/>
                </a:solidFill>
              </a:rPr>
              <a:t>More of my </a:t>
            </a:r>
            <a:r>
              <a:rPr lang="en" b="1" dirty="0">
                <a:solidFill>
                  <a:srgbClr val="0000FF"/>
                </a:solidFill>
              </a:rPr>
              <a:t>favorite tracks </a:t>
            </a:r>
            <a:r>
              <a:rPr lang="en" dirty="0">
                <a:solidFill>
                  <a:srgbClr val="000000"/>
                </a:solidFill>
              </a:rPr>
              <a:t>had a higher tempo </a:t>
            </a:r>
            <a:endParaRPr dirty="0">
              <a:solidFill>
                <a:srgbClr val="000000"/>
              </a:solidFill>
            </a:endParaRPr>
          </a:p>
        </p:txBody>
      </p:sp>
      <p:pic>
        <p:nvPicPr>
          <p:cNvPr id="126" name="Google Shape;126;p19"/>
          <p:cNvPicPr preferRelativeResize="0"/>
          <p:nvPr/>
        </p:nvPicPr>
        <p:blipFill rotWithShape="1">
          <a:blip r:embed="rId3">
            <a:alphaModFix/>
          </a:blip>
          <a:srcRect l="416" r="406"/>
          <a:stretch/>
        </p:blipFill>
        <p:spPr>
          <a:xfrm>
            <a:off x="4572000" y="1289025"/>
            <a:ext cx="4300801" cy="2059369"/>
          </a:xfrm>
          <a:prstGeom prst="rect">
            <a:avLst/>
          </a:prstGeom>
          <a:noFill/>
          <a:ln>
            <a:noFill/>
          </a:ln>
        </p:spPr>
      </p:pic>
      <p:pic>
        <p:nvPicPr>
          <p:cNvPr id="127" name="Google Shape;127;p19"/>
          <p:cNvPicPr preferRelativeResize="0"/>
          <p:nvPr/>
        </p:nvPicPr>
        <p:blipFill rotWithShape="1">
          <a:blip r:embed="rId4">
            <a:alphaModFix/>
          </a:blip>
          <a:srcRect l="1756" r="1756"/>
          <a:stretch/>
        </p:blipFill>
        <p:spPr>
          <a:xfrm>
            <a:off x="-11075" y="1246400"/>
            <a:ext cx="4300801" cy="2144624"/>
          </a:xfrm>
          <a:prstGeom prst="rect">
            <a:avLst/>
          </a:prstGeom>
          <a:noFill/>
          <a:ln>
            <a:noFill/>
          </a:ln>
        </p:spPr>
      </p:pic>
      <p:cxnSp>
        <p:nvCxnSpPr>
          <p:cNvPr id="128" name="Google Shape;128;p19"/>
          <p:cNvCxnSpPr/>
          <p:nvPr/>
        </p:nvCxnSpPr>
        <p:spPr>
          <a:xfrm flipH="1">
            <a:off x="1681250" y="1876725"/>
            <a:ext cx="22200" cy="2223300"/>
          </a:xfrm>
          <a:prstGeom prst="straightConnector1">
            <a:avLst/>
          </a:prstGeom>
          <a:noFill/>
          <a:ln w="19050" cap="flat" cmpd="sng">
            <a:solidFill>
              <a:srgbClr val="FF0000"/>
            </a:solidFill>
            <a:prstDash val="dash"/>
            <a:round/>
            <a:headEnd type="none" w="med" len="med"/>
            <a:tailEnd type="triangle" w="med" len="med"/>
          </a:ln>
        </p:spPr>
      </p:cxnSp>
      <p:sp>
        <p:nvSpPr>
          <p:cNvPr id="129" name="Google Shape;129;p19"/>
          <p:cNvSpPr txBox="1"/>
          <p:nvPr/>
        </p:nvSpPr>
        <p:spPr>
          <a:xfrm>
            <a:off x="707925" y="4144300"/>
            <a:ext cx="1626000" cy="831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Hip-Hop BPM tends to be 85-115</a:t>
            </a:r>
            <a:endParaRPr>
              <a:latin typeface="Roboto"/>
              <a:ea typeface="Roboto"/>
              <a:cs typeface="Roboto"/>
              <a:sym typeface="Roboto"/>
            </a:endParaRPr>
          </a:p>
        </p:txBody>
      </p:sp>
      <p:cxnSp>
        <p:nvCxnSpPr>
          <p:cNvPr id="130" name="Google Shape;130;p19"/>
          <p:cNvCxnSpPr/>
          <p:nvPr/>
        </p:nvCxnSpPr>
        <p:spPr>
          <a:xfrm rot="-5400000" flipH="1">
            <a:off x="1908175" y="2180800"/>
            <a:ext cx="2278500" cy="1139400"/>
          </a:xfrm>
          <a:prstGeom prst="curvedConnector3">
            <a:avLst>
              <a:gd name="adj1" fmla="val 50000"/>
            </a:avLst>
          </a:prstGeom>
          <a:noFill/>
          <a:ln w="19050" cap="flat" cmpd="sng">
            <a:solidFill>
              <a:srgbClr val="FF0000"/>
            </a:solidFill>
            <a:prstDash val="dash"/>
            <a:round/>
            <a:headEnd type="none" w="med" len="med"/>
            <a:tailEnd type="stealth" w="med" len="med"/>
          </a:ln>
        </p:spPr>
      </p:cxnSp>
      <p:sp>
        <p:nvSpPr>
          <p:cNvPr id="131" name="Google Shape;131;p19"/>
          <p:cNvSpPr txBox="1"/>
          <p:nvPr/>
        </p:nvSpPr>
        <p:spPr>
          <a:xfrm>
            <a:off x="2816125" y="3986975"/>
            <a:ext cx="1626000" cy="831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Roboto"/>
                <a:ea typeface="Roboto"/>
                <a:cs typeface="Roboto"/>
                <a:sym typeface="Roboto"/>
              </a:rPr>
              <a:t>Techno BPM tends to be 120-160 range</a:t>
            </a:r>
            <a:endParaRPr dirty="0">
              <a:latin typeface="Roboto"/>
              <a:ea typeface="Roboto"/>
              <a:cs typeface="Roboto"/>
              <a:sym typeface="Roboto"/>
            </a:endParaRPr>
          </a:p>
        </p:txBody>
      </p:sp>
      <p:cxnSp>
        <p:nvCxnSpPr>
          <p:cNvPr id="132" name="Google Shape;132;p19"/>
          <p:cNvCxnSpPr/>
          <p:nvPr/>
        </p:nvCxnSpPr>
        <p:spPr>
          <a:xfrm rot="-5400000" flipH="1">
            <a:off x="6655825" y="1806075"/>
            <a:ext cx="1814100" cy="1382700"/>
          </a:xfrm>
          <a:prstGeom prst="bentConnector3">
            <a:avLst>
              <a:gd name="adj1" fmla="val 50000"/>
            </a:avLst>
          </a:prstGeom>
          <a:noFill/>
          <a:ln w="19050" cap="flat" cmpd="sng">
            <a:solidFill>
              <a:srgbClr val="FF0000"/>
            </a:solidFill>
            <a:prstDash val="dash"/>
            <a:round/>
            <a:headEnd type="none" w="med" len="med"/>
            <a:tailEnd type="triangle" w="med" len="med"/>
          </a:ln>
        </p:spPr>
      </p:cxnSp>
      <p:sp>
        <p:nvSpPr>
          <p:cNvPr id="133" name="Google Shape;133;p19"/>
          <p:cNvSpPr txBox="1"/>
          <p:nvPr/>
        </p:nvSpPr>
        <p:spPr>
          <a:xfrm>
            <a:off x="7149700" y="3508875"/>
            <a:ext cx="1626000" cy="126185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Roboto"/>
                <a:ea typeface="Roboto"/>
                <a:cs typeface="Roboto"/>
                <a:sym typeface="Roboto"/>
              </a:rPr>
              <a:t>My top tracks have a larger peak at higher BPMs, due to more techno songs</a:t>
            </a:r>
            <a:endParaRPr dirty="0">
              <a:latin typeface="Roboto"/>
              <a:ea typeface="Roboto"/>
              <a:cs typeface="Roboto"/>
              <a:sym typeface="Roboto"/>
            </a:endParaRPr>
          </a:p>
        </p:txBody>
      </p:sp>
      <p:sp>
        <p:nvSpPr>
          <p:cNvPr id="134" name="Google Shape;134;p19"/>
          <p:cNvSpPr txBox="1"/>
          <p:nvPr/>
        </p:nvSpPr>
        <p:spPr>
          <a:xfrm>
            <a:off x="696275" y="995625"/>
            <a:ext cx="34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0000FF"/>
                </a:solidFill>
                <a:latin typeface="Roboto"/>
                <a:ea typeface="Roboto"/>
                <a:cs typeface="Roboto"/>
                <a:sym typeface="Roboto"/>
              </a:rPr>
              <a:t>My favorite songs</a:t>
            </a:r>
            <a:endParaRPr b="1" i="1">
              <a:solidFill>
                <a:srgbClr val="0000FF"/>
              </a:solidFill>
              <a:latin typeface="Roboto"/>
              <a:ea typeface="Roboto"/>
              <a:cs typeface="Roboto"/>
              <a:sym typeface="Roboto"/>
            </a:endParaRPr>
          </a:p>
        </p:txBody>
      </p:sp>
      <p:sp>
        <p:nvSpPr>
          <p:cNvPr id="135" name="Google Shape;135;p19"/>
          <p:cNvSpPr txBox="1"/>
          <p:nvPr/>
        </p:nvSpPr>
        <p:spPr>
          <a:xfrm>
            <a:off x="5322900" y="995625"/>
            <a:ext cx="34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0000FF"/>
                </a:solidFill>
                <a:latin typeface="Roboto"/>
                <a:ea typeface="Roboto"/>
                <a:cs typeface="Roboto"/>
                <a:sym typeface="Roboto"/>
              </a:rPr>
              <a:t>My favorite songs</a:t>
            </a:r>
            <a:r>
              <a:rPr lang="en" i="1">
                <a:latin typeface="Roboto"/>
                <a:ea typeface="Roboto"/>
                <a:cs typeface="Roboto"/>
                <a:sym typeface="Roboto"/>
              </a:rPr>
              <a:t> vs </a:t>
            </a:r>
            <a:r>
              <a:rPr lang="en" b="1" i="1">
                <a:solidFill>
                  <a:srgbClr val="FF9900"/>
                </a:solidFill>
                <a:latin typeface="Roboto"/>
                <a:ea typeface="Roboto"/>
                <a:cs typeface="Roboto"/>
                <a:sym typeface="Roboto"/>
              </a:rPr>
              <a:t>Top USA hits</a:t>
            </a:r>
            <a:endParaRPr b="1" i="1">
              <a:solidFill>
                <a:srgbClr val="FF9900"/>
              </a:solidFill>
              <a:latin typeface="Roboto"/>
              <a:ea typeface="Roboto"/>
              <a:cs typeface="Roboto"/>
              <a:sym typeface="Roboto"/>
            </a:endParaRPr>
          </a:p>
        </p:txBody>
      </p:sp>
      <p:sp>
        <p:nvSpPr>
          <p:cNvPr id="13" name="Google Shape;129;p19">
            <a:extLst>
              <a:ext uri="{FF2B5EF4-FFF2-40B4-BE49-F238E27FC236}">
                <a16:creationId xmlns:a16="http://schemas.microsoft.com/office/drawing/2014/main" id="{92BBA9FF-4BF7-3E46-9431-DFA5ABA4D652}"/>
              </a:ext>
            </a:extLst>
          </p:cNvPr>
          <p:cNvSpPr txBox="1"/>
          <p:nvPr/>
        </p:nvSpPr>
        <p:spPr>
          <a:xfrm>
            <a:off x="7164182" y="1913534"/>
            <a:ext cx="1072568" cy="36930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lvl="0" algn="ctr"/>
            <a:r>
              <a:rPr lang="el-GR" sz="1200" b="1" i="1" dirty="0">
                <a:solidFill>
                  <a:srgbClr val="FF9900"/>
                </a:solidFill>
                <a:latin typeface="Roboto"/>
                <a:ea typeface="Roboto"/>
                <a:cs typeface="Roboto"/>
                <a:sym typeface="Roboto"/>
              </a:rPr>
              <a:t>μ  = </a:t>
            </a:r>
            <a:r>
              <a:rPr lang="en-US" sz="1200" b="1" i="1" dirty="0">
                <a:solidFill>
                  <a:srgbClr val="FF9900"/>
                </a:solidFill>
                <a:latin typeface="Roboto"/>
                <a:ea typeface="Roboto"/>
                <a:cs typeface="Roboto"/>
                <a:sym typeface="Roboto"/>
              </a:rPr>
              <a:t>126.56</a:t>
            </a:r>
            <a:endParaRPr sz="1200" b="1" dirty="0">
              <a:solidFill>
                <a:srgbClr val="FFC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0000"/>
                </a:solidFill>
              </a:rPr>
              <a:t>Energy levels for </a:t>
            </a:r>
            <a:r>
              <a:rPr lang="en" b="1" dirty="0">
                <a:solidFill>
                  <a:srgbClr val="FF9900"/>
                </a:solidFill>
              </a:rPr>
              <a:t>Top USA Tracks</a:t>
            </a:r>
            <a:r>
              <a:rPr lang="en" dirty="0">
                <a:solidFill>
                  <a:srgbClr val="000000"/>
                </a:solidFill>
              </a:rPr>
              <a:t> are slightly higher</a:t>
            </a:r>
            <a:endParaRPr dirty="0">
              <a:solidFill>
                <a:srgbClr val="000000"/>
              </a:solidFill>
            </a:endParaRPr>
          </a:p>
        </p:txBody>
      </p:sp>
      <p:pic>
        <p:nvPicPr>
          <p:cNvPr id="141" name="Google Shape;141;p20"/>
          <p:cNvPicPr preferRelativeResize="0"/>
          <p:nvPr/>
        </p:nvPicPr>
        <p:blipFill>
          <a:blip r:embed="rId3">
            <a:alphaModFix/>
          </a:blip>
          <a:stretch>
            <a:fillRect/>
          </a:stretch>
        </p:blipFill>
        <p:spPr>
          <a:xfrm>
            <a:off x="311700" y="1446725"/>
            <a:ext cx="4374950" cy="2370290"/>
          </a:xfrm>
          <a:prstGeom prst="rect">
            <a:avLst/>
          </a:prstGeom>
          <a:noFill/>
          <a:ln>
            <a:noFill/>
          </a:ln>
        </p:spPr>
      </p:pic>
      <p:pic>
        <p:nvPicPr>
          <p:cNvPr id="142" name="Google Shape;142;p20"/>
          <p:cNvPicPr preferRelativeResize="0"/>
          <p:nvPr/>
        </p:nvPicPr>
        <p:blipFill rotWithShape="1">
          <a:blip r:embed="rId4">
            <a:alphaModFix/>
          </a:blip>
          <a:srcRect l="3218" r="3218"/>
          <a:stretch/>
        </p:blipFill>
        <p:spPr>
          <a:xfrm>
            <a:off x="4686650" y="1446725"/>
            <a:ext cx="4374950" cy="2370290"/>
          </a:xfrm>
          <a:prstGeom prst="rect">
            <a:avLst/>
          </a:prstGeom>
          <a:noFill/>
          <a:ln>
            <a:noFill/>
          </a:ln>
        </p:spPr>
      </p:pic>
      <p:sp>
        <p:nvSpPr>
          <p:cNvPr id="143" name="Google Shape;143;p20"/>
          <p:cNvSpPr txBox="1"/>
          <p:nvPr/>
        </p:nvSpPr>
        <p:spPr>
          <a:xfrm>
            <a:off x="772475" y="1148025"/>
            <a:ext cx="34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0000FF"/>
                </a:solidFill>
                <a:latin typeface="Roboto"/>
                <a:ea typeface="Roboto"/>
                <a:cs typeface="Roboto"/>
                <a:sym typeface="Roboto"/>
              </a:rPr>
              <a:t>My favorite songs</a:t>
            </a:r>
            <a:endParaRPr b="1" i="1">
              <a:solidFill>
                <a:srgbClr val="0000FF"/>
              </a:solidFill>
              <a:latin typeface="Roboto"/>
              <a:ea typeface="Roboto"/>
              <a:cs typeface="Roboto"/>
              <a:sym typeface="Roboto"/>
            </a:endParaRPr>
          </a:p>
        </p:txBody>
      </p:sp>
      <p:sp>
        <p:nvSpPr>
          <p:cNvPr id="144" name="Google Shape;144;p20"/>
          <p:cNvSpPr txBox="1"/>
          <p:nvPr/>
        </p:nvSpPr>
        <p:spPr>
          <a:xfrm>
            <a:off x="5399100" y="1148025"/>
            <a:ext cx="34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0000FF"/>
                </a:solidFill>
                <a:latin typeface="Roboto"/>
                <a:ea typeface="Roboto"/>
                <a:cs typeface="Roboto"/>
                <a:sym typeface="Roboto"/>
              </a:rPr>
              <a:t>My favorite songs</a:t>
            </a:r>
            <a:r>
              <a:rPr lang="en" i="1">
                <a:latin typeface="Roboto"/>
                <a:ea typeface="Roboto"/>
                <a:cs typeface="Roboto"/>
                <a:sym typeface="Roboto"/>
              </a:rPr>
              <a:t> vs </a:t>
            </a:r>
            <a:r>
              <a:rPr lang="en" b="1" i="1">
                <a:solidFill>
                  <a:srgbClr val="FF9900"/>
                </a:solidFill>
                <a:latin typeface="Roboto"/>
                <a:ea typeface="Roboto"/>
                <a:cs typeface="Roboto"/>
                <a:sym typeface="Roboto"/>
              </a:rPr>
              <a:t>Top USA hits</a:t>
            </a:r>
            <a:endParaRPr b="1" i="1">
              <a:solidFill>
                <a:srgbClr val="FF9900"/>
              </a:solidFill>
              <a:latin typeface="Roboto"/>
              <a:ea typeface="Roboto"/>
              <a:cs typeface="Roboto"/>
              <a:sym typeface="Roboto"/>
            </a:endParaRPr>
          </a:p>
        </p:txBody>
      </p:sp>
      <p:sp>
        <p:nvSpPr>
          <p:cNvPr id="7" name="Google Shape;129;p19">
            <a:extLst>
              <a:ext uri="{FF2B5EF4-FFF2-40B4-BE49-F238E27FC236}">
                <a16:creationId xmlns:a16="http://schemas.microsoft.com/office/drawing/2014/main" id="{B5255D45-F9FA-DE49-883F-4047134FF369}"/>
              </a:ext>
            </a:extLst>
          </p:cNvPr>
          <p:cNvSpPr txBox="1"/>
          <p:nvPr/>
        </p:nvSpPr>
        <p:spPr>
          <a:xfrm>
            <a:off x="7464219" y="1792088"/>
            <a:ext cx="1072568" cy="40007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lvl="0" algn="ctr"/>
            <a:r>
              <a:rPr lang="el-GR" i="1" dirty="0">
                <a:solidFill>
                  <a:srgbClr val="FF9900"/>
                </a:solidFill>
                <a:latin typeface="Roboto"/>
                <a:ea typeface="Roboto"/>
                <a:cs typeface="Roboto"/>
                <a:sym typeface="Roboto"/>
              </a:rPr>
              <a:t>μ  = </a:t>
            </a:r>
            <a:r>
              <a:rPr lang="en-US" i="1" dirty="0">
                <a:solidFill>
                  <a:srgbClr val="FF9900"/>
                </a:solidFill>
                <a:latin typeface="Roboto"/>
                <a:ea typeface="Roboto"/>
                <a:cs typeface="Roboto"/>
                <a:sym typeface="Roboto"/>
              </a:rPr>
              <a:t>0.62</a:t>
            </a:r>
            <a:endParaRPr dirty="0">
              <a:solidFill>
                <a:srgbClr val="FFC000"/>
              </a:solidFill>
              <a:latin typeface="Roboto"/>
              <a:ea typeface="Roboto"/>
              <a:cs typeface="Roboto"/>
              <a:sym typeface="Roboto"/>
            </a:endParaRPr>
          </a:p>
        </p:txBody>
      </p:sp>
      <p:cxnSp>
        <p:nvCxnSpPr>
          <p:cNvPr id="11" name="Straight Arrow Connector 10">
            <a:extLst>
              <a:ext uri="{FF2B5EF4-FFF2-40B4-BE49-F238E27FC236}">
                <a16:creationId xmlns:a16="http://schemas.microsoft.com/office/drawing/2014/main" id="{E68B4A6C-66E9-8843-A320-D41A35CC9870}"/>
              </a:ext>
            </a:extLst>
          </p:cNvPr>
          <p:cNvCxnSpPr/>
          <p:nvPr/>
        </p:nvCxnSpPr>
        <p:spPr>
          <a:xfrm>
            <a:off x="1335882" y="3750469"/>
            <a:ext cx="2207419"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211261A2-FA88-1843-A4C5-3C73F6EA0D77}"/>
              </a:ext>
            </a:extLst>
          </p:cNvPr>
          <p:cNvSpPr txBox="1"/>
          <p:nvPr/>
        </p:nvSpPr>
        <p:spPr>
          <a:xfrm>
            <a:off x="3486150" y="3636169"/>
            <a:ext cx="1078706" cy="215444"/>
          </a:xfrm>
          <a:prstGeom prst="rect">
            <a:avLst/>
          </a:prstGeom>
          <a:noFill/>
        </p:spPr>
        <p:txBody>
          <a:bodyPr wrap="square" rtlCol="0">
            <a:spAutoFit/>
          </a:bodyPr>
          <a:lstStyle/>
          <a:p>
            <a:r>
              <a:rPr lang="en-US" sz="800" dirty="0"/>
              <a:t>More energetic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dirty="0">
                <a:solidFill>
                  <a:srgbClr val="000000"/>
                </a:solidFill>
              </a:rPr>
              <a:t>More of my </a:t>
            </a:r>
            <a:r>
              <a:rPr lang="en" sz="1800" b="1" dirty="0">
                <a:solidFill>
                  <a:srgbClr val="0000FF"/>
                </a:solidFill>
              </a:rPr>
              <a:t>favorite tracks </a:t>
            </a:r>
            <a:r>
              <a:rPr lang="en" sz="1800" dirty="0">
                <a:solidFill>
                  <a:srgbClr val="000000"/>
                </a:solidFill>
              </a:rPr>
              <a:t>tended to be more positive than the </a:t>
            </a:r>
            <a:r>
              <a:rPr lang="en" sz="1800" b="1" dirty="0">
                <a:solidFill>
                  <a:srgbClr val="FF9900"/>
                </a:solidFill>
              </a:rPr>
              <a:t>Top USA Hits</a:t>
            </a:r>
            <a:endParaRPr sz="1800" b="1" dirty="0">
              <a:solidFill>
                <a:srgbClr val="FF9900"/>
              </a:solidFill>
            </a:endParaRPr>
          </a:p>
        </p:txBody>
      </p:sp>
      <p:pic>
        <p:nvPicPr>
          <p:cNvPr id="150" name="Google Shape;150;p21"/>
          <p:cNvPicPr preferRelativeResize="0"/>
          <p:nvPr/>
        </p:nvPicPr>
        <p:blipFill rotWithShape="1">
          <a:blip r:embed="rId3">
            <a:alphaModFix/>
          </a:blip>
          <a:srcRect l="1095" r="1095"/>
          <a:stretch/>
        </p:blipFill>
        <p:spPr>
          <a:xfrm>
            <a:off x="387125" y="1662913"/>
            <a:ext cx="4048125" cy="2190349"/>
          </a:xfrm>
          <a:prstGeom prst="rect">
            <a:avLst/>
          </a:prstGeom>
          <a:noFill/>
          <a:ln>
            <a:noFill/>
          </a:ln>
        </p:spPr>
      </p:pic>
      <p:pic>
        <p:nvPicPr>
          <p:cNvPr id="151" name="Google Shape;151;p21"/>
          <p:cNvPicPr preferRelativeResize="0"/>
          <p:nvPr/>
        </p:nvPicPr>
        <p:blipFill rotWithShape="1">
          <a:blip r:embed="rId4">
            <a:alphaModFix/>
          </a:blip>
          <a:srcRect l="1493" r="1503"/>
          <a:stretch/>
        </p:blipFill>
        <p:spPr>
          <a:xfrm>
            <a:off x="4687525" y="1585488"/>
            <a:ext cx="4048125" cy="2190349"/>
          </a:xfrm>
          <a:prstGeom prst="rect">
            <a:avLst/>
          </a:prstGeom>
          <a:noFill/>
          <a:ln>
            <a:noFill/>
          </a:ln>
        </p:spPr>
      </p:pic>
      <p:sp>
        <p:nvSpPr>
          <p:cNvPr id="152" name="Google Shape;152;p21"/>
          <p:cNvSpPr txBox="1"/>
          <p:nvPr/>
        </p:nvSpPr>
        <p:spPr>
          <a:xfrm>
            <a:off x="772475" y="1300425"/>
            <a:ext cx="34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0000FF"/>
                </a:solidFill>
                <a:latin typeface="Roboto"/>
                <a:ea typeface="Roboto"/>
                <a:cs typeface="Roboto"/>
                <a:sym typeface="Roboto"/>
              </a:rPr>
              <a:t>My favorite songs</a:t>
            </a:r>
            <a:endParaRPr b="1" i="1">
              <a:solidFill>
                <a:srgbClr val="0000FF"/>
              </a:solidFill>
              <a:latin typeface="Roboto"/>
              <a:ea typeface="Roboto"/>
              <a:cs typeface="Roboto"/>
              <a:sym typeface="Roboto"/>
            </a:endParaRPr>
          </a:p>
        </p:txBody>
      </p:sp>
      <p:sp>
        <p:nvSpPr>
          <p:cNvPr id="153" name="Google Shape;153;p21"/>
          <p:cNvSpPr txBox="1"/>
          <p:nvPr/>
        </p:nvSpPr>
        <p:spPr>
          <a:xfrm>
            <a:off x="5399100" y="1300425"/>
            <a:ext cx="34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rgbClr val="0000FF"/>
                </a:solidFill>
                <a:latin typeface="Roboto"/>
                <a:ea typeface="Roboto"/>
                <a:cs typeface="Roboto"/>
                <a:sym typeface="Roboto"/>
              </a:rPr>
              <a:t>My favorite songs</a:t>
            </a:r>
            <a:r>
              <a:rPr lang="en" i="1">
                <a:latin typeface="Roboto"/>
                <a:ea typeface="Roboto"/>
                <a:cs typeface="Roboto"/>
                <a:sym typeface="Roboto"/>
              </a:rPr>
              <a:t> vs </a:t>
            </a:r>
            <a:r>
              <a:rPr lang="en" b="1" i="1">
                <a:solidFill>
                  <a:srgbClr val="FF9900"/>
                </a:solidFill>
                <a:latin typeface="Roboto"/>
                <a:ea typeface="Roboto"/>
                <a:cs typeface="Roboto"/>
                <a:sym typeface="Roboto"/>
              </a:rPr>
              <a:t>Top USA hits</a:t>
            </a:r>
            <a:endParaRPr b="1" i="1">
              <a:solidFill>
                <a:srgbClr val="FF9900"/>
              </a:solidFill>
              <a:latin typeface="Roboto"/>
              <a:ea typeface="Roboto"/>
              <a:cs typeface="Roboto"/>
              <a:sym typeface="Roboto"/>
            </a:endParaRPr>
          </a:p>
        </p:txBody>
      </p:sp>
      <p:sp>
        <p:nvSpPr>
          <p:cNvPr id="7" name="Google Shape;129;p19">
            <a:extLst>
              <a:ext uri="{FF2B5EF4-FFF2-40B4-BE49-F238E27FC236}">
                <a16:creationId xmlns:a16="http://schemas.microsoft.com/office/drawing/2014/main" id="{F4DC1054-C2EB-744A-83FD-EAB9BB0DF456}"/>
              </a:ext>
            </a:extLst>
          </p:cNvPr>
          <p:cNvSpPr txBox="1"/>
          <p:nvPr/>
        </p:nvSpPr>
        <p:spPr>
          <a:xfrm>
            <a:off x="7628525" y="2677915"/>
            <a:ext cx="1072568" cy="36930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lvl="0" algn="ctr"/>
            <a:r>
              <a:rPr lang="el-GR" sz="1200" b="1" i="1" dirty="0">
                <a:solidFill>
                  <a:srgbClr val="FF9900"/>
                </a:solidFill>
                <a:latin typeface="Roboto"/>
                <a:ea typeface="Roboto"/>
                <a:cs typeface="Roboto"/>
                <a:sym typeface="Roboto"/>
              </a:rPr>
              <a:t>μ  = </a:t>
            </a:r>
            <a:r>
              <a:rPr lang="en-US" sz="1200" b="1" i="1" dirty="0">
                <a:solidFill>
                  <a:srgbClr val="FF9900"/>
                </a:solidFill>
                <a:latin typeface="Roboto"/>
                <a:ea typeface="Roboto"/>
                <a:cs typeface="Roboto"/>
                <a:sym typeface="Roboto"/>
              </a:rPr>
              <a:t>0.44</a:t>
            </a:r>
            <a:endParaRPr sz="1200" b="1" dirty="0">
              <a:solidFill>
                <a:srgbClr val="FFC000"/>
              </a:solidFill>
              <a:latin typeface="Roboto"/>
              <a:ea typeface="Roboto"/>
              <a:cs typeface="Roboto"/>
              <a:sym typeface="Roboto"/>
            </a:endParaRPr>
          </a:p>
        </p:txBody>
      </p:sp>
      <p:cxnSp>
        <p:nvCxnSpPr>
          <p:cNvPr id="8" name="Google Shape;132;p19">
            <a:extLst>
              <a:ext uri="{FF2B5EF4-FFF2-40B4-BE49-F238E27FC236}">
                <a16:creationId xmlns:a16="http://schemas.microsoft.com/office/drawing/2014/main" id="{44FE0EEE-8A26-F249-A319-722B61972B83}"/>
              </a:ext>
            </a:extLst>
          </p:cNvPr>
          <p:cNvCxnSpPr>
            <a:cxnSpLocks/>
          </p:cNvCxnSpPr>
          <p:nvPr/>
        </p:nvCxnSpPr>
        <p:spPr>
          <a:xfrm rot="16200000" flipH="1">
            <a:off x="6309237" y="2587345"/>
            <a:ext cx="2025065" cy="1101287"/>
          </a:xfrm>
          <a:prstGeom prst="bentConnector3">
            <a:avLst>
              <a:gd name="adj1" fmla="val 50000"/>
            </a:avLst>
          </a:prstGeom>
          <a:noFill/>
          <a:ln w="19050" cap="flat" cmpd="sng">
            <a:solidFill>
              <a:srgbClr val="FF0000"/>
            </a:solidFill>
            <a:prstDash val="dash"/>
            <a:round/>
            <a:headEnd type="none" w="med" len="med"/>
            <a:tailEnd type="triangle" w="med" len="med"/>
          </a:ln>
        </p:spPr>
      </p:cxnSp>
      <p:sp>
        <p:nvSpPr>
          <p:cNvPr id="9" name="Google Shape;133;p19">
            <a:extLst>
              <a:ext uri="{FF2B5EF4-FFF2-40B4-BE49-F238E27FC236}">
                <a16:creationId xmlns:a16="http://schemas.microsoft.com/office/drawing/2014/main" id="{7307D4B4-6016-AD4C-99B3-FF467D17162D}"/>
              </a:ext>
            </a:extLst>
          </p:cNvPr>
          <p:cNvSpPr txBox="1"/>
          <p:nvPr/>
        </p:nvSpPr>
        <p:spPr>
          <a:xfrm>
            <a:off x="6565106" y="4165426"/>
            <a:ext cx="2096291" cy="52319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latin typeface="Roboto"/>
                <a:ea typeface="Roboto"/>
                <a:cs typeface="Roboto"/>
                <a:sym typeface="Roboto"/>
              </a:rPr>
              <a:t>My top tracks have a larger peak at more positive moods.</a:t>
            </a:r>
            <a:endParaRPr sz="1100" dirty="0">
              <a:latin typeface="Roboto"/>
              <a:ea typeface="Roboto"/>
              <a:cs typeface="Roboto"/>
              <a:sym typeface="Roboto"/>
            </a:endParaRPr>
          </a:p>
        </p:txBody>
      </p:sp>
      <p:cxnSp>
        <p:nvCxnSpPr>
          <p:cNvPr id="13" name="Straight Arrow Connector 12">
            <a:extLst>
              <a:ext uri="{FF2B5EF4-FFF2-40B4-BE49-F238E27FC236}">
                <a16:creationId xmlns:a16="http://schemas.microsoft.com/office/drawing/2014/main" id="{69E1A2CE-C29C-A940-AABF-FC4ED9FC202C}"/>
              </a:ext>
            </a:extLst>
          </p:cNvPr>
          <p:cNvCxnSpPr/>
          <p:nvPr/>
        </p:nvCxnSpPr>
        <p:spPr>
          <a:xfrm>
            <a:off x="1314445" y="4021934"/>
            <a:ext cx="2207419"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A8769D56-4237-CF4C-B908-7335B69E236E}"/>
              </a:ext>
            </a:extLst>
          </p:cNvPr>
          <p:cNvSpPr txBox="1"/>
          <p:nvPr/>
        </p:nvSpPr>
        <p:spPr>
          <a:xfrm>
            <a:off x="3529012" y="3900492"/>
            <a:ext cx="1078706" cy="215444"/>
          </a:xfrm>
          <a:prstGeom prst="rect">
            <a:avLst/>
          </a:prstGeom>
          <a:noFill/>
        </p:spPr>
        <p:txBody>
          <a:bodyPr wrap="square" rtlCol="0">
            <a:spAutoFit/>
          </a:bodyPr>
          <a:lstStyle/>
          <a:p>
            <a:r>
              <a:rPr lang="en-US" sz="800" dirty="0"/>
              <a:t>More positive mood</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1699</Words>
  <Application>Microsoft Macintosh PowerPoint</Application>
  <PresentationFormat>On-screen Show (16:9)</PresentationFormat>
  <Paragraphs>165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vt:lpstr>
      <vt:lpstr>Calibri</vt:lpstr>
      <vt:lpstr>Arial</vt:lpstr>
      <vt:lpstr>Georgia</vt:lpstr>
      <vt:lpstr>Geometric</vt:lpstr>
      <vt:lpstr>Building a User Music Taste Profiles with Spotify Data  Capstone Project</vt:lpstr>
      <vt:lpstr>Agenda</vt:lpstr>
      <vt:lpstr>Project Overview</vt:lpstr>
      <vt:lpstr>Overview of song attributes</vt:lpstr>
      <vt:lpstr>Comparing my Favorite Tracks to the Top 50 Songs in the USA </vt:lpstr>
      <vt:lpstr>Top USA hits tend to be more popular than my favorite songs</vt:lpstr>
      <vt:lpstr>More of my favorite tracks had a higher tempo </vt:lpstr>
      <vt:lpstr>Energy levels for Top USA Tracks are slightly higher</vt:lpstr>
      <vt:lpstr>More of my favorite tracks tended to be more positive than the Top USA Hits</vt:lpstr>
      <vt:lpstr>My favorite tracks tended to be louder than Top USA charts</vt:lpstr>
      <vt:lpstr>Modelling my Music Taste Profiles: One-Class Support Vector Machines</vt:lpstr>
      <vt:lpstr>Very little correlation across features, with a few exceptions  </vt:lpstr>
      <vt:lpstr>One-Class Support Vector Machine</vt:lpstr>
      <vt:lpstr>Reduce feature dimensionality with Principal Component Analysis</vt:lpstr>
      <vt:lpstr>PCA Components and Explained Variance</vt:lpstr>
      <vt:lpstr>Visualizing all my favorite tracks in 2-D space</vt:lpstr>
      <vt:lpstr>Spotlight on a specific artist ‘Yaeji’ </vt:lpstr>
      <vt:lpstr>Personalized view of my music taste using OneClassSVM</vt:lpstr>
      <vt:lpstr>Summary and Next Steps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User Music Preferences using Spotify Data  Capstone Project</dc:title>
  <cp:lastModifiedBy>Jeremy Osir</cp:lastModifiedBy>
  <cp:revision>16</cp:revision>
  <dcterms:modified xsi:type="dcterms:W3CDTF">2022-05-06T19:49:55Z</dcterms:modified>
</cp:coreProperties>
</file>