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7" r:id="rId4"/>
    <p:sldId id="259" r:id="rId5"/>
    <p:sldId id="260" r:id="rId6"/>
    <p:sldId id="261" r:id="rId7"/>
    <p:sldId id="264" r:id="rId8"/>
    <p:sldId id="265" r:id="rId9"/>
    <p:sldId id="266" r:id="rId10"/>
    <p:sldId id="267" r:id="rId11"/>
    <p:sldId id="268" r:id="rId12"/>
    <p:sldId id="269" r:id="rId13"/>
    <p:sldId id="270" r:id="rId14"/>
  </p:sldIdLst>
  <p:sldSz cx="16256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1" d="100"/>
          <a:sy n="41" d="100"/>
        </p:scale>
        <p:origin x="13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7706548" y="2079877"/>
            <a:ext cx="8559707" cy="8877870"/>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948268" y="948268"/>
            <a:ext cx="10941712" cy="5554135"/>
          </a:xfrm>
        </p:spPr>
        <p:txBody>
          <a:bodyPr anchor="b">
            <a:normAutofit/>
          </a:bodyPr>
          <a:lstStyle>
            <a:lvl1pPr algn="l">
              <a:defRPr sz="7822">
                <a:effectLst/>
              </a:defRPr>
            </a:lvl1pPr>
          </a:lstStyle>
          <a:p>
            <a:r>
              <a:rPr lang="en-US"/>
              <a:t>Click to edit Master title style</a:t>
            </a:r>
            <a:endParaRPr lang="en-US" dirty="0"/>
          </a:p>
        </p:txBody>
      </p:sp>
      <p:sp>
        <p:nvSpPr>
          <p:cNvPr id="3" name="Subtitle 2"/>
          <p:cNvSpPr>
            <a:spLocks noGrp="1"/>
          </p:cNvSpPr>
          <p:nvPr>
            <p:ph type="subTitle" idx="1"/>
          </p:nvPr>
        </p:nvSpPr>
        <p:spPr>
          <a:xfrm>
            <a:off x="948266" y="6833543"/>
            <a:ext cx="8807556" cy="3401717"/>
          </a:xfrm>
        </p:spPr>
        <p:txBody>
          <a:bodyPr anchor="t">
            <a:normAutofit/>
          </a:bodyPr>
          <a:lstStyle>
            <a:lvl1pPr marL="0" indent="0" algn="l">
              <a:buNone/>
              <a:defRPr sz="3556">
                <a:solidFill>
                  <a:schemeClr val="bg2">
                    <a:lumMod val="75000"/>
                  </a:schemeClr>
                </a:solidFill>
              </a:defRPr>
            </a:lvl1pPr>
            <a:lvl2pPr marL="812810" indent="0" algn="ctr">
              <a:buNone/>
              <a:defRPr>
                <a:solidFill>
                  <a:schemeClr val="tx1">
                    <a:tint val="75000"/>
                  </a:schemeClr>
                </a:solidFill>
              </a:defRPr>
            </a:lvl2pPr>
            <a:lvl3pPr marL="1625620" indent="0" algn="ctr">
              <a:buNone/>
              <a:defRPr>
                <a:solidFill>
                  <a:schemeClr val="tx1">
                    <a:tint val="75000"/>
                  </a:schemeClr>
                </a:solidFill>
              </a:defRPr>
            </a:lvl3pPr>
            <a:lvl4pPr marL="2438430" indent="0" algn="ctr">
              <a:buNone/>
              <a:defRPr>
                <a:solidFill>
                  <a:schemeClr val="tx1">
                    <a:tint val="75000"/>
                  </a:schemeClr>
                </a:solidFill>
              </a:defRPr>
            </a:lvl4pPr>
            <a:lvl5pPr marL="3251241" indent="0" algn="ctr">
              <a:buNone/>
              <a:defRPr>
                <a:solidFill>
                  <a:schemeClr val="tx1">
                    <a:tint val="75000"/>
                  </a:schemeClr>
                </a:solidFill>
              </a:defRPr>
            </a:lvl5pPr>
            <a:lvl6pPr marL="4064051" indent="0" algn="ctr">
              <a:buNone/>
              <a:defRPr>
                <a:solidFill>
                  <a:schemeClr val="tx1">
                    <a:tint val="75000"/>
                  </a:schemeClr>
                </a:solidFill>
              </a:defRPr>
            </a:lvl6pPr>
            <a:lvl7pPr marL="4876861" indent="0" algn="ctr">
              <a:buNone/>
              <a:defRPr>
                <a:solidFill>
                  <a:schemeClr val="tx1">
                    <a:tint val="75000"/>
                  </a:schemeClr>
                </a:solidFill>
              </a:defRPr>
            </a:lvl7pPr>
            <a:lvl8pPr marL="5689671" indent="0" algn="ctr">
              <a:buNone/>
              <a:defRPr>
                <a:solidFill>
                  <a:schemeClr val="tx1">
                    <a:tint val="75000"/>
                  </a:schemeClr>
                </a:solidFill>
              </a:defRPr>
            </a:lvl8pPr>
            <a:lvl9pPr marL="6502481"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AB0848-6F42-4AAE-A801-98D9EE2E4758}" type="datetimeFigureOut">
              <a:rPr lang="en-NG" smtClean="0"/>
              <a:t>10/30/2024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E08C6D12-0F45-40AC-90D9-C4E7D68DFDE5}" type="slidenum">
              <a:rPr lang="en-NG" smtClean="0"/>
              <a:t>‹#›</a:t>
            </a:fld>
            <a:endParaRPr lang="en-NG"/>
          </a:p>
        </p:txBody>
      </p:sp>
    </p:spTree>
    <p:extLst>
      <p:ext uri="{BB962C8B-B14F-4D97-AF65-F5344CB8AC3E}">
        <p14:creationId xmlns:p14="http://schemas.microsoft.com/office/powerpoint/2010/main" val="3497210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8268" y="7992534"/>
            <a:ext cx="11653097" cy="2709333"/>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948267" y="948267"/>
            <a:ext cx="14359467" cy="5554133"/>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r>
              <a:rPr lang="en-US"/>
              <a:t>Click icon to add picture</a:t>
            </a:r>
            <a:endParaRPr lang="en-US" dirty="0"/>
          </a:p>
        </p:txBody>
      </p:sp>
      <p:sp>
        <p:nvSpPr>
          <p:cNvPr id="9" name="Text Placeholder 9"/>
          <p:cNvSpPr>
            <a:spLocks noGrp="1"/>
          </p:cNvSpPr>
          <p:nvPr>
            <p:ph type="body" sz="quarter" idx="14"/>
          </p:nvPr>
        </p:nvSpPr>
        <p:spPr>
          <a:xfrm>
            <a:off x="1354670" y="6833541"/>
            <a:ext cx="12944590" cy="812800"/>
          </a:xfrm>
        </p:spPr>
        <p:txBody>
          <a:bodyPr anchor="t">
            <a:normAutofit/>
          </a:bodyPr>
          <a:lstStyle>
            <a:lvl1pPr marL="0" indent="0">
              <a:buFontTx/>
              <a:buNone/>
              <a:defRPr sz="2844"/>
            </a:lvl1pPr>
            <a:lvl2pPr marL="812810" indent="0">
              <a:buFontTx/>
              <a:buNone/>
              <a:defRPr/>
            </a:lvl2pPr>
            <a:lvl3pPr marL="1625620" indent="0">
              <a:buFontTx/>
              <a:buNone/>
              <a:defRPr/>
            </a:lvl3pPr>
            <a:lvl4pPr marL="2438430" indent="0">
              <a:buFontTx/>
              <a:buNone/>
              <a:defRPr/>
            </a:lvl4pPr>
            <a:lvl5pPr marL="3251241"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A6AB0848-6F42-4AAE-A801-98D9EE2E4758}" type="datetimeFigureOut">
              <a:rPr lang="en-NG" smtClean="0"/>
              <a:t>10/30/2024</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E08C6D12-0F45-40AC-90D9-C4E7D68DFDE5}" type="slidenum">
              <a:rPr lang="en-NG" smtClean="0"/>
              <a:t>‹#›</a:t>
            </a:fld>
            <a:endParaRPr lang="en-NG"/>
          </a:p>
        </p:txBody>
      </p:sp>
    </p:spTree>
    <p:extLst>
      <p:ext uri="{BB962C8B-B14F-4D97-AF65-F5344CB8AC3E}">
        <p14:creationId xmlns:p14="http://schemas.microsoft.com/office/powerpoint/2010/main" val="976071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48267" y="948267"/>
            <a:ext cx="14359467" cy="5147733"/>
          </a:xfrm>
        </p:spPr>
        <p:txBody>
          <a:bodyPr anchor="ctr">
            <a:normAutofit/>
          </a:bodyPr>
          <a:lstStyle>
            <a:lvl1pPr algn="l">
              <a:defRPr sz="4978" b="0" cap="all"/>
            </a:lvl1pPr>
          </a:lstStyle>
          <a:p>
            <a:r>
              <a:rPr lang="en-US"/>
              <a:t>Click to edit Master title style</a:t>
            </a:r>
            <a:endParaRPr lang="en-US" dirty="0"/>
          </a:p>
        </p:txBody>
      </p:sp>
      <p:sp>
        <p:nvSpPr>
          <p:cNvPr id="3" name="Text Placeholder 2"/>
          <p:cNvSpPr>
            <a:spLocks noGrp="1"/>
          </p:cNvSpPr>
          <p:nvPr>
            <p:ph type="body" idx="1"/>
          </p:nvPr>
        </p:nvSpPr>
        <p:spPr>
          <a:xfrm>
            <a:off x="948267" y="7315200"/>
            <a:ext cx="11348537" cy="3386667"/>
          </a:xfrm>
        </p:spPr>
        <p:txBody>
          <a:bodyPr anchor="ctr">
            <a:normAutofit/>
          </a:bodyPr>
          <a:lstStyle>
            <a:lvl1pPr marL="0" indent="0" algn="l">
              <a:buNone/>
              <a:defRPr sz="3200">
                <a:solidFill>
                  <a:schemeClr val="bg2">
                    <a:lumMod val="75000"/>
                  </a:schemeClr>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AB0848-6F42-4AAE-A801-98D9EE2E4758}" type="datetimeFigureOut">
              <a:rPr lang="en-NG" smtClean="0"/>
              <a:t>10/30/2024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E08C6D12-0F45-40AC-90D9-C4E7D68DFDE5}" type="slidenum">
              <a:rPr lang="en-NG" smtClean="0"/>
              <a:t>‹#›</a:t>
            </a:fld>
            <a:endParaRPr lang="en-NG"/>
          </a:p>
        </p:txBody>
      </p:sp>
    </p:spTree>
    <p:extLst>
      <p:ext uri="{BB962C8B-B14F-4D97-AF65-F5344CB8AC3E}">
        <p14:creationId xmlns:p14="http://schemas.microsoft.com/office/powerpoint/2010/main" val="1130341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282" y="948267"/>
            <a:ext cx="12195177" cy="5147733"/>
          </a:xfrm>
        </p:spPr>
        <p:txBody>
          <a:bodyPr anchor="ctr">
            <a:normAutofit/>
          </a:bodyPr>
          <a:lstStyle>
            <a:lvl1pPr algn="l">
              <a:defRPr sz="4978"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96534" y="6096000"/>
            <a:ext cx="11382164" cy="857956"/>
          </a:xfrm>
        </p:spPr>
        <p:txBody>
          <a:bodyPr anchor="ctr"/>
          <a:lstStyle>
            <a:lvl1pPr marL="0" indent="0">
              <a:buFontTx/>
              <a:buNone/>
              <a:defRPr/>
            </a:lvl1pPr>
            <a:lvl2pPr marL="812810" indent="0">
              <a:buFontTx/>
              <a:buNone/>
              <a:defRPr/>
            </a:lvl2pPr>
            <a:lvl3pPr marL="1625620" indent="0">
              <a:buFontTx/>
              <a:buNone/>
              <a:defRPr/>
            </a:lvl3pPr>
            <a:lvl4pPr marL="2438430" indent="0">
              <a:buFontTx/>
              <a:buNone/>
              <a:defRPr/>
            </a:lvl4pPr>
            <a:lvl5pPr marL="3251241" indent="0">
              <a:buFontTx/>
              <a:buNone/>
              <a:defRPr/>
            </a:lvl5pPr>
          </a:lstStyle>
          <a:p>
            <a:pPr lvl="0"/>
            <a:r>
              <a:rPr lang="en-US"/>
              <a:t>Click to edit Master text styles</a:t>
            </a:r>
          </a:p>
        </p:txBody>
      </p:sp>
      <p:sp>
        <p:nvSpPr>
          <p:cNvPr id="3" name="Text Placeholder 2"/>
          <p:cNvSpPr>
            <a:spLocks noGrp="1"/>
          </p:cNvSpPr>
          <p:nvPr>
            <p:ph type="body" idx="1"/>
          </p:nvPr>
        </p:nvSpPr>
        <p:spPr>
          <a:xfrm>
            <a:off x="948267" y="7646347"/>
            <a:ext cx="11346420" cy="3055520"/>
          </a:xfrm>
        </p:spPr>
        <p:txBody>
          <a:bodyPr anchor="ctr">
            <a:normAutofit/>
          </a:bodyPr>
          <a:lstStyle>
            <a:lvl1pPr marL="0" indent="0" algn="l">
              <a:buNone/>
              <a:defRPr sz="3556">
                <a:solidFill>
                  <a:schemeClr val="bg2">
                    <a:lumMod val="75000"/>
                  </a:schemeClr>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AB0848-6F42-4AAE-A801-98D9EE2E4758}" type="datetimeFigureOut">
              <a:rPr lang="en-NG" smtClean="0"/>
              <a:t>10/30/2024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E08C6D12-0F45-40AC-90D9-C4E7D68DFDE5}" type="slidenum">
              <a:rPr lang="en-NG" smtClean="0"/>
              <a:t>‹#›</a:t>
            </a:fld>
            <a:endParaRPr lang="en-NG"/>
          </a:p>
        </p:txBody>
      </p:sp>
      <p:sp>
        <p:nvSpPr>
          <p:cNvPr id="14" name="TextBox 13"/>
          <p:cNvSpPr txBox="1"/>
          <p:nvPr/>
        </p:nvSpPr>
        <p:spPr>
          <a:xfrm>
            <a:off x="406401" y="1263331"/>
            <a:ext cx="813012" cy="1039602"/>
          </a:xfrm>
          <a:prstGeom prst="rect">
            <a:avLst/>
          </a:prstGeom>
        </p:spPr>
        <p:txBody>
          <a:bodyPr vert="horz" lIns="162560" tIns="81280" rIns="162560" bIns="81280" rtlCol="0" anchor="ctr">
            <a:noAutofit/>
          </a:bodyPr>
          <a:lstStyle/>
          <a:p>
            <a:pPr lvl="0"/>
            <a:r>
              <a:rPr lang="en-US" sz="14222" dirty="0">
                <a:solidFill>
                  <a:schemeClr val="tx1"/>
                </a:solidFill>
                <a:effectLst/>
              </a:rPr>
              <a:t>“</a:t>
            </a:r>
          </a:p>
        </p:txBody>
      </p:sp>
      <p:sp>
        <p:nvSpPr>
          <p:cNvPr id="15" name="TextBox 14"/>
          <p:cNvSpPr txBox="1"/>
          <p:nvPr/>
        </p:nvSpPr>
        <p:spPr>
          <a:xfrm>
            <a:off x="13682134" y="4921957"/>
            <a:ext cx="813012" cy="1039602"/>
          </a:xfrm>
          <a:prstGeom prst="rect">
            <a:avLst/>
          </a:prstGeom>
        </p:spPr>
        <p:txBody>
          <a:bodyPr vert="horz" lIns="162560" tIns="81280" rIns="162560" bIns="81280" rtlCol="0" anchor="ctr">
            <a:noAutofit/>
          </a:bodyPr>
          <a:lstStyle/>
          <a:p>
            <a:pPr lvl="0" algn="r"/>
            <a:r>
              <a:rPr lang="en-US" sz="14222" dirty="0">
                <a:solidFill>
                  <a:schemeClr val="tx1"/>
                </a:solidFill>
                <a:effectLst/>
              </a:rPr>
              <a:t>”</a:t>
            </a:r>
          </a:p>
        </p:txBody>
      </p:sp>
    </p:spTree>
    <p:extLst>
      <p:ext uri="{BB962C8B-B14F-4D97-AF65-F5344CB8AC3E}">
        <p14:creationId xmlns:p14="http://schemas.microsoft.com/office/powerpoint/2010/main" val="82397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48267" y="6096000"/>
            <a:ext cx="11346420" cy="3017600"/>
          </a:xfrm>
        </p:spPr>
        <p:txBody>
          <a:bodyPr anchor="b">
            <a:normAutofit/>
          </a:bodyPr>
          <a:lstStyle>
            <a:lvl1pPr algn="l">
              <a:defRPr sz="4978" b="0" cap="all"/>
            </a:lvl1pPr>
          </a:lstStyle>
          <a:p>
            <a:r>
              <a:rPr lang="en-US"/>
              <a:t>Click to edit Master title style</a:t>
            </a:r>
            <a:endParaRPr lang="en-US" dirty="0"/>
          </a:p>
        </p:txBody>
      </p:sp>
      <p:sp>
        <p:nvSpPr>
          <p:cNvPr id="3" name="Text Placeholder 2"/>
          <p:cNvSpPr>
            <a:spLocks noGrp="1"/>
          </p:cNvSpPr>
          <p:nvPr>
            <p:ph type="body" idx="1"/>
          </p:nvPr>
        </p:nvSpPr>
        <p:spPr>
          <a:xfrm>
            <a:off x="948267" y="9125299"/>
            <a:ext cx="11348537" cy="1576567"/>
          </a:xfrm>
        </p:spPr>
        <p:txBody>
          <a:bodyPr anchor="t">
            <a:normAutofit/>
          </a:bodyPr>
          <a:lstStyle>
            <a:lvl1pPr marL="0" indent="0" algn="l">
              <a:buNone/>
              <a:defRPr sz="3200">
                <a:solidFill>
                  <a:schemeClr val="bg2">
                    <a:lumMod val="75000"/>
                  </a:schemeClr>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AB0848-6F42-4AAE-A801-98D9EE2E4758}" type="datetimeFigureOut">
              <a:rPr lang="en-NG" smtClean="0"/>
              <a:t>10/30/2024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E08C6D12-0F45-40AC-90D9-C4E7D68DFDE5}" type="slidenum">
              <a:rPr lang="en-NG" smtClean="0"/>
              <a:t>‹#›</a:t>
            </a:fld>
            <a:endParaRPr lang="en-NG"/>
          </a:p>
        </p:txBody>
      </p:sp>
    </p:spTree>
    <p:extLst>
      <p:ext uri="{BB962C8B-B14F-4D97-AF65-F5344CB8AC3E}">
        <p14:creationId xmlns:p14="http://schemas.microsoft.com/office/powerpoint/2010/main" val="4171122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22283" y="948267"/>
            <a:ext cx="12195175" cy="5147733"/>
          </a:xfrm>
        </p:spPr>
        <p:txBody>
          <a:bodyPr anchor="ctr">
            <a:normAutofit/>
          </a:bodyPr>
          <a:lstStyle>
            <a:lvl1pPr algn="l">
              <a:defRPr sz="4978"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48267" y="6908800"/>
            <a:ext cx="11346420" cy="1866428"/>
          </a:xfrm>
        </p:spPr>
        <p:txBody>
          <a:bodyPr vert="horz" lIns="91440" tIns="45720" rIns="91440" bIns="45720" rtlCol="0" anchor="b">
            <a:normAutofit/>
          </a:bodyPr>
          <a:lstStyle>
            <a:lvl1pPr>
              <a:buNone/>
              <a:defRPr lang="en-US" sz="3556"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948267" y="8805334"/>
            <a:ext cx="11346418" cy="1896533"/>
          </a:xfrm>
        </p:spPr>
        <p:txBody>
          <a:bodyPr anchor="t">
            <a:normAutofit/>
          </a:bodyPr>
          <a:lstStyle>
            <a:lvl1pPr marL="0" indent="0" algn="l">
              <a:buNone/>
              <a:defRPr sz="3200">
                <a:solidFill>
                  <a:schemeClr val="bg2">
                    <a:lumMod val="75000"/>
                  </a:schemeClr>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AB0848-6F42-4AAE-A801-98D9EE2E4758}" type="datetimeFigureOut">
              <a:rPr lang="en-NG" smtClean="0"/>
              <a:t>10/30/2024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E08C6D12-0F45-40AC-90D9-C4E7D68DFDE5}" type="slidenum">
              <a:rPr lang="en-NG" smtClean="0"/>
              <a:t>‹#›</a:t>
            </a:fld>
            <a:endParaRPr lang="en-NG"/>
          </a:p>
        </p:txBody>
      </p:sp>
      <p:sp>
        <p:nvSpPr>
          <p:cNvPr id="14" name="TextBox 13"/>
          <p:cNvSpPr txBox="1"/>
          <p:nvPr/>
        </p:nvSpPr>
        <p:spPr>
          <a:xfrm>
            <a:off x="406401" y="1263331"/>
            <a:ext cx="813012" cy="1039602"/>
          </a:xfrm>
          <a:prstGeom prst="rect">
            <a:avLst/>
          </a:prstGeom>
        </p:spPr>
        <p:txBody>
          <a:bodyPr vert="horz" lIns="162560" tIns="81280" rIns="162560" bIns="81280" rtlCol="0" anchor="ctr">
            <a:noAutofit/>
          </a:bodyPr>
          <a:lstStyle/>
          <a:p>
            <a:pPr lvl="0"/>
            <a:r>
              <a:rPr lang="en-US" sz="14222" dirty="0">
                <a:solidFill>
                  <a:schemeClr val="tx1"/>
                </a:solidFill>
                <a:effectLst/>
              </a:rPr>
              <a:t>“</a:t>
            </a:r>
          </a:p>
        </p:txBody>
      </p:sp>
      <p:sp>
        <p:nvSpPr>
          <p:cNvPr id="15" name="TextBox 14"/>
          <p:cNvSpPr txBox="1"/>
          <p:nvPr/>
        </p:nvSpPr>
        <p:spPr>
          <a:xfrm>
            <a:off x="13682134" y="4921957"/>
            <a:ext cx="813012" cy="1039602"/>
          </a:xfrm>
          <a:prstGeom prst="rect">
            <a:avLst/>
          </a:prstGeom>
        </p:spPr>
        <p:txBody>
          <a:bodyPr vert="horz" lIns="162560" tIns="81280" rIns="162560" bIns="81280" rtlCol="0" anchor="ctr">
            <a:noAutofit/>
          </a:bodyPr>
          <a:lstStyle/>
          <a:p>
            <a:pPr lvl="0" algn="r"/>
            <a:r>
              <a:rPr lang="en-US" sz="14222" dirty="0">
                <a:solidFill>
                  <a:schemeClr val="tx1"/>
                </a:solidFill>
                <a:effectLst/>
              </a:rPr>
              <a:t>”</a:t>
            </a:r>
          </a:p>
        </p:txBody>
      </p:sp>
    </p:spTree>
    <p:extLst>
      <p:ext uri="{BB962C8B-B14F-4D97-AF65-F5344CB8AC3E}">
        <p14:creationId xmlns:p14="http://schemas.microsoft.com/office/powerpoint/2010/main" val="3702758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48266" y="948267"/>
            <a:ext cx="13378948" cy="5147733"/>
          </a:xfrm>
        </p:spPr>
        <p:txBody>
          <a:bodyPr vert="horz" lIns="91440" tIns="45720" rIns="91440" bIns="45720" rtlCol="0" anchor="ctr">
            <a:normAutofit/>
          </a:bodyPr>
          <a:lstStyle>
            <a:lvl1pPr>
              <a:defRPr lang="en-US" sz="4978"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948267" y="6984061"/>
            <a:ext cx="11346420" cy="1490133"/>
          </a:xfrm>
        </p:spPr>
        <p:txBody>
          <a:bodyPr vert="horz" lIns="91440" tIns="45720" rIns="91440" bIns="45720" rtlCol="0" anchor="b">
            <a:normAutofit/>
          </a:bodyPr>
          <a:lstStyle>
            <a:lvl1pPr>
              <a:buNone/>
              <a:defRPr lang="en-US" sz="3556"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948267" y="8474197"/>
            <a:ext cx="11346418" cy="2227671"/>
          </a:xfrm>
        </p:spPr>
        <p:txBody>
          <a:bodyPr anchor="t">
            <a:normAutofit/>
          </a:bodyPr>
          <a:lstStyle>
            <a:lvl1pPr marL="0" indent="0" algn="l">
              <a:buNone/>
              <a:defRPr sz="3200">
                <a:solidFill>
                  <a:schemeClr val="bg2">
                    <a:lumMod val="75000"/>
                  </a:schemeClr>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AB0848-6F42-4AAE-A801-98D9EE2E4758}" type="datetimeFigureOut">
              <a:rPr lang="en-NG" smtClean="0"/>
              <a:t>10/30/2024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E08C6D12-0F45-40AC-90D9-C4E7D68DFDE5}" type="slidenum">
              <a:rPr lang="en-NG" smtClean="0"/>
              <a:t>‹#›</a:t>
            </a:fld>
            <a:endParaRPr lang="en-NG"/>
          </a:p>
        </p:txBody>
      </p:sp>
    </p:spTree>
    <p:extLst>
      <p:ext uri="{BB962C8B-B14F-4D97-AF65-F5344CB8AC3E}">
        <p14:creationId xmlns:p14="http://schemas.microsoft.com/office/powerpoint/2010/main" val="28421663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948268" y="7992534"/>
            <a:ext cx="11653097" cy="2709333"/>
          </a:xfrm>
        </p:spPr>
        <p:txBody>
          <a:bodyPr>
            <a:normAutofit/>
          </a:bodyPr>
          <a:lstStyle>
            <a:lvl1pPr algn="l">
              <a:defRPr sz="4978"/>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48268" y="948268"/>
            <a:ext cx="11653097" cy="669808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AB0848-6F42-4AAE-A801-98D9EE2E4758}" type="datetimeFigureOut">
              <a:rPr lang="en-NG" smtClean="0"/>
              <a:t>10/30/2024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E08C6D12-0F45-40AC-90D9-C4E7D68DFDE5}" type="slidenum">
              <a:rPr lang="en-NG" smtClean="0"/>
              <a:t>‹#›</a:t>
            </a:fld>
            <a:endParaRPr lang="en-NG"/>
          </a:p>
        </p:txBody>
      </p:sp>
    </p:spTree>
    <p:extLst>
      <p:ext uri="{BB962C8B-B14F-4D97-AF65-F5344CB8AC3E}">
        <p14:creationId xmlns:p14="http://schemas.microsoft.com/office/powerpoint/2010/main" val="9176735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73611" y="948267"/>
            <a:ext cx="3634123" cy="7857067"/>
          </a:xfrm>
        </p:spPr>
        <p:txBody>
          <a:bodyPr vert="eaVert">
            <a:normAutofit/>
          </a:bodyPr>
          <a:lstStyle>
            <a:lvl1pPr>
              <a:defRPr sz="4978"/>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48267" y="948267"/>
            <a:ext cx="10400021" cy="9753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AB0848-6F42-4AAE-A801-98D9EE2E4758}" type="datetimeFigureOut">
              <a:rPr lang="en-NG" smtClean="0"/>
              <a:t>10/30/2024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E08C6D12-0F45-40AC-90D9-C4E7D68DFDE5}" type="slidenum">
              <a:rPr lang="en-NG" smtClean="0"/>
              <a:t>‹#›</a:t>
            </a:fld>
            <a:endParaRPr lang="en-NG"/>
          </a:p>
        </p:txBody>
      </p:sp>
    </p:spTree>
    <p:extLst>
      <p:ext uri="{BB962C8B-B14F-4D97-AF65-F5344CB8AC3E}">
        <p14:creationId xmlns:p14="http://schemas.microsoft.com/office/powerpoint/2010/main" val="928595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8" y="7992534"/>
            <a:ext cx="11653097" cy="2709333"/>
          </a:xfrm>
        </p:spPr>
        <p:txBody>
          <a:bodyPr/>
          <a:lstStyle/>
          <a:p>
            <a:r>
              <a:rPr lang="en-US"/>
              <a:t>Click to edit Master title style</a:t>
            </a:r>
            <a:endParaRPr lang="en-US" dirty="0"/>
          </a:p>
        </p:txBody>
      </p:sp>
      <p:sp>
        <p:nvSpPr>
          <p:cNvPr id="3" name="Content Placeholder 2"/>
          <p:cNvSpPr>
            <a:spLocks noGrp="1"/>
          </p:cNvSpPr>
          <p:nvPr>
            <p:ph idx="1"/>
          </p:nvPr>
        </p:nvSpPr>
        <p:spPr>
          <a:xfrm>
            <a:off x="948268" y="948267"/>
            <a:ext cx="11653097" cy="66980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AB0848-6F42-4AAE-A801-98D9EE2E4758}" type="datetimeFigureOut">
              <a:rPr lang="en-NG" smtClean="0"/>
              <a:t>10/30/2024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E08C6D12-0F45-40AC-90D9-C4E7D68DFDE5}" type="slidenum">
              <a:rPr lang="en-NG" smtClean="0"/>
              <a:t>‹#›</a:t>
            </a:fld>
            <a:endParaRPr lang="en-NG"/>
          </a:p>
        </p:txBody>
      </p:sp>
    </p:spTree>
    <p:extLst>
      <p:ext uri="{BB962C8B-B14F-4D97-AF65-F5344CB8AC3E}">
        <p14:creationId xmlns:p14="http://schemas.microsoft.com/office/powerpoint/2010/main" val="2238297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8267" y="3522132"/>
            <a:ext cx="11382165" cy="4124208"/>
          </a:xfrm>
        </p:spPr>
        <p:txBody>
          <a:bodyPr anchor="b">
            <a:normAutofit/>
          </a:bodyPr>
          <a:lstStyle>
            <a:lvl1pPr algn="l">
              <a:defRPr sz="5689" b="0" cap="all"/>
            </a:lvl1pPr>
          </a:lstStyle>
          <a:p>
            <a:r>
              <a:rPr lang="en-US"/>
              <a:t>Click to edit Master title style</a:t>
            </a:r>
            <a:endParaRPr lang="en-US" dirty="0"/>
          </a:p>
        </p:txBody>
      </p:sp>
      <p:sp>
        <p:nvSpPr>
          <p:cNvPr id="3" name="Text Placeholder 2"/>
          <p:cNvSpPr>
            <a:spLocks noGrp="1"/>
          </p:cNvSpPr>
          <p:nvPr>
            <p:ph type="body" idx="1"/>
          </p:nvPr>
        </p:nvSpPr>
        <p:spPr>
          <a:xfrm>
            <a:off x="948267" y="7977482"/>
            <a:ext cx="11382164" cy="2724386"/>
          </a:xfrm>
        </p:spPr>
        <p:txBody>
          <a:bodyPr anchor="t">
            <a:normAutofit/>
          </a:bodyPr>
          <a:lstStyle>
            <a:lvl1pPr marL="0" indent="0" algn="l">
              <a:buNone/>
              <a:defRPr sz="3200">
                <a:solidFill>
                  <a:schemeClr val="bg2">
                    <a:lumMod val="75000"/>
                  </a:schemeClr>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AB0848-6F42-4AAE-A801-98D9EE2E4758}" type="datetimeFigureOut">
              <a:rPr lang="en-NG" smtClean="0"/>
              <a:t>10/30/2024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E08C6D12-0F45-40AC-90D9-C4E7D68DFDE5}" type="slidenum">
              <a:rPr lang="en-NG" smtClean="0"/>
              <a:t>‹#›</a:t>
            </a:fld>
            <a:endParaRPr lang="en-NG"/>
          </a:p>
        </p:txBody>
      </p:sp>
    </p:spTree>
    <p:extLst>
      <p:ext uri="{BB962C8B-B14F-4D97-AF65-F5344CB8AC3E}">
        <p14:creationId xmlns:p14="http://schemas.microsoft.com/office/powerpoint/2010/main" val="2005894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8" y="7992534"/>
            <a:ext cx="11653097" cy="2709333"/>
          </a:xfrm>
        </p:spPr>
        <p:txBody>
          <a:bodyPr>
            <a:normAutofit/>
          </a:bodyPr>
          <a:lstStyle>
            <a:lvl1pPr>
              <a:defRPr sz="5689"/>
            </a:lvl1pPr>
          </a:lstStyle>
          <a:p>
            <a:r>
              <a:rPr lang="en-US"/>
              <a:t>Click to edit Master title style</a:t>
            </a:r>
            <a:endParaRPr lang="en-US" dirty="0"/>
          </a:p>
        </p:txBody>
      </p:sp>
      <p:sp>
        <p:nvSpPr>
          <p:cNvPr id="11" name="Content Placeholder 3"/>
          <p:cNvSpPr>
            <a:spLocks noGrp="1"/>
          </p:cNvSpPr>
          <p:nvPr>
            <p:ph sz="half" idx="13"/>
          </p:nvPr>
        </p:nvSpPr>
        <p:spPr>
          <a:xfrm>
            <a:off x="948267" y="948267"/>
            <a:ext cx="7022164" cy="669807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8288643" y="948267"/>
            <a:ext cx="7019090" cy="66830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AB0848-6F42-4AAE-A801-98D9EE2E4758}" type="datetimeFigureOut">
              <a:rPr lang="en-NG" smtClean="0"/>
              <a:t>10/30/2024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E08C6D12-0F45-40AC-90D9-C4E7D68DFDE5}" type="slidenum">
              <a:rPr lang="en-NG" smtClean="0"/>
              <a:t>‹#›</a:t>
            </a:fld>
            <a:endParaRPr lang="en-NG"/>
          </a:p>
        </p:txBody>
      </p:sp>
    </p:spTree>
    <p:extLst>
      <p:ext uri="{BB962C8B-B14F-4D97-AF65-F5344CB8AC3E}">
        <p14:creationId xmlns:p14="http://schemas.microsoft.com/office/powerpoint/2010/main" val="3065047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8268" y="7992534"/>
            <a:ext cx="11653097" cy="2709333"/>
          </a:xfrm>
        </p:spPr>
        <p:txBody>
          <a:bodyPr>
            <a:normAutofit/>
          </a:bodyPr>
          <a:lstStyle>
            <a:lvl1pPr>
              <a:defRPr sz="5689"/>
            </a:lvl1pPr>
          </a:lstStyle>
          <a:p>
            <a:r>
              <a:rPr lang="en-US"/>
              <a:t>Click to edit Master title style</a:t>
            </a:r>
            <a:endParaRPr lang="en-US" dirty="0"/>
          </a:p>
        </p:txBody>
      </p:sp>
      <p:sp>
        <p:nvSpPr>
          <p:cNvPr id="3" name="Text Placeholder 2"/>
          <p:cNvSpPr>
            <a:spLocks noGrp="1"/>
          </p:cNvSpPr>
          <p:nvPr>
            <p:ph type="body" idx="1"/>
          </p:nvPr>
        </p:nvSpPr>
        <p:spPr>
          <a:xfrm>
            <a:off x="1354668" y="948267"/>
            <a:ext cx="6607762" cy="1083733"/>
          </a:xfrm>
        </p:spPr>
        <p:txBody>
          <a:bodyPr anchor="b">
            <a:noAutofit/>
          </a:bodyPr>
          <a:lstStyle>
            <a:lvl1pPr marL="0" indent="0">
              <a:buNone/>
              <a:defRPr sz="4267" b="0" cap="all">
                <a:solidFill>
                  <a:schemeClr val="tx1"/>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p:cNvSpPr>
            <a:spLocks noGrp="1"/>
          </p:cNvSpPr>
          <p:nvPr>
            <p:ph sz="half" idx="2"/>
          </p:nvPr>
        </p:nvSpPr>
        <p:spPr>
          <a:xfrm>
            <a:off x="948266" y="2032001"/>
            <a:ext cx="7014164" cy="561434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631141" y="1007534"/>
            <a:ext cx="6691646" cy="1024466"/>
          </a:xfrm>
        </p:spPr>
        <p:txBody>
          <a:bodyPr anchor="b">
            <a:noAutofit/>
          </a:bodyPr>
          <a:lstStyle>
            <a:lvl1pPr marL="0" indent="0">
              <a:buNone/>
              <a:defRPr sz="4267" b="0" cap="all">
                <a:solidFill>
                  <a:schemeClr val="tx1"/>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p:cNvSpPr>
            <a:spLocks noGrp="1"/>
          </p:cNvSpPr>
          <p:nvPr>
            <p:ph sz="quarter" idx="4"/>
          </p:nvPr>
        </p:nvSpPr>
        <p:spPr>
          <a:xfrm>
            <a:off x="8288645" y="2032000"/>
            <a:ext cx="7034142" cy="559928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AB0848-6F42-4AAE-A801-98D9EE2E4758}" type="datetimeFigureOut">
              <a:rPr lang="en-NG" smtClean="0"/>
              <a:t>10/30/2024</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E08C6D12-0F45-40AC-90D9-C4E7D68DFDE5}" type="slidenum">
              <a:rPr lang="en-NG" smtClean="0"/>
              <a:t>‹#›</a:t>
            </a:fld>
            <a:endParaRPr lang="en-NG"/>
          </a:p>
        </p:txBody>
      </p:sp>
    </p:spTree>
    <p:extLst>
      <p:ext uri="{BB962C8B-B14F-4D97-AF65-F5344CB8AC3E}">
        <p14:creationId xmlns:p14="http://schemas.microsoft.com/office/powerpoint/2010/main" val="1130507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48268" y="7992534"/>
            <a:ext cx="11653097" cy="2709333"/>
          </a:xfrm>
        </p:spPr>
        <p:txBody>
          <a:bodyPr>
            <a:normAutofit/>
          </a:bodyPr>
          <a:lstStyle>
            <a:lvl1pPr>
              <a:defRPr sz="5689"/>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AB0848-6F42-4AAE-A801-98D9EE2E4758}" type="datetimeFigureOut">
              <a:rPr lang="en-NG" smtClean="0"/>
              <a:t>10/30/2024</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E08C6D12-0F45-40AC-90D9-C4E7D68DFDE5}" type="slidenum">
              <a:rPr lang="en-NG" smtClean="0"/>
              <a:t>‹#›</a:t>
            </a:fld>
            <a:endParaRPr lang="en-NG"/>
          </a:p>
        </p:txBody>
      </p:sp>
    </p:spTree>
    <p:extLst>
      <p:ext uri="{BB962C8B-B14F-4D97-AF65-F5344CB8AC3E}">
        <p14:creationId xmlns:p14="http://schemas.microsoft.com/office/powerpoint/2010/main" val="709195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AB0848-6F42-4AAE-A801-98D9EE2E4758}" type="datetimeFigureOut">
              <a:rPr lang="en-NG" smtClean="0"/>
              <a:t>10/30/2024</a:t>
            </a:fld>
            <a:endParaRPr lang="en-NG"/>
          </a:p>
        </p:txBody>
      </p:sp>
      <p:sp>
        <p:nvSpPr>
          <p:cNvPr id="3" name="Footer Placeholder 2"/>
          <p:cNvSpPr>
            <a:spLocks noGrp="1"/>
          </p:cNvSpPr>
          <p:nvPr>
            <p:ph type="ftr" sz="quarter" idx="11"/>
          </p:nvPr>
        </p:nvSpPr>
        <p:spPr/>
        <p:txBody>
          <a:bodyPr/>
          <a:lstStyle/>
          <a:p>
            <a:endParaRPr lang="en-NG"/>
          </a:p>
        </p:txBody>
      </p:sp>
      <p:sp>
        <p:nvSpPr>
          <p:cNvPr id="4" name="Slide Number Placeholder 3"/>
          <p:cNvSpPr>
            <a:spLocks noGrp="1"/>
          </p:cNvSpPr>
          <p:nvPr>
            <p:ph type="sldNum" sz="quarter" idx="12"/>
          </p:nvPr>
        </p:nvSpPr>
        <p:spPr/>
        <p:txBody>
          <a:bodyPr/>
          <a:lstStyle/>
          <a:p>
            <a:fld id="{E08C6D12-0F45-40AC-90D9-C4E7D68DFDE5}" type="slidenum">
              <a:rPr lang="en-NG" smtClean="0"/>
              <a:t>‹#›</a:t>
            </a:fld>
            <a:endParaRPr lang="en-NG"/>
          </a:p>
        </p:txBody>
      </p:sp>
    </p:spTree>
    <p:extLst>
      <p:ext uri="{BB962C8B-B14F-4D97-AF65-F5344CB8AC3E}">
        <p14:creationId xmlns:p14="http://schemas.microsoft.com/office/powerpoint/2010/main" val="217180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33186" y="948267"/>
            <a:ext cx="5689600" cy="2709333"/>
          </a:xfrm>
        </p:spPr>
        <p:txBody>
          <a:bodyPr anchor="b">
            <a:normAutofit/>
          </a:bodyPr>
          <a:lstStyle>
            <a:lvl1pPr algn="l">
              <a:defRPr sz="3556" b="0"/>
            </a:lvl1pPr>
          </a:lstStyle>
          <a:p>
            <a:r>
              <a:rPr lang="en-US"/>
              <a:t>Click to edit Master title style</a:t>
            </a:r>
            <a:endParaRPr lang="en-US" dirty="0"/>
          </a:p>
        </p:txBody>
      </p:sp>
      <p:sp>
        <p:nvSpPr>
          <p:cNvPr id="3" name="Content Placeholder 2"/>
          <p:cNvSpPr>
            <a:spLocks noGrp="1"/>
          </p:cNvSpPr>
          <p:nvPr>
            <p:ph idx="1"/>
          </p:nvPr>
        </p:nvSpPr>
        <p:spPr>
          <a:xfrm>
            <a:off x="948266" y="948267"/>
            <a:ext cx="7891120" cy="9753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633186" y="3928538"/>
            <a:ext cx="5689600" cy="3717808"/>
          </a:xfrm>
        </p:spPr>
        <p:txBody>
          <a:bodyPr anchor="t">
            <a:normAutofit/>
          </a:bodyPr>
          <a:lstStyle>
            <a:lvl1pPr marL="0" indent="0">
              <a:buNone/>
              <a:defRPr sz="2844"/>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A6AB0848-6F42-4AAE-A801-98D9EE2E4758}" type="datetimeFigureOut">
              <a:rPr lang="en-NG" smtClean="0"/>
              <a:t>10/30/2024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E08C6D12-0F45-40AC-90D9-C4E7D68DFDE5}" type="slidenum">
              <a:rPr lang="en-NG" smtClean="0"/>
              <a:t>‹#›</a:t>
            </a:fld>
            <a:endParaRPr lang="en-NG"/>
          </a:p>
        </p:txBody>
      </p:sp>
    </p:spTree>
    <p:extLst>
      <p:ext uri="{BB962C8B-B14F-4D97-AF65-F5344CB8AC3E}">
        <p14:creationId xmlns:p14="http://schemas.microsoft.com/office/powerpoint/2010/main" val="3303149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2533" y="2573867"/>
            <a:ext cx="6334681" cy="2032000"/>
          </a:xfrm>
        </p:spPr>
        <p:txBody>
          <a:bodyPr anchor="b">
            <a:normAutofit/>
          </a:bodyPr>
          <a:lstStyle>
            <a:lvl1pPr algn="l">
              <a:defRPr sz="4267"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1354667" y="1625600"/>
            <a:ext cx="5832843" cy="85344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r>
              <a:rPr lang="en-US"/>
              <a:t>Click icon to add picture</a:t>
            </a:r>
            <a:endParaRPr lang="en-US" dirty="0"/>
          </a:p>
        </p:txBody>
      </p:sp>
      <p:sp>
        <p:nvSpPr>
          <p:cNvPr id="4" name="Text Placeholder 3"/>
          <p:cNvSpPr>
            <a:spLocks noGrp="1"/>
          </p:cNvSpPr>
          <p:nvPr>
            <p:ph type="body" sz="half" idx="2"/>
          </p:nvPr>
        </p:nvSpPr>
        <p:spPr>
          <a:xfrm>
            <a:off x="7992938" y="4876800"/>
            <a:ext cx="6336396" cy="3702756"/>
          </a:xfrm>
        </p:spPr>
        <p:txBody>
          <a:bodyPr anchor="t">
            <a:normAutofit/>
          </a:bodyPr>
          <a:lstStyle>
            <a:lvl1pPr marL="0" indent="0">
              <a:buNone/>
              <a:defRPr sz="3200"/>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A6AB0848-6F42-4AAE-A801-98D9EE2E4758}" type="datetimeFigureOut">
              <a:rPr lang="en-NG" smtClean="0"/>
              <a:t>10/30/2024</a:t>
            </a:fld>
            <a:endParaRPr lang="en-NG"/>
          </a:p>
        </p:txBody>
      </p:sp>
      <p:sp>
        <p:nvSpPr>
          <p:cNvPr id="6" name="Footer Placeholder 5"/>
          <p:cNvSpPr>
            <a:spLocks noGrp="1"/>
          </p:cNvSpPr>
          <p:nvPr>
            <p:ph type="ftr" sz="quarter" idx="11"/>
          </p:nvPr>
        </p:nvSpPr>
        <p:spPr>
          <a:xfrm>
            <a:off x="948267" y="10972801"/>
            <a:ext cx="10331954" cy="649111"/>
          </a:xfrm>
        </p:spPr>
        <p:txBody>
          <a:bodyPr/>
          <a:lstStyle/>
          <a:p>
            <a:endParaRPr lang="en-NG"/>
          </a:p>
        </p:txBody>
      </p:sp>
      <p:sp>
        <p:nvSpPr>
          <p:cNvPr id="7" name="Slide Number Placeholder 6"/>
          <p:cNvSpPr>
            <a:spLocks noGrp="1"/>
          </p:cNvSpPr>
          <p:nvPr>
            <p:ph type="sldNum" sz="quarter" idx="12"/>
          </p:nvPr>
        </p:nvSpPr>
        <p:spPr/>
        <p:txBody>
          <a:bodyPr/>
          <a:lstStyle/>
          <a:p>
            <a:fld id="{E08C6D12-0F45-40AC-90D9-C4E7D68DFDE5}" type="slidenum">
              <a:rPr lang="en-NG" smtClean="0"/>
              <a:t>‹#›</a:t>
            </a:fld>
            <a:endParaRPr lang="en-NG"/>
          </a:p>
        </p:txBody>
      </p:sp>
    </p:spTree>
    <p:extLst>
      <p:ext uri="{BB962C8B-B14F-4D97-AF65-F5344CB8AC3E}">
        <p14:creationId xmlns:p14="http://schemas.microsoft.com/office/powerpoint/2010/main" val="1330528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1858978" y="6923853"/>
            <a:ext cx="4391922" cy="4726281"/>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948268" y="7992534"/>
            <a:ext cx="11653097" cy="2709333"/>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48268" y="948268"/>
            <a:ext cx="11653097" cy="669808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209326" y="10972806"/>
            <a:ext cx="2134156" cy="649111"/>
          </a:xfrm>
          <a:prstGeom prst="rect">
            <a:avLst/>
          </a:prstGeom>
        </p:spPr>
        <p:txBody>
          <a:bodyPr vert="horz" lIns="91440" tIns="45720" rIns="91440" bIns="45720" rtlCol="0" anchor="t"/>
          <a:lstStyle>
            <a:lvl1pPr algn="r">
              <a:defRPr sz="1778" b="0" i="0">
                <a:solidFill>
                  <a:schemeClr val="bg2">
                    <a:lumMod val="50000"/>
                  </a:schemeClr>
                </a:solidFill>
                <a:effectLst/>
                <a:latin typeface="+mn-lt"/>
              </a:defRPr>
            </a:lvl1pPr>
          </a:lstStyle>
          <a:p>
            <a:fld id="{A6AB0848-6F42-4AAE-A801-98D9EE2E4758}" type="datetimeFigureOut">
              <a:rPr lang="en-NG" smtClean="0"/>
              <a:t>10/30/2024</a:t>
            </a:fld>
            <a:endParaRPr lang="en-NG"/>
          </a:p>
        </p:txBody>
      </p:sp>
      <p:sp>
        <p:nvSpPr>
          <p:cNvPr id="5" name="Footer Placeholder 4"/>
          <p:cNvSpPr>
            <a:spLocks noGrp="1"/>
          </p:cNvSpPr>
          <p:nvPr>
            <p:ph type="ftr" sz="quarter" idx="3"/>
          </p:nvPr>
        </p:nvSpPr>
        <p:spPr>
          <a:xfrm>
            <a:off x="948267" y="10972801"/>
            <a:ext cx="10331954" cy="649111"/>
          </a:xfrm>
          <a:prstGeom prst="rect">
            <a:avLst/>
          </a:prstGeom>
        </p:spPr>
        <p:txBody>
          <a:bodyPr vert="horz" lIns="91440" tIns="45720" rIns="91440" bIns="45720" rtlCol="0" anchor="t"/>
          <a:lstStyle>
            <a:lvl1pPr algn="l">
              <a:defRPr sz="1778" b="0" i="0">
                <a:solidFill>
                  <a:schemeClr val="bg2">
                    <a:lumMod val="50000"/>
                  </a:schemeClr>
                </a:solidFill>
                <a:effectLst/>
                <a:latin typeface="+mn-lt"/>
              </a:defRPr>
            </a:lvl1pPr>
          </a:lstStyle>
          <a:p>
            <a:endParaRPr lang="en-NG"/>
          </a:p>
        </p:txBody>
      </p:sp>
      <p:sp>
        <p:nvSpPr>
          <p:cNvPr id="6" name="Slide Number Placeholder 5"/>
          <p:cNvSpPr>
            <a:spLocks noGrp="1"/>
          </p:cNvSpPr>
          <p:nvPr>
            <p:ph type="sldNum" sz="quarter" idx="4"/>
          </p:nvPr>
        </p:nvSpPr>
        <p:spPr>
          <a:xfrm>
            <a:off x="13821203" y="9917295"/>
            <a:ext cx="1523390" cy="1190978"/>
          </a:xfrm>
          <a:prstGeom prst="rect">
            <a:avLst/>
          </a:prstGeom>
        </p:spPr>
        <p:txBody>
          <a:bodyPr vert="horz" lIns="91440" tIns="45720" rIns="91440" bIns="45720" rtlCol="0" anchor="b"/>
          <a:lstStyle>
            <a:lvl1pPr algn="r">
              <a:defRPr sz="4978" b="0" i="0">
                <a:solidFill>
                  <a:schemeClr val="bg2">
                    <a:lumMod val="50000"/>
                  </a:schemeClr>
                </a:solidFill>
                <a:effectLst/>
                <a:latin typeface="+mn-lt"/>
              </a:defRPr>
            </a:lvl1pPr>
          </a:lstStyle>
          <a:p>
            <a:fld id="{E08C6D12-0F45-40AC-90D9-C4E7D68DFDE5}" type="slidenum">
              <a:rPr lang="en-NG" smtClean="0"/>
              <a:t>‹#›</a:t>
            </a:fld>
            <a:endParaRPr lang="en-NG"/>
          </a:p>
        </p:txBody>
      </p:sp>
    </p:spTree>
    <p:extLst>
      <p:ext uri="{BB962C8B-B14F-4D97-AF65-F5344CB8AC3E}">
        <p14:creationId xmlns:p14="http://schemas.microsoft.com/office/powerpoint/2010/main" val="1276053921"/>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812810" rtl="0" eaLnBrk="1" latinLnBrk="0" hangingPunct="1">
        <a:spcBef>
          <a:spcPct val="0"/>
        </a:spcBef>
        <a:buNone/>
        <a:defRPr sz="5689"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08006" indent="-508006" algn="l" defTabSz="812810" rtl="0" eaLnBrk="1" latinLnBrk="0" hangingPunct="1">
        <a:spcBef>
          <a:spcPct val="20000"/>
        </a:spcBef>
        <a:spcAft>
          <a:spcPts val="1067"/>
        </a:spcAft>
        <a:buClr>
          <a:schemeClr val="tx1"/>
        </a:buClr>
        <a:buSzPct val="80000"/>
        <a:buFont typeface="Wingdings 3" panose="05040102010807070707" pitchFamily="18" charset="2"/>
        <a:buChar char=""/>
        <a:defRPr sz="3556" kern="1200" cap="none">
          <a:solidFill>
            <a:schemeClr val="bg2">
              <a:lumMod val="75000"/>
            </a:schemeClr>
          </a:solidFill>
          <a:effectLst/>
          <a:latin typeface="+mn-lt"/>
          <a:ea typeface="+mn-ea"/>
          <a:cs typeface="+mn-cs"/>
        </a:defRPr>
      </a:lvl1pPr>
      <a:lvl2pPr marL="1320817" indent="-508006" algn="l" defTabSz="812810" rtl="0" eaLnBrk="1" latinLnBrk="0" hangingPunct="1">
        <a:spcBef>
          <a:spcPct val="20000"/>
        </a:spcBef>
        <a:spcAft>
          <a:spcPts val="1067"/>
        </a:spcAft>
        <a:buClr>
          <a:schemeClr val="tx1"/>
        </a:buClr>
        <a:buSzPct val="80000"/>
        <a:buFont typeface="Wingdings 3" panose="05040102010807070707" pitchFamily="18" charset="2"/>
        <a:buChar char=""/>
        <a:defRPr sz="3200" kern="1200" cap="none">
          <a:solidFill>
            <a:schemeClr val="bg2">
              <a:lumMod val="75000"/>
            </a:schemeClr>
          </a:solidFill>
          <a:effectLst/>
          <a:latin typeface="+mn-lt"/>
          <a:ea typeface="+mn-ea"/>
          <a:cs typeface="+mn-cs"/>
        </a:defRPr>
      </a:lvl2pPr>
      <a:lvl3pPr marL="2133627" indent="-508006" algn="l" defTabSz="812810" rtl="0" eaLnBrk="1" latinLnBrk="0" hangingPunct="1">
        <a:spcBef>
          <a:spcPct val="20000"/>
        </a:spcBef>
        <a:spcAft>
          <a:spcPts val="1067"/>
        </a:spcAft>
        <a:buClr>
          <a:schemeClr val="tx1"/>
        </a:buClr>
        <a:buSzPct val="80000"/>
        <a:buFont typeface="Wingdings 3" panose="05040102010807070707" pitchFamily="18" charset="2"/>
        <a:buChar char=""/>
        <a:defRPr sz="2844" kern="1200" cap="none">
          <a:solidFill>
            <a:schemeClr val="bg2">
              <a:lumMod val="75000"/>
            </a:schemeClr>
          </a:solidFill>
          <a:effectLst/>
          <a:latin typeface="+mn-lt"/>
          <a:ea typeface="+mn-ea"/>
          <a:cs typeface="+mn-cs"/>
        </a:defRPr>
      </a:lvl3pPr>
      <a:lvl4pPr marL="2743234" indent="-304804" algn="l" defTabSz="812810" rtl="0" eaLnBrk="1" latinLnBrk="0" hangingPunct="1">
        <a:spcBef>
          <a:spcPct val="20000"/>
        </a:spcBef>
        <a:spcAft>
          <a:spcPts val="1067"/>
        </a:spcAft>
        <a:buClr>
          <a:schemeClr val="tx1"/>
        </a:buClr>
        <a:buSzPct val="80000"/>
        <a:buFont typeface="Wingdings 3" panose="05040102010807070707" pitchFamily="18" charset="2"/>
        <a:buChar char=""/>
        <a:defRPr sz="2489" kern="1200" cap="none">
          <a:solidFill>
            <a:schemeClr val="bg2">
              <a:lumMod val="75000"/>
            </a:schemeClr>
          </a:solidFill>
          <a:effectLst/>
          <a:latin typeface="+mn-lt"/>
          <a:ea typeface="+mn-ea"/>
          <a:cs typeface="+mn-cs"/>
        </a:defRPr>
      </a:lvl4pPr>
      <a:lvl5pPr marL="3556044" indent="-304804" algn="l" defTabSz="812810" rtl="0" eaLnBrk="1" latinLnBrk="0" hangingPunct="1">
        <a:spcBef>
          <a:spcPct val="20000"/>
        </a:spcBef>
        <a:spcAft>
          <a:spcPts val="1067"/>
        </a:spcAft>
        <a:buClr>
          <a:schemeClr val="tx1"/>
        </a:buClr>
        <a:buSzPct val="80000"/>
        <a:buFont typeface="Wingdings 3" panose="05040102010807070707" pitchFamily="18" charset="2"/>
        <a:buChar char=""/>
        <a:defRPr sz="2489" kern="1200" cap="none">
          <a:solidFill>
            <a:schemeClr val="bg2">
              <a:lumMod val="75000"/>
            </a:schemeClr>
          </a:solidFill>
          <a:effectLst/>
          <a:latin typeface="+mn-lt"/>
          <a:ea typeface="+mn-ea"/>
          <a:cs typeface="+mn-cs"/>
        </a:defRPr>
      </a:lvl5pPr>
      <a:lvl6pPr marL="4470456" indent="-406405" algn="l" defTabSz="812810" rtl="0" eaLnBrk="1" latinLnBrk="0" hangingPunct="1">
        <a:spcBef>
          <a:spcPct val="20000"/>
        </a:spcBef>
        <a:spcAft>
          <a:spcPts val="1067"/>
        </a:spcAft>
        <a:buClr>
          <a:schemeClr val="tx1"/>
        </a:buClr>
        <a:buSzPct val="80000"/>
        <a:buFont typeface="Wingdings 3" panose="05040102010807070707" pitchFamily="18" charset="2"/>
        <a:buChar char=""/>
        <a:defRPr sz="2489" kern="1200" cap="none">
          <a:solidFill>
            <a:schemeClr val="bg2">
              <a:lumMod val="75000"/>
            </a:schemeClr>
          </a:solidFill>
          <a:effectLst/>
          <a:latin typeface="+mn-lt"/>
          <a:ea typeface="+mn-ea"/>
          <a:cs typeface="+mn-cs"/>
        </a:defRPr>
      </a:lvl6pPr>
      <a:lvl7pPr marL="5283266" indent="-406405" algn="l" defTabSz="812810" rtl="0" eaLnBrk="1" latinLnBrk="0" hangingPunct="1">
        <a:spcBef>
          <a:spcPct val="20000"/>
        </a:spcBef>
        <a:spcAft>
          <a:spcPts val="1067"/>
        </a:spcAft>
        <a:buClr>
          <a:schemeClr val="tx1"/>
        </a:buClr>
        <a:buSzPct val="80000"/>
        <a:buFont typeface="Wingdings 3" panose="05040102010807070707" pitchFamily="18" charset="2"/>
        <a:buChar char=""/>
        <a:defRPr sz="2489" kern="1200" cap="none">
          <a:solidFill>
            <a:schemeClr val="bg2">
              <a:lumMod val="75000"/>
            </a:schemeClr>
          </a:solidFill>
          <a:effectLst/>
          <a:latin typeface="+mn-lt"/>
          <a:ea typeface="+mn-ea"/>
          <a:cs typeface="+mn-cs"/>
        </a:defRPr>
      </a:lvl7pPr>
      <a:lvl8pPr marL="6096076" indent="-406405" algn="l" defTabSz="812810" rtl="0" eaLnBrk="1" latinLnBrk="0" hangingPunct="1">
        <a:spcBef>
          <a:spcPct val="20000"/>
        </a:spcBef>
        <a:spcAft>
          <a:spcPts val="1067"/>
        </a:spcAft>
        <a:buClr>
          <a:schemeClr val="tx1"/>
        </a:buClr>
        <a:buSzPct val="80000"/>
        <a:buFont typeface="Wingdings 3" panose="05040102010807070707" pitchFamily="18" charset="2"/>
        <a:buChar char=""/>
        <a:defRPr sz="2489" kern="1200" cap="none">
          <a:solidFill>
            <a:schemeClr val="bg2">
              <a:lumMod val="75000"/>
            </a:schemeClr>
          </a:solidFill>
          <a:effectLst/>
          <a:latin typeface="+mn-lt"/>
          <a:ea typeface="+mn-ea"/>
          <a:cs typeface="+mn-cs"/>
        </a:defRPr>
      </a:lvl8pPr>
      <a:lvl9pPr marL="6908886" indent="-406405" algn="l" defTabSz="812810" rtl="0" eaLnBrk="1" latinLnBrk="0" hangingPunct="1">
        <a:spcBef>
          <a:spcPct val="20000"/>
        </a:spcBef>
        <a:spcAft>
          <a:spcPts val="1067"/>
        </a:spcAft>
        <a:buClr>
          <a:schemeClr val="tx1"/>
        </a:buClr>
        <a:buSzPct val="80000"/>
        <a:buFont typeface="Wingdings 3" panose="05040102010807070707" pitchFamily="18" charset="2"/>
        <a:buChar char=""/>
        <a:defRPr sz="2489" kern="1200" cap="none">
          <a:solidFill>
            <a:schemeClr val="bg2">
              <a:lumMod val="75000"/>
            </a:schemeClr>
          </a:solidFill>
          <a:effectLst/>
          <a:latin typeface="+mn-lt"/>
          <a:ea typeface="+mn-ea"/>
          <a:cs typeface="+mn-cs"/>
        </a:defRPr>
      </a:lvl9pPr>
    </p:bodyStyle>
    <p:other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4B60B-4565-4918-94D7-549B02E8ECB6}"/>
              </a:ext>
            </a:extLst>
          </p:cNvPr>
          <p:cNvSpPr>
            <a:spLocks noGrp="1"/>
          </p:cNvSpPr>
          <p:nvPr>
            <p:ph type="ctrTitle"/>
          </p:nvPr>
        </p:nvSpPr>
        <p:spPr>
          <a:xfrm>
            <a:off x="2391508" y="3493477"/>
            <a:ext cx="11277600" cy="3727939"/>
          </a:xfrm>
        </p:spPr>
        <p:txBody>
          <a:bodyPr anchor="ctr">
            <a:noAutofit/>
          </a:bodyPr>
          <a:lstStyle/>
          <a:p>
            <a:pPr algn="ctr"/>
            <a:r>
              <a:rPr lang="en-US" sz="6000" b="1" dirty="0">
                <a:solidFill>
                  <a:schemeClr val="bg1"/>
                </a:solidFill>
                <a:latin typeface="Tw Cen MT"/>
              </a:rPr>
              <a:t>STERLING E-COMMERCE CUSTOMER PURCHASE BEHAVIOR DASHBOARD</a:t>
            </a:r>
            <a:endParaRPr lang="en-NG" sz="6000" b="1" dirty="0">
              <a:solidFill>
                <a:schemeClr val="tx2">
                  <a:lumMod val="50000"/>
                </a:schemeClr>
              </a:solidFill>
              <a:latin typeface="Tw Cen MT" panose="020B0602020104020603" pitchFamily="34" charset="0"/>
            </a:endParaRPr>
          </a:p>
        </p:txBody>
      </p:sp>
      <p:sp>
        <p:nvSpPr>
          <p:cNvPr id="4" name="Title 1">
            <a:extLst>
              <a:ext uri="{FF2B5EF4-FFF2-40B4-BE49-F238E27FC236}">
                <a16:creationId xmlns:a16="http://schemas.microsoft.com/office/drawing/2014/main" id="{B2A01B0B-C3E8-431E-88C5-D374EC0339C7}"/>
              </a:ext>
            </a:extLst>
          </p:cNvPr>
          <p:cNvSpPr txBox="1">
            <a:spLocks/>
          </p:cNvSpPr>
          <p:nvPr/>
        </p:nvSpPr>
        <p:spPr>
          <a:xfrm>
            <a:off x="9378462" y="9941171"/>
            <a:ext cx="6564924" cy="2532184"/>
          </a:xfrm>
          <a:prstGeom prst="rect">
            <a:avLst/>
          </a:prstGeom>
        </p:spPr>
        <p:txBody>
          <a:bodyPr vert="horz" lIns="91440" tIns="45721" rIns="91440" bIns="45721" rtlCol="0" anchor="ctr">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defTabSz="1625620"/>
            <a:r>
              <a:rPr lang="en-US" sz="3600" b="1" i="1" dirty="0">
                <a:solidFill>
                  <a:schemeClr val="tx2">
                    <a:lumMod val="40000"/>
                    <a:lumOff val="60000"/>
                  </a:schemeClr>
                </a:solidFill>
                <a:latin typeface="Tw Cen MT" panose="020B0602020104020603" pitchFamily="34" charset="0"/>
              </a:rPr>
              <a:t>A 10Alytics </a:t>
            </a:r>
          </a:p>
          <a:p>
            <a:pPr defTabSz="1625620"/>
            <a:r>
              <a:rPr lang="en-US" sz="3600" b="1" i="1" dirty="0">
                <a:solidFill>
                  <a:schemeClr val="tx2">
                    <a:lumMod val="40000"/>
                    <a:lumOff val="60000"/>
                  </a:schemeClr>
                </a:solidFill>
                <a:latin typeface="Tw Cen MT" panose="020B0602020104020603" pitchFamily="34" charset="0"/>
              </a:rPr>
              <a:t>Excel Capstone Project – Group 5</a:t>
            </a:r>
          </a:p>
          <a:p>
            <a:pPr defTabSz="1625620"/>
            <a:r>
              <a:rPr lang="en-US" sz="3600" b="1" i="1" dirty="0">
                <a:solidFill>
                  <a:schemeClr val="tx2">
                    <a:lumMod val="40000"/>
                    <a:lumOff val="60000"/>
                  </a:schemeClr>
                </a:solidFill>
                <a:latin typeface="Tw Cen MT" panose="020B0602020104020603" pitchFamily="34" charset="0"/>
              </a:rPr>
              <a:t>Full Stack Data Science</a:t>
            </a:r>
          </a:p>
          <a:p>
            <a:pPr defTabSz="1625620"/>
            <a:r>
              <a:rPr lang="en-US" sz="3600" b="1" i="1" dirty="0">
                <a:solidFill>
                  <a:schemeClr val="tx2">
                    <a:lumMod val="40000"/>
                    <a:lumOff val="60000"/>
                  </a:schemeClr>
                </a:solidFill>
                <a:latin typeface="Tw Cen MT" panose="020B0602020104020603" pitchFamily="34" charset="0"/>
              </a:rPr>
              <a:t>(April, 2024 Cohort)</a:t>
            </a:r>
          </a:p>
          <a:p>
            <a:pPr defTabSz="1625620"/>
            <a:endParaRPr lang="en-NG" sz="3600" b="1" dirty="0">
              <a:solidFill>
                <a:schemeClr val="tx1">
                  <a:lumMod val="50000"/>
                  <a:lumOff val="50000"/>
                </a:schemeClr>
              </a:solidFill>
              <a:latin typeface="Tw Cen MT" panose="020B0602020104020603" pitchFamily="34" charset="0"/>
            </a:endParaRPr>
          </a:p>
        </p:txBody>
      </p:sp>
    </p:spTree>
    <p:extLst>
      <p:ext uri="{BB962C8B-B14F-4D97-AF65-F5344CB8AC3E}">
        <p14:creationId xmlns:p14="http://schemas.microsoft.com/office/powerpoint/2010/main" val="1021415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680D2-ADCF-4DC1-A5D5-AE883DD2B175}"/>
              </a:ext>
            </a:extLst>
          </p:cNvPr>
          <p:cNvSpPr>
            <a:spLocks noGrp="1"/>
          </p:cNvSpPr>
          <p:nvPr>
            <p:ph type="title"/>
          </p:nvPr>
        </p:nvSpPr>
        <p:spPr>
          <a:xfrm>
            <a:off x="948267" y="278749"/>
            <a:ext cx="14573087" cy="1315589"/>
          </a:xfrm>
        </p:spPr>
        <p:txBody>
          <a:bodyPr>
            <a:normAutofit/>
          </a:bodyPr>
          <a:lstStyle/>
          <a:p>
            <a:pPr algn="ctr"/>
            <a:r>
              <a:rPr lang="en-US" sz="6000" b="1" cap="none" dirty="0">
                <a:solidFill>
                  <a:schemeClr val="bg1"/>
                </a:solidFill>
                <a:latin typeface="Tw Cen MT" panose="020B0602020104020603" pitchFamily="34" charset="0"/>
              </a:rPr>
              <a:t>Our Data Story</a:t>
            </a:r>
            <a:endParaRPr lang="en-NG" sz="6000" b="1" cap="none" dirty="0">
              <a:solidFill>
                <a:schemeClr val="bg1"/>
              </a:solidFill>
              <a:latin typeface="Tw Cen MT" panose="020B0602020104020603" pitchFamily="34" charset="0"/>
            </a:endParaRPr>
          </a:p>
        </p:txBody>
      </p:sp>
      <p:sp>
        <p:nvSpPr>
          <p:cNvPr id="5" name="TextBox 4">
            <a:extLst>
              <a:ext uri="{FF2B5EF4-FFF2-40B4-BE49-F238E27FC236}">
                <a16:creationId xmlns:a16="http://schemas.microsoft.com/office/drawing/2014/main" id="{FA1607D8-362D-4AAD-8982-C235DC17D465}"/>
              </a:ext>
            </a:extLst>
          </p:cNvPr>
          <p:cNvSpPr txBox="1"/>
          <p:nvPr/>
        </p:nvSpPr>
        <p:spPr>
          <a:xfrm>
            <a:off x="773724" y="2555631"/>
            <a:ext cx="6168293" cy="7478970"/>
          </a:xfrm>
          <a:prstGeom prst="rect">
            <a:avLst/>
          </a:prstGeom>
          <a:noFill/>
        </p:spPr>
        <p:txBody>
          <a:bodyPr wrap="square" rtlCol="0">
            <a:spAutoFit/>
          </a:bodyPr>
          <a:lstStyle/>
          <a:p>
            <a:pPr algn="just"/>
            <a:endParaRPr lang="en-US" sz="3200" dirty="0">
              <a:solidFill>
                <a:schemeClr val="accent1">
                  <a:lumMod val="60000"/>
                  <a:lumOff val="40000"/>
                </a:schemeClr>
              </a:solidFill>
              <a:latin typeface="Tw Cen MT" panose="020B0602020104020603" pitchFamily="34" charset="0"/>
            </a:endParaRPr>
          </a:p>
          <a:p>
            <a:pPr algn="just"/>
            <a:r>
              <a:rPr lang="en-US" sz="3200" b="1" u="sng" dirty="0">
                <a:solidFill>
                  <a:schemeClr val="bg1"/>
                </a:solidFill>
                <a:latin typeface="Tw Cen MT"/>
              </a:rPr>
              <a:t>Other Metrics:</a:t>
            </a:r>
          </a:p>
          <a:p>
            <a:pPr algn="just"/>
            <a:endParaRPr lang="en-US" sz="3200" b="1" u="sng" dirty="0">
              <a:solidFill>
                <a:schemeClr val="bg1"/>
              </a:solidFill>
              <a:latin typeface="Tw Cen MT" panose="020B0602020104020603" pitchFamily="34" charset="0"/>
            </a:endParaRPr>
          </a:p>
          <a:p>
            <a:pPr marL="457200" indent="-457200" algn="just">
              <a:buFont typeface="Arial" panose="020B0604020202020204" pitchFamily="34" charset="0"/>
              <a:buChar char="•"/>
            </a:pPr>
            <a:r>
              <a:rPr lang="en-US" sz="3200" b="1" i="1" u="sng" dirty="0">
                <a:solidFill>
                  <a:schemeClr val="bg1"/>
                </a:solidFill>
                <a:latin typeface="Tw Cen MT"/>
              </a:rPr>
              <a:t>Top Selling Categories:</a:t>
            </a:r>
            <a:r>
              <a:rPr lang="en-US" sz="3200" b="1" i="1" dirty="0">
                <a:solidFill>
                  <a:schemeClr val="bg1"/>
                </a:solidFill>
                <a:latin typeface="Tw Cen MT"/>
              </a:rPr>
              <a:t> </a:t>
            </a:r>
            <a:r>
              <a:rPr lang="en-US" sz="3200" b="1" dirty="0">
                <a:solidFill>
                  <a:schemeClr val="bg1"/>
                </a:solidFill>
                <a:latin typeface="Tw Cen MT"/>
              </a:rPr>
              <a:t>Highlighted Mobiles &amp; Tablets as the top-selling category, followed by Appliances, Entertainment, and others.</a:t>
            </a:r>
          </a:p>
          <a:p>
            <a:pPr marL="457200" indent="-457200" algn="just">
              <a:buFont typeface="Arial" panose="020B0604020202020204" pitchFamily="34" charset="0"/>
              <a:buChar char="•"/>
            </a:pPr>
            <a:endParaRPr lang="en-US" sz="2800" b="1" dirty="0">
              <a:solidFill>
                <a:schemeClr val="bg1"/>
              </a:solidFill>
              <a:latin typeface="Tw Cen MT" panose="020B0602020104020603" pitchFamily="34" charset="0"/>
            </a:endParaRPr>
          </a:p>
          <a:p>
            <a:pPr algn="just"/>
            <a:endParaRPr lang="en-US" sz="2800" b="1" dirty="0">
              <a:solidFill>
                <a:schemeClr val="bg1"/>
              </a:solidFill>
              <a:latin typeface="Tw Cen MT" panose="020B0602020104020603" pitchFamily="34" charset="0"/>
            </a:endParaRPr>
          </a:p>
          <a:p>
            <a:pPr marL="457200" indent="-457200" algn="just">
              <a:buFont typeface="Arial" panose="020B0604020202020204" pitchFamily="34" charset="0"/>
              <a:buChar char="•"/>
            </a:pPr>
            <a:r>
              <a:rPr lang="en-US" sz="3200" b="1" i="1" u="sng" dirty="0">
                <a:solidFill>
                  <a:schemeClr val="bg1"/>
                </a:solidFill>
                <a:latin typeface="Tw Cen MT"/>
              </a:rPr>
              <a:t>Top Customers:</a:t>
            </a:r>
            <a:r>
              <a:rPr lang="en-US" sz="3200" b="1" i="1" dirty="0">
                <a:solidFill>
                  <a:schemeClr val="bg1"/>
                </a:solidFill>
                <a:latin typeface="Tw Cen MT"/>
              </a:rPr>
              <a:t> </a:t>
            </a:r>
            <a:r>
              <a:rPr lang="en-US" sz="3200" b="1" dirty="0">
                <a:solidFill>
                  <a:schemeClr val="bg1"/>
                </a:solidFill>
                <a:latin typeface="Tw Cen MT"/>
              </a:rPr>
              <a:t>Identified the top  five highest-spending customers, showcasing their significant contribution to total sales.</a:t>
            </a:r>
            <a:endParaRPr lang="en-US" sz="3200" dirty="0">
              <a:solidFill>
                <a:schemeClr val="accent1">
                  <a:lumMod val="60000"/>
                  <a:lumOff val="40000"/>
                </a:schemeClr>
              </a:solidFill>
              <a:latin typeface="Tw Cen MT" panose="020B0602020104020603" pitchFamily="34" charset="0"/>
            </a:endParaRPr>
          </a:p>
        </p:txBody>
      </p:sp>
      <p:sp>
        <p:nvSpPr>
          <p:cNvPr id="7" name="Title 1">
            <a:extLst>
              <a:ext uri="{FF2B5EF4-FFF2-40B4-BE49-F238E27FC236}">
                <a16:creationId xmlns:a16="http://schemas.microsoft.com/office/drawing/2014/main" id="{B7EF759F-0972-43AD-A490-A55E6999A048}"/>
              </a:ext>
            </a:extLst>
          </p:cNvPr>
          <p:cNvSpPr txBox="1">
            <a:spLocks/>
          </p:cNvSpPr>
          <p:nvPr/>
        </p:nvSpPr>
        <p:spPr>
          <a:xfrm>
            <a:off x="948267" y="1240042"/>
            <a:ext cx="14573087" cy="1315589"/>
          </a:xfrm>
          <a:prstGeom prst="rect">
            <a:avLst/>
          </a:prstGeom>
          <a:effectLst/>
        </p:spPr>
        <p:txBody>
          <a:bodyPr vert="horz" lIns="91440" tIns="45720" rIns="91440" bIns="45720" rtlCol="0" anchor="ctr">
            <a:normAutofit fontScale="97500"/>
          </a:bodyPr>
          <a:lstStyle>
            <a:lvl1pPr algn="l" defTabSz="812810" rtl="0" eaLnBrk="1" latinLnBrk="0" hangingPunct="1">
              <a:spcBef>
                <a:spcPct val="0"/>
              </a:spcBef>
              <a:buNone/>
              <a:defRPr sz="5689"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3600" b="1" cap="none" dirty="0">
                <a:solidFill>
                  <a:schemeClr val="bg1"/>
                </a:solidFill>
                <a:latin typeface="Tw Cen MT" panose="020B0602020104020603" pitchFamily="34" charset="0"/>
              </a:rPr>
              <a:t>Our Key insights from the customer purchase behavior dashboard include:</a:t>
            </a:r>
          </a:p>
        </p:txBody>
      </p:sp>
      <p:pic>
        <p:nvPicPr>
          <p:cNvPr id="6" name="Picture 5">
            <a:extLst>
              <a:ext uri="{FF2B5EF4-FFF2-40B4-BE49-F238E27FC236}">
                <a16:creationId xmlns:a16="http://schemas.microsoft.com/office/drawing/2014/main" id="{6DB90256-12AB-4A0F-8758-839210C72DF1}"/>
              </a:ext>
            </a:extLst>
          </p:cNvPr>
          <p:cNvPicPr>
            <a:picLocks noChangeAspect="1"/>
          </p:cNvPicPr>
          <p:nvPr/>
        </p:nvPicPr>
        <p:blipFill>
          <a:blip r:embed="rId2"/>
          <a:stretch>
            <a:fillRect/>
          </a:stretch>
        </p:blipFill>
        <p:spPr>
          <a:xfrm>
            <a:off x="7345483" y="2753870"/>
            <a:ext cx="8136793" cy="420963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0" name="Picture 9">
            <a:extLst>
              <a:ext uri="{FF2B5EF4-FFF2-40B4-BE49-F238E27FC236}">
                <a16:creationId xmlns:a16="http://schemas.microsoft.com/office/drawing/2014/main" id="{B66B63C2-923D-4495-AE38-83397272A7EE}"/>
              </a:ext>
            </a:extLst>
          </p:cNvPr>
          <p:cNvPicPr>
            <a:picLocks noChangeAspect="1"/>
          </p:cNvPicPr>
          <p:nvPr/>
        </p:nvPicPr>
        <p:blipFill>
          <a:blip r:embed="rId3"/>
          <a:stretch>
            <a:fillRect/>
          </a:stretch>
        </p:blipFill>
        <p:spPr>
          <a:xfrm>
            <a:off x="6310027" y="7130213"/>
            <a:ext cx="8906527" cy="456941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812131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680D2-ADCF-4DC1-A5D5-AE883DD2B175}"/>
              </a:ext>
            </a:extLst>
          </p:cNvPr>
          <p:cNvSpPr>
            <a:spLocks noGrp="1"/>
          </p:cNvSpPr>
          <p:nvPr>
            <p:ph type="title"/>
          </p:nvPr>
        </p:nvSpPr>
        <p:spPr>
          <a:xfrm>
            <a:off x="948267" y="278749"/>
            <a:ext cx="14573087" cy="1315589"/>
          </a:xfrm>
        </p:spPr>
        <p:txBody>
          <a:bodyPr>
            <a:normAutofit/>
          </a:bodyPr>
          <a:lstStyle/>
          <a:p>
            <a:pPr algn="ctr"/>
            <a:r>
              <a:rPr lang="en-US" sz="6000" b="1" cap="none" dirty="0">
                <a:solidFill>
                  <a:schemeClr val="bg1"/>
                </a:solidFill>
                <a:latin typeface="Tw Cen MT" panose="020B0602020104020603" pitchFamily="34" charset="0"/>
              </a:rPr>
              <a:t>Our Data Story</a:t>
            </a:r>
            <a:endParaRPr lang="en-NG" sz="6000" b="1" cap="none" dirty="0">
              <a:solidFill>
                <a:schemeClr val="bg1"/>
              </a:solidFill>
              <a:latin typeface="Tw Cen MT" panose="020B0602020104020603" pitchFamily="34" charset="0"/>
            </a:endParaRPr>
          </a:p>
        </p:txBody>
      </p:sp>
      <p:sp>
        <p:nvSpPr>
          <p:cNvPr id="5" name="TextBox 4">
            <a:extLst>
              <a:ext uri="{FF2B5EF4-FFF2-40B4-BE49-F238E27FC236}">
                <a16:creationId xmlns:a16="http://schemas.microsoft.com/office/drawing/2014/main" id="{FA1607D8-362D-4AAD-8982-C235DC17D465}"/>
              </a:ext>
            </a:extLst>
          </p:cNvPr>
          <p:cNvSpPr txBox="1"/>
          <p:nvPr/>
        </p:nvSpPr>
        <p:spPr>
          <a:xfrm>
            <a:off x="773724" y="2555631"/>
            <a:ext cx="6168293" cy="8771632"/>
          </a:xfrm>
          <a:prstGeom prst="rect">
            <a:avLst/>
          </a:prstGeom>
          <a:noFill/>
        </p:spPr>
        <p:txBody>
          <a:bodyPr wrap="square" rtlCol="0">
            <a:spAutoFit/>
          </a:bodyPr>
          <a:lstStyle/>
          <a:p>
            <a:pPr algn="just"/>
            <a:endParaRPr lang="en-US" sz="3200" dirty="0">
              <a:solidFill>
                <a:schemeClr val="accent1">
                  <a:lumMod val="60000"/>
                  <a:lumOff val="40000"/>
                </a:schemeClr>
              </a:solidFill>
              <a:latin typeface="Tw Cen MT" panose="020B0602020104020603" pitchFamily="34" charset="0"/>
            </a:endParaRPr>
          </a:p>
          <a:p>
            <a:pPr algn="just"/>
            <a:r>
              <a:rPr lang="en-US" sz="2800" b="1" u="sng" dirty="0">
                <a:solidFill>
                  <a:schemeClr val="bg1"/>
                </a:solidFill>
                <a:latin typeface="Tw Cen MT"/>
              </a:rPr>
              <a:t>Other Metrics:</a:t>
            </a:r>
          </a:p>
          <a:p>
            <a:pPr algn="just"/>
            <a:endParaRPr lang="en-US" sz="2800" b="1" u="sng" dirty="0">
              <a:solidFill>
                <a:schemeClr val="bg1"/>
              </a:solidFill>
              <a:latin typeface="Tw Cen MT" panose="020B0602020104020603" pitchFamily="34" charset="0"/>
            </a:endParaRPr>
          </a:p>
          <a:p>
            <a:pPr marL="457200" indent="-457200" algn="just">
              <a:buFont typeface="Arial" panose="020B0604020202020204" pitchFamily="34" charset="0"/>
              <a:buChar char="•"/>
            </a:pPr>
            <a:r>
              <a:rPr lang="en-US" sz="2800" b="1" i="1" u="sng" dirty="0">
                <a:solidFill>
                  <a:schemeClr val="bg1"/>
                </a:solidFill>
                <a:latin typeface="Tw Cen MT"/>
              </a:rPr>
              <a:t>Purchase Distribution by Payment Method:</a:t>
            </a:r>
            <a:r>
              <a:rPr lang="en-US" sz="2800" b="1" i="1" dirty="0">
                <a:solidFill>
                  <a:schemeClr val="bg1"/>
                </a:solidFill>
                <a:latin typeface="Tw Cen MT"/>
              </a:rPr>
              <a:t> </a:t>
            </a:r>
            <a:r>
              <a:rPr lang="en-US" sz="2800" b="1" dirty="0">
                <a:solidFill>
                  <a:schemeClr val="bg1"/>
                </a:solidFill>
                <a:latin typeface="Tw Cen MT"/>
              </a:rPr>
              <a:t>Illustrated the prevalence of Vouchers and Coupons as the preferred payment method among customers.</a:t>
            </a:r>
          </a:p>
          <a:p>
            <a:pPr algn="just"/>
            <a:endParaRPr lang="en-US" sz="2800" b="1" dirty="0">
              <a:solidFill>
                <a:schemeClr val="bg1"/>
              </a:solidFill>
              <a:latin typeface="Tw Cen MT" panose="020B0602020104020603" pitchFamily="34" charset="0"/>
            </a:endParaRPr>
          </a:p>
          <a:p>
            <a:pPr marL="457200" indent="-457200" algn="just">
              <a:buFont typeface="Arial" panose="020B0604020202020204" pitchFamily="34" charset="0"/>
              <a:buChar char="•"/>
            </a:pPr>
            <a:r>
              <a:rPr lang="en-US" sz="2800" b="1" i="1" u="sng" dirty="0">
                <a:solidFill>
                  <a:schemeClr val="bg1"/>
                </a:solidFill>
                <a:latin typeface="Tw Cen MT"/>
              </a:rPr>
              <a:t>Spending Analysis by States</a:t>
            </a:r>
            <a:r>
              <a:rPr lang="en-US" sz="2800" b="1" i="1" dirty="0">
                <a:solidFill>
                  <a:schemeClr val="bg1"/>
                </a:solidFill>
                <a:latin typeface="Tw Cen MT"/>
              </a:rPr>
              <a:t>: </a:t>
            </a:r>
            <a:r>
              <a:rPr lang="en-US" sz="2800" b="1" dirty="0">
                <a:solidFill>
                  <a:schemeClr val="bg1"/>
                </a:solidFill>
                <a:latin typeface="Tw Cen MT"/>
              </a:rPr>
              <a:t>Identified top-spending states, providing insights into geographic preferences and market potential.</a:t>
            </a:r>
          </a:p>
          <a:p>
            <a:pPr marL="457200" indent="-457200" algn="just">
              <a:buFont typeface="Arial" panose="020B0604020202020204" pitchFamily="34" charset="0"/>
              <a:buChar char="•"/>
            </a:pPr>
            <a:endParaRPr lang="en-US" sz="2800" b="1" dirty="0">
              <a:solidFill>
                <a:schemeClr val="bg1"/>
              </a:solidFill>
              <a:latin typeface="Tw Cen MT" panose="020B0602020104020603" pitchFamily="34" charset="0"/>
            </a:endParaRPr>
          </a:p>
          <a:p>
            <a:pPr algn="just"/>
            <a:endParaRPr lang="en-US" sz="2800" b="1" dirty="0">
              <a:solidFill>
                <a:schemeClr val="bg1"/>
              </a:solidFill>
              <a:latin typeface="Tw Cen MT" panose="020B0602020104020603" pitchFamily="34" charset="0"/>
            </a:endParaRPr>
          </a:p>
          <a:p>
            <a:pPr marL="457200" indent="-457200" algn="just">
              <a:buFont typeface="Arial" panose="020B0604020202020204" pitchFamily="34" charset="0"/>
              <a:buChar char="•"/>
            </a:pPr>
            <a:r>
              <a:rPr lang="en-US" sz="2800" b="1" i="1" u="sng" dirty="0">
                <a:solidFill>
                  <a:schemeClr val="bg1"/>
                </a:solidFill>
                <a:latin typeface="Tw Cen MT"/>
              </a:rPr>
              <a:t>Product Category Distribution by Region: </a:t>
            </a:r>
            <a:r>
              <a:rPr lang="en-US" sz="2800" b="1" dirty="0">
                <a:solidFill>
                  <a:schemeClr val="bg1"/>
                </a:solidFill>
                <a:latin typeface="Tw Cen MT"/>
              </a:rPr>
              <a:t>Demonstrated varying product category preferences across different regions, with the South region leading in total purchases.</a:t>
            </a:r>
            <a:endParaRPr lang="en-US" sz="2800" dirty="0">
              <a:solidFill>
                <a:schemeClr val="accent1">
                  <a:lumMod val="60000"/>
                  <a:lumOff val="40000"/>
                </a:schemeClr>
              </a:solidFill>
              <a:latin typeface="Tw Cen MT" panose="020B0602020104020603" pitchFamily="34" charset="0"/>
            </a:endParaRPr>
          </a:p>
        </p:txBody>
      </p:sp>
      <p:sp>
        <p:nvSpPr>
          <p:cNvPr id="7" name="Title 1">
            <a:extLst>
              <a:ext uri="{FF2B5EF4-FFF2-40B4-BE49-F238E27FC236}">
                <a16:creationId xmlns:a16="http://schemas.microsoft.com/office/drawing/2014/main" id="{B7EF759F-0972-43AD-A490-A55E6999A048}"/>
              </a:ext>
            </a:extLst>
          </p:cNvPr>
          <p:cNvSpPr txBox="1">
            <a:spLocks/>
          </p:cNvSpPr>
          <p:nvPr/>
        </p:nvSpPr>
        <p:spPr>
          <a:xfrm>
            <a:off x="948267" y="1240042"/>
            <a:ext cx="14573087" cy="1315589"/>
          </a:xfrm>
          <a:prstGeom prst="rect">
            <a:avLst/>
          </a:prstGeom>
          <a:effectLst/>
        </p:spPr>
        <p:txBody>
          <a:bodyPr vert="horz" lIns="91440" tIns="45720" rIns="91440" bIns="45720" rtlCol="0" anchor="ctr">
            <a:normAutofit fontScale="97500"/>
          </a:bodyPr>
          <a:lstStyle>
            <a:lvl1pPr algn="l" defTabSz="812810" rtl="0" eaLnBrk="1" latinLnBrk="0" hangingPunct="1">
              <a:spcBef>
                <a:spcPct val="0"/>
              </a:spcBef>
              <a:buNone/>
              <a:defRPr sz="5689"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3600" b="1" cap="none" dirty="0">
                <a:solidFill>
                  <a:schemeClr val="bg1"/>
                </a:solidFill>
                <a:latin typeface="Tw Cen MT" panose="020B0602020104020603" pitchFamily="34" charset="0"/>
              </a:rPr>
              <a:t>Our Key insights from the customer purchase behavior dashboard include:</a:t>
            </a:r>
          </a:p>
        </p:txBody>
      </p:sp>
      <p:pic>
        <p:nvPicPr>
          <p:cNvPr id="4" name="Picture 3">
            <a:extLst>
              <a:ext uri="{FF2B5EF4-FFF2-40B4-BE49-F238E27FC236}">
                <a16:creationId xmlns:a16="http://schemas.microsoft.com/office/drawing/2014/main" id="{6D3326ED-B0B0-49E2-8F03-7F217EBA7472}"/>
              </a:ext>
            </a:extLst>
          </p:cNvPr>
          <p:cNvPicPr>
            <a:picLocks noChangeAspect="1"/>
          </p:cNvPicPr>
          <p:nvPr/>
        </p:nvPicPr>
        <p:blipFill>
          <a:blip r:embed="rId2"/>
          <a:stretch>
            <a:fillRect/>
          </a:stretch>
        </p:blipFill>
        <p:spPr>
          <a:xfrm>
            <a:off x="6942017" y="2269832"/>
            <a:ext cx="7915005" cy="342563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9" name="Picture 8">
            <a:extLst>
              <a:ext uri="{FF2B5EF4-FFF2-40B4-BE49-F238E27FC236}">
                <a16:creationId xmlns:a16="http://schemas.microsoft.com/office/drawing/2014/main" id="{E921F9C6-DB46-4F02-8E00-2F60203038D2}"/>
              </a:ext>
            </a:extLst>
          </p:cNvPr>
          <p:cNvPicPr>
            <a:picLocks noChangeAspect="1"/>
          </p:cNvPicPr>
          <p:nvPr/>
        </p:nvPicPr>
        <p:blipFill>
          <a:blip r:embed="rId3"/>
          <a:stretch>
            <a:fillRect/>
          </a:stretch>
        </p:blipFill>
        <p:spPr>
          <a:xfrm>
            <a:off x="6746102" y="5416806"/>
            <a:ext cx="8110920" cy="342563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2" name="Picture 11">
            <a:extLst>
              <a:ext uri="{FF2B5EF4-FFF2-40B4-BE49-F238E27FC236}">
                <a16:creationId xmlns:a16="http://schemas.microsoft.com/office/drawing/2014/main" id="{F78E913C-44AB-4B1E-8C83-D6FD9D249C24}"/>
              </a:ext>
            </a:extLst>
          </p:cNvPr>
          <p:cNvPicPr>
            <a:picLocks noChangeAspect="1"/>
          </p:cNvPicPr>
          <p:nvPr/>
        </p:nvPicPr>
        <p:blipFill>
          <a:blip r:embed="rId4"/>
          <a:stretch>
            <a:fillRect/>
          </a:stretch>
        </p:blipFill>
        <p:spPr>
          <a:xfrm>
            <a:off x="6424246" y="8556641"/>
            <a:ext cx="8432776" cy="353382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777650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680D2-ADCF-4DC1-A5D5-AE883DD2B175}"/>
              </a:ext>
            </a:extLst>
          </p:cNvPr>
          <p:cNvSpPr>
            <a:spLocks noGrp="1"/>
          </p:cNvSpPr>
          <p:nvPr>
            <p:ph type="title"/>
          </p:nvPr>
        </p:nvSpPr>
        <p:spPr>
          <a:xfrm>
            <a:off x="948267" y="278749"/>
            <a:ext cx="14573087" cy="961293"/>
          </a:xfrm>
        </p:spPr>
        <p:txBody>
          <a:bodyPr>
            <a:normAutofit fontScale="90000"/>
          </a:bodyPr>
          <a:lstStyle/>
          <a:p>
            <a:pPr algn="ctr"/>
            <a:r>
              <a:rPr lang="en-US" sz="6000" b="1" cap="none" dirty="0">
                <a:solidFill>
                  <a:schemeClr val="bg1"/>
                </a:solidFill>
                <a:latin typeface="Tw Cen MT" panose="020B0602020104020603" pitchFamily="34" charset="0"/>
              </a:rPr>
              <a:t>Comprehensive Customer Purchase Behavior Dashboard</a:t>
            </a:r>
            <a:endParaRPr lang="en-NG" sz="6000" b="1" cap="none" dirty="0">
              <a:solidFill>
                <a:schemeClr val="bg1"/>
              </a:solidFill>
              <a:latin typeface="Tw Cen MT" panose="020B0602020104020603" pitchFamily="34" charset="0"/>
            </a:endParaRPr>
          </a:p>
        </p:txBody>
      </p:sp>
      <p:sp>
        <p:nvSpPr>
          <p:cNvPr id="5" name="TextBox 4">
            <a:extLst>
              <a:ext uri="{FF2B5EF4-FFF2-40B4-BE49-F238E27FC236}">
                <a16:creationId xmlns:a16="http://schemas.microsoft.com/office/drawing/2014/main" id="{FA1607D8-362D-4AAD-8982-C235DC17D465}"/>
              </a:ext>
            </a:extLst>
          </p:cNvPr>
          <p:cNvSpPr txBox="1"/>
          <p:nvPr/>
        </p:nvSpPr>
        <p:spPr>
          <a:xfrm>
            <a:off x="773724" y="2555631"/>
            <a:ext cx="14747630" cy="1077218"/>
          </a:xfrm>
          <a:prstGeom prst="rect">
            <a:avLst/>
          </a:prstGeom>
          <a:noFill/>
        </p:spPr>
        <p:txBody>
          <a:bodyPr wrap="square" rtlCol="0">
            <a:spAutoFit/>
          </a:bodyPr>
          <a:lstStyle/>
          <a:p>
            <a:pPr algn="just"/>
            <a:endParaRPr lang="en-US" sz="3200" dirty="0">
              <a:solidFill>
                <a:schemeClr val="accent1">
                  <a:lumMod val="60000"/>
                  <a:lumOff val="40000"/>
                </a:schemeClr>
              </a:solidFill>
              <a:latin typeface="Tw Cen MT" panose="020B0602020104020603" pitchFamily="34" charset="0"/>
            </a:endParaRPr>
          </a:p>
          <a:p>
            <a:pPr algn="just"/>
            <a:r>
              <a:rPr lang="en-US" sz="3200" b="1" u="sng" dirty="0">
                <a:solidFill>
                  <a:schemeClr val="accent1">
                    <a:lumMod val="60000"/>
                    <a:lumOff val="40000"/>
                  </a:schemeClr>
                </a:solidFill>
                <a:latin typeface="Tw Cen MT" panose="020B0602020104020603" pitchFamily="34" charset="0"/>
              </a:rPr>
              <a:t>O</a:t>
            </a:r>
            <a:endParaRPr lang="en-US" sz="2800" dirty="0">
              <a:solidFill>
                <a:schemeClr val="accent1">
                  <a:lumMod val="60000"/>
                  <a:lumOff val="40000"/>
                </a:schemeClr>
              </a:solidFill>
              <a:latin typeface="Tw Cen MT" panose="020B0602020104020603" pitchFamily="34" charset="0"/>
            </a:endParaRPr>
          </a:p>
        </p:txBody>
      </p:sp>
      <p:sp>
        <p:nvSpPr>
          <p:cNvPr id="7" name="Title 1">
            <a:extLst>
              <a:ext uri="{FF2B5EF4-FFF2-40B4-BE49-F238E27FC236}">
                <a16:creationId xmlns:a16="http://schemas.microsoft.com/office/drawing/2014/main" id="{B7EF759F-0972-43AD-A490-A55E6999A048}"/>
              </a:ext>
            </a:extLst>
          </p:cNvPr>
          <p:cNvSpPr txBox="1">
            <a:spLocks/>
          </p:cNvSpPr>
          <p:nvPr/>
        </p:nvSpPr>
        <p:spPr>
          <a:xfrm>
            <a:off x="948267" y="1240042"/>
            <a:ext cx="14573087" cy="1315589"/>
          </a:xfrm>
          <a:prstGeom prst="rect">
            <a:avLst/>
          </a:prstGeom>
          <a:effectLst/>
        </p:spPr>
        <p:txBody>
          <a:bodyPr vert="horz" lIns="91440" tIns="45720" rIns="91440" bIns="45720" rtlCol="0" anchor="ctr">
            <a:normAutofit fontScale="97500"/>
          </a:bodyPr>
          <a:lstStyle>
            <a:lvl1pPr algn="l" defTabSz="812810" rtl="0" eaLnBrk="1" latinLnBrk="0" hangingPunct="1">
              <a:spcBef>
                <a:spcPct val="0"/>
              </a:spcBef>
              <a:buNone/>
              <a:defRPr sz="5689"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3600" b="1" u="sng" cap="none" dirty="0">
                <a:solidFill>
                  <a:schemeClr val="bg1"/>
                </a:solidFill>
                <a:latin typeface="Tw Cen MT" panose="020B0602020104020603" pitchFamily="34" charset="0"/>
              </a:rPr>
              <a:t> </a:t>
            </a:r>
          </a:p>
        </p:txBody>
      </p:sp>
      <p:pic>
        <p:nvPicPr>
          <p:cNvPr id="6" name="Picture 5">
            <a:extLst>
              <a:ext uri="{FF2B5EF4-FFF2-40B4-BE49-F238E27FC236}">
                <a16:creationId xmlns:a16="http://schemas.microsoft.com/office/drawing/2014/main" id="{13EC64F9-9840-4F01-901A-CBEC4A1E823F}"/>
              </a:ext>
            </a:extLst>
          </p:cNvPr>
          <p:cNvPicPr>
            <a:picLocks noChangeAspect="1"/>
          </p:cNvPicPr>
          <p:nvPr/>
        </p:nvPicPr>
        <p:blipFill>
          <a:blip r:embed="rId2"/>
          <a:stretch>
            <a:fillRect/>
          </a:stretch>
        </p:blipFill>
        <p:spPr>
          <a:xfrm>
            <a:off x="0" y="1594338"/>
            <a:ext cx="16256000" cy="984998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047262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4B60B-4565-4918-94D7-549B02E8ECB6}"/>
              </a:ext>
            </a:extLst>
          </p:cNvPr>
          <p:cNvSpPr>
            <a:spLocks noGrp="1"/>
          </p:cNvSpPr>
          <p:nvPr>
            <p:ph type="ctrTitle"/>
          </p:nvPr>
        </p:nvSpPr>
        <p:spPr>
          <a:xfrm>
            <a:off x="1031631" y="445478"/>
            <a:ext cx="14325599" cy="1289538"/>
          </a:xfrm>
        </p:spPr>
        <p:txBody>
          <a:bodyPr anchor="ctr">
            <a:noAutofit/>
          </a:bodyPr>
          <a:lstStyle/>
          <a:p>
            <a:pPr algn="ctr"/>
            <a:r>
              <a:rPr lang="en-US" sz="6000" b="1" dirty="0">
                <a:solidFill>
                  <a:schemeClr val="bg1"/>
                </a:solidFill>
                <a:latin typeface="Tw Cen MT" panose="020B0602020104020603" pitchFamily="34" charset="0"/>
              </a:rPr>
              <a:t>Conclusion</a:t>
            </a:r>
            <a:endParaRPr lang="en-NG" sz="6000" b="1" dirty="0">
              <a:solidFill>
                <a:schemeClr val="bg1"/>
              </a:solidFill>
              <a:latin typeface="Tw Cen MT" panose="020B0602020104020603" pitchFamily="34" charset="0"/>
            </a:endParaRPr>
          </a:p>
        </p:txBody>
      </p:sp>
      <p:sp>
        <p:nvSpPr>
          <p:cNvPr id="3" name="TextBox 2">
            <a:extLst>
              <a:ext uri="{FF2B5EF4-FFF2-40B4-BE49-F238E27FC236}">
                <a16:creationId xmlns:a16="http://schemas.microsoft.com/office/drawing/2014/main" id="{F0379600-2A81-48D5-947B-69461D5E27AE}"/>
              </a:ext>
            </a:extLst>
          </p:cNvPr>
          <p:cNvSpPr txBox="1"/>
          <p:nvPr/>
        </p:nvSpPr>
        <p:spPr>
          <a:xfrm>
            <a:off x="656492" y="2086708"/>
            <a:ext cx="14700738" cy="4939814"/>
          </a:xfrm>
          <a:prstGeom prst="rect">
            <a:avLst/>
          </a:prstGeom>
          <a:noFill/>
        </p:spPr>
        <p:txBody>
          <a:bodyPr wrap="square" rtlCol="0">
            <a:spAutoFit/>
          </a:bodyPr>
          <a:lstStyle/>
          <a:p>
            <a:pPr algn="just"/>
            <a:r>
              <a:rPr lang="en-US" sz="3500" b="1" dirty="0">
                <a:solidFill>
                  <a:schemeClr val="bg1"/>
                </a:solidFill>
                <a:latin typeface="Tw Cen MT" panose="020B0602020104020603" pitchFamily="34" charset="0"/>
              </a:rPr>
              <a:t>In conclusion, our team of data scientists has successfully developed a comprehensive Excel dashboard that provides valuable insights into Sterling E-Commerce's customer purchase behavior. By leveraging this dashboard, Sterling can make data-driven decisions to optimize product offerings, streamline operations, and enhance the customer experience.</a:t>
            </a:r>
          </a:p>
          <a:p>
            <a:pPr algn="just"/>
            <a:endParaRPr lang="en-US" sz="3500" b="1" dirty="0">
              <a:solidFill>
                <a:schemeClr val="bg1"/>
              </a:solidFill>
              <a:latin typeface="Tw Cen MT" panose="020B0602020104020603" pitchFamily="34" charset="0"/>
            </a:endParaRPr>
          </a:p>
          <a:p>
            <a:pPr algn="just"/>
            <a:r>
              <a:rPr lang="en-US" sz="3500" b="1" dirty="0">
                <a:solidFill>
                  <a:schemeClr val="bg1"/>
                </a:solidFill>
                <a:latin typeface="Tw Cen MT" panose="020B0602020104020603" pitchFamily="34" charset="0"/>
              </a:rPr>
              <a:t>We are confident that the insights presented will empower Sterling E-Commerce to better understand their customers and improve business efficiency.</a:t>
            </a:r>
            <a:endParaRPr lang="en-NG" sz="35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889769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680D2-ADCF-4DC1-A5D5-AE883DD2B175}"/>
              </a:ext>
            </a:extLst>
          </p:cNvPr>
          <p:cNvSpPr>
            <a:spLocks noGrp="1"/>
          </p:cNvSpPr>
          <p:nvPr>
            <p:ph type="title"/>
          </p:nvPr>
        </p:nvSpPr>
        <p:spPr>
          <a:xfrm>
            <a:off x="948267" y="278750"/>
            <a:ext cx="14747631" cy="1385928"/>
          </a:xfrm>
        </p:spPr>
        <p:txBody>
          <a:bodyPr/>
          <a:lstStyle/>
          <a:p>
            <a:pPr algn="ctr"/>
            <a:r>
              <a:rPr lang="en-US" sz="6000" b="1" cap="none" dirty="0">
                <a:solidFill>
                  <a:schemeClr val="bg1"/>
                </a:solidFill>
                <a:latin typeface="Tw Cen MT" panose="020B0602020104020603" pitchFamily="34" charset="0"/>
              </a:rPr>
              <a:t>Project Introduction</a:t>
            </a:r>
            <a:endParaRPr lang="en-NG" sz="6000" b="1" cap="none" dirty="0">
              <a:solidFill>
                <a:schemeClr val="bg1"/>
              </a:solidFill>
              <a:latin typeface="Tw Cen MT" panose="020B0602020104020603" pitchFamily="34" charset="0"/>
            </a:endParaRPr>
          </a:p>
        </p:txBody>
      </p:sp>
      <p:sp>
        <p:nvSpPr>
          <p:cNvPr id="5" name="TextBox 4">
            <a:extLst>
              <a:ext uri="{FF2B5EF4-FFF2-40B4-BE49-F238E27FC236}">
                <a16:creationId xmlns:a16="http://schemas.microsoft.com/office/drawing/2014/main" id="{FA1607D8-362D-4AAD-8982-C235DC17D465}"/>
              </a:ext>
            </a:extLst>
          </p:cNvPr>
          <p:cNvSpPr txBox="1"/>
          <p:nvPr/>
        </p:nvSpPr>
        <p:spPr>
          <a:xfrm>
            <a:off x="773723" y="2555631"/>
            <a:ext cx="14747631" cy="6186309"/>
          </a:xfrm>
          <a:prstGeom prst="rect">
            <a:avLst/>
          </a:prstGeom>
          <a:noFill/>
        </p:spPr>
        <p:txBody>
          <a:bodyPr wrap="square" rtlCol="0">
            <a:spAutoFit/>
          </a:bodyPr>
          <a:lstStyle/>
          <a:p>
            <a:pPr algn="just"/>
            <a:r>
              <a:rPr lang="en-US" sz="3500" b="1" dirty="0">
                <a:solidFill>
                  <a:schemeClr val="bg1"/>
                </a:solidFill>
                <a:latin typeface="Tw Cen MT"/>
              </a:rPr>
              <a:t>The Director of Sterling E-Commerce reached out to our team of four data scientists to harness the potential of their data. Sterling aims to gain deeper insights into customer needs, preferences, and behaviors. By identifying patterns and trends, they hope to make informed decisions that will:</a:t>
            </a:r>
          </a:p>
          <a:p>
            <a:pPr algn="just"/>
            <a:endParaRPr lang="en-US" sz="3500" b="1" dirty="0">
              <a:solidFill>
                <a:schemeClr val="bg1"/>
              </a:solidFill>
              <a:latin typeface="Tw Cen MT" panose="020B0602020104020603" pitchFamily="34" charset="0"/>
            </a:endParaRPr>
          </a:p>
          <a:p>
            <a:pPr marL="742950" indent="-742950" algn="just">
              <a:buFont typeface="+mj-lt"/>
              <a:buAutoNum type="arabicPeriod"/>
            </a:pPr>
            <a:r>
              <a:rPr lang="en-US" sz="3500" b="1" dirty="0">
                <a:solidFill>
                  <a:schemeClr val="bg1"/>
                </a:solidFill>
                <a:latin typeface="Tw Cen MT"/>
              </a:rPr>
              <a:t>Optimize product offerings,</a:t>
            </a:r>
          </a:p>
          <a:p>
            <a:pPr marL="742950" indent="-742950" algn="just">
              <a:buFont typeface="+mj-lt"/>
              <a:buAutoNum type="arabicPeriod"/>
            </a:pPr>
            <a:r>
              <a:rPr lang="en-US" sz="3500" b="1" dirty="0">
                <a:solidFill>
                  <a:schemeClr val="bg1"/>
                </a:solidFill>
                <a:latin typeface="Tw Cen MT"/>
              </a:rPr>
              <a:t>Streamline operations, and</a:t>
            </a:r>
          </a:p>
          <a:p>
            <a:pPr marL="742950" indent="-742950" algn="just">
              <a:buFont typeface="+mj-lt"/>
              <a:buAutoNum type="arabicPeriod"/>
            </a:pPr>
            <a:r>
              <a:rPr lang="en-US" sz="3500" b="1" dirty="0">
                <a:solidFill>
                  <a:schemeClr val="bg1"/>
                </a:solidFill>
                <a:latin typeface="Tw Cen MT"/>
              </a:rPr>
              <a:t>Enhance the overall customer experience.</a:t>
            </a:r>
          </a:p>
          <a:p>
            <a:pPr algn="just"/>
            <a:endParaRPr lang="en-US" sz="3500" b="1" dirty="0">
              <a:solidFill>
                <a:schemeClr val="bg1"/>
              </a:solidFill>
              <a:latin typeface="Tw Cen MT" panose="020B0602020104020603" pitchFamily="34" charset="0"/>
            </a:endParaRPr>
          </a:p>
          <a:p>
            <a:pPr algn="just"/>
            <a:r>
              <a:rPr lang="en-US" sz="3500" b="1" dirty="0">
                <a:solidFill>
                  <a:schemeClr val="bg1"/>
                </a:solidFill>
                <a:latin typeface="Tw Cen MT"/>
              </a:rPr>
              <a:t>Our project focuses on creating an Excel dashboard to visualize customer purchase behavior and provide actionable insights to achieve these goals.</a:t>
            </a:r>
            <a:endParaRPr lang="en-NG" sz="3500" b="1" dirty="0">
              <a:solidFill>
                <a:schemeClr val="bg1"/>
              </a:solidFill>
              <a:latin typeface="Tw Cen MT"/>
            </a:endParaRPr>
          </a:p>
        </p:txBody>
      </p:sp>
    </p:spTree>
    <p:extLst>
      <p:ext uri="{BB962C8B-B14F-4D97-AF65-F5344CB8AC3E}">
        <p14:creationId xmlns:p14="http://schemas.microsoft.com/office/powerpoint/2010/main" val="117341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680D2-ADCF-4DC1-A5D5-AE883DD2B175}"/>
              </a:ext>
            </a:extLst>
          </p:cNvPr>
          <p:cNvSpPr>
            <a:spLocks noGrp="1"/>
          </p:cNvSpPr>
          <p:nvPr>
            <p:ph type="title"/>
          </p:nvPr>
        </p:nvSpPr>
        <p:spPr>
          <a:xfrm>
            <a:off x="948267" y="278749"/>
            <a:ext cx="14573087" cy="1315589"/>
          </a:xfrm>
        </p:spPr>
        <p:txBody>
          <a:bodyPr/>
          <a:lstStyle/>
          <a:p>
            <a:pPr algn="ctr"/>
            <a:r>
              <a:rPr lang="en-US" sz="6000" b="1" cap="none" dirty="0">
                <a:solidFill>
                  <a:schemeClr val="bg1"/>
                </a:solidFill>
                <a:latin typeface="Tw Cen MT" panose="020B0602020104020603" pitchFamily="34" charset="0"/>
              </a:rPr>
              <a:t>Project Scope</a:t>
            </a:r>
            <a:endParaRPr lang="en-NG" sz="6000" b="1" cap="none" dirty="0">
              <a:solidFill>
                <a:schemeClr val="bg1"/>
              </a:solidFill>
              <a:latin typeface="Tw Cen MT" panose="020B0602020104020603" pitchFamily="34" charset="0"/>
            </a:endParaRPr>
          </a:p>
        </p:txBody>
      </p:sp>
      <p:sp>
        <p:nvSpPr>
          <p:cNvPr id="5" name="TextBox 4">
            <a:extLst>
              <a:ext uri="{FF2B5EF4-FFF2-40B4-BE49-F238E27FC236}">
                <a16:creationId xmlns:a16="http://schemas.microsoft.com/office/drawing/2014/main" id="{FA1607D8-362D-4AAD-8982-C235DC17D465}"/>
              </a:ext>
            </a:extLst>
          </p:cNvPr>
          <p:cNvSpPr txBox="1"/>
          <p:nvPr/>
        </p:nvSpPr>
        <p:spPr>
          <a:xfrm>
            <a:off x="773723" y="2555631"/>
            <a:ext cx="14747631" cy="6555641"/>
          </a:xfrm>
          <a:prstGeom prst="rect">
            <a:avLst/>
          </a:prstGeom>
          <a:noFill/>
        </p:spPr>
        <p:txBody>
          <a:bodyPr wrap="square" rtlCol="0">
            <a:spAutoFit/>
          </a:bodyPr>
          <a:lstStyle/>
          <a:p>
            <a:pPr marL="514350" indent="-514350" algn="just">
              <a:buFont typeface="+mj-lt"/>
              <a:buAutoNum type="arabicPeriod"/>
            </a:pPr>
            <a:r>
              <a:rPr lang="en-US" sz="3500" b="1" dirty="0">
                <a:solidFill>
                  <a:schemeClr val="bg1"/>
                </a:solidFill>
                <a:latin typeface="Tw Cen MT"/>
              </a:rPr>
              <a:t>Exploratory Data Analysis (EDA): To collect, clean, and profile Sterling E-Commerce Customer dataset to ensure accuracy and consistency while identifying preliminary trends and patterns to inform dashboard development.</a:t>
            </a:r>
          </a:p>
          <a:p>
            <a:pPr marL="514350" indent="-514350" algn="just">
              <a:buFont typeface="+mj-lt"/>
              <a:buAutoNum type="arabicPeriod"/>
            </a:pPr>
            <a:endParaRPr lang="en-US" sz="3500" b="1" dirty="0">
              <a:solidFill>
                <a:schemeClr val="bg1"/>
              </a:solidFill>
              <a:latin typeface="Tw Cen MT"/>
            </a:endParaRPr>
          </a:p>
          <a:p>
            <a:pPr marL="514350" indent="-514350" algn="just">
              <a:buFont typeface="+mj-lt"/>
              <a:buAutoNum type="arabicPeriod"/>
            </a:pPr>
            <a:r>
              <a:rPr lang="en-US" sz="3500" b="1" dirty="0">
                <a:solidFill>
                  <a:schemeClr val="bg1"/>
                </a:solidFill>
                <a:latin typeface="Tw Cen MT"/>
              </a:rPr>
              <a:t>Model Development with Excel: To define KPIs and create pivot tables to extract key metrics and visualize trends in customer purchase behavior across various dimensions such as growth trend, product category, location, gender, and payment method.</a:t>
            </a:r>
          </a:p>
          <a:p>
            <a:pPr marL="514350" indent="-514350" algn="just">
              <a:buFont typeface="+mj-lt"/>
              <a:buAutoNum type="arabicPeriod"/>
            </a:pPr>
            <a:endParaRPr lang="en-US" sz="3500" b="1" dirty="0">
              <a:solidFill>
                <a:schemeClr val="bg1"/>
              </a:solidFill>
              <a:latin typeface="Tw Cen MT"/>
            </a:endParaRPr>
          </a:p>
          <a:p>
            <a:pPr marL="514350" indent="-514350" algn="just">
              <a:buFont typeface="+mj-lt"/>
              <a:buAutoNum type="arabicPeriod"/>
            </a:pPr>
            <a:r>
              <a:rPr lang="en-US" sz="3500" b="1" dirty="0">
                <a:solidFill>
                  <a:schemeClr val="bg1"/>
                </a:solidFill>
                <a:latin typeface="Tw Cen MT"/>
              </a:rPr>
              <a:t>Excel Dashboard Evaluation: To validate visualization accuracy and add Slicers to optimize performance and ensure usability and effectiveness.</a:t>
            </a:r>
            <a:endParaRPr lang="en-NG" sz="3500" b="1" dirty="0">
              <a:solidFill>
                <a:schemeClr val="bg1"/>
              </a:solidFill>
              <a:latin typeface="Tw Cen MT"/>
            </a:endParaRPr>
          </a:p>
        </p:txBody>
      </p:sp>
    </p:spTree>
    <p:extLst>
      <p:ext uri="{BB962C8B-B14F-4D97-AF65-F5344CB8AC3E}">
        <p14:creationId xmlns:p14="http://schemas.microsoft.com/office/powerpoint/2010/main" val="3399059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680D2-ADCF-4DC1-A5D5-AE883DD2B175}"/>
              </a:ext>
            </a:extLst>
          </p:cNvPr>
          <p:cNvSpPr>
            <a:spLocks noGrp="1"/>
          </p:cNvSpPr>
          <p:nvPr>
            <p:ph type="title"/>
          </p:nvPr>
        </p:nvSpPr>
        <p:spPr>
          <a:xfrm>
            <a:off x="948267" y="278749"/>
            <a:ext cx="14573087" cy="1268697"/>
          </a:xfrm>
        </p:spPr>
        <p:txBody>
          <a:bodyPr/>
          <a:lstStyle/>
          <a:p>
            <a:pPr algn="ctr"/>
            <a:r>
              <a:rPr lang="en-US" sz="6000" b="1" cap="none" dirty="0">
                <a:solidFill>
                  <a:schemeClr val="bg1"/>
                </a:solidFill>
                <a:latin typeface="Tw Cen MT" panose="020B0602020104020603" pitchFamily="34" charset="0"/>
              </a:rPr>
              <a:t>Project Team</a:t>
            </a:r>
            <a:endParaRPr lang="en-NG" sz="6000" b="1" cap="none" dirty="0">
              <a:solidFill>
                <a:schemeClr val="bg1"/>
              </a:solidFill>
              <a:latin typeface="Tw Cen MT" panose="020B0602020104020603" pitchFamily="34" charset="0"/>
            </a:endParaRPr>
          </a:p>
        </p:txBody>
      </p:sp>
      <p:sp>
        <p:nvSpPr>
          <p:cNvPr id="5" name="TextBox 4">
            <a:extLst>
              <a:ext uri="{FF2B5EF4-FFF2-40B4-BE49-F238E27FC236}">
                <a16:creationId xmlns:a16="http://schemas.microsoft.com/office/drawing/2014/main" id="{FA1607D8-362D-4AAD-8982-C235DC17D465}"/>
              </a:ext>
            </a:extLst>
          </p:cNvPr>
          <p:cNvSpPr txBox="1"/>
          <p:nvPr/>
        </p:nvSpPr>
        <p:spPr>
          <a:xfrm>
            <a:off x="773723" y="2555631"/>
            <a:ext cx="14747631" cy="4324261"/>
          </a:xfrm>
          <a:prstGeom prst="rect">
            <a:avLst/>
          </a:prstGeom>
          <a:noFill/>
        </p:spPr>
        <p:txBody>
          <a:bodyPr wrap="square" rtlCol="0">
            <a:spAutoFit/>
          </a:bodyPr>
          <a:lstStyle/>
          <a:p>
            <a:pPr marL="514350" indent="-514350" algn="just">
              <a:lnSpc>
                <a:spcPct val="150000"/>
              </a:lnSpc>
              <a:buFont typeface="+mj-lt"/>
              <a:buAutoNum type="arabicPeriod"/>
            </a:pPr>
            <a:r>
              <a:rPr lang="en-US" sz="4000" b="1" dirty="0">
                <a:solidFill>
                  <a:schemeClr val="bg1"/>
                </a:solidFill>
                <a:latin typeface="Tw Cen MT"/>
              </a:rPr>
              <a:t>Omotola Akinola.</a:t>
            </a:r>
          </a:p>
          <a:p>
            <a:pPr marL="514350" indent="-514350" algn="just">
              <a:lnSpc>
                <a:spcPct val="150000"/>
              </a:lnSpc>
              <a:buFont typeface="+mj-lt"/>
              <a:buAutoNum type="arabicPeriod"/>
            </a:pPr>
            <a:r>
              <a:rPr lang="en-US" sz="4000" b="1" dirty="0">
                <a:solidFill>
                  <a:schemeClr val="bg1"/>
                </a:solidFill>
                <a:latin typeface="Tw Cen MT"/>
              </a:rPr>
              <a:t>Kenneth Onochie.</a:t>
            </a:r>
          </a:p>
          <a:p>
            <a:pPr marL="514350" indent="-514350" algn="just">
              <a:lnSpc>
                <a:spcPct val="150000"/>
              </a:lnSpc>
              <a:buFont typeface="+mj-lt"/>
              <a:buAutoNum type="arabicPeriod"/>
            </a:pPr>
            <a:r>
              <a:rPr lang="en-US" sz="4000" b="1" dirty="0">
                <a:solidFill>
                  <a:schemeClr val="bg1"/>
                </a:solidFill>
                <a:latin typeface="Tw Cen MT"/>
              </a:rPr>
              <a:t>Ifechukwu Akaeze.</a:t>
            </a:r>
          </a:p>
          <a:p>
            <a:pPr marL="514350" indent="-514350" algn="just">
              <a:lnSpc>
                <a:spcPct val="150000"/>
              </a:lnSpc>
              <a:buFont typeface="+mj-lt"/>
              <a:buAutoNum type="arabicPeriod"/>
            </a:pPr>
            <a:r>
              <a:rPr lang="en-US" sz="4000" b="1" dirty="0">
                <a:solidFill>
                  <a:schemeClr val="bg1"/>
                </a:solidFill>
                <a:latin typeface="Tw Cen MT"/>
              </a:rPr>
              <a:t>Osita Okeke.</a:t>
            </a:r>
          </a:p>
          <a:p>
            <a:pPr algn="just"/>
            <a:endParaRPr lang="en-NG" sz="3500" dirty="0">
              <a:solidFill>
                <a:schemeClr val="accent1">
                  <a:lumMod val="60000"/>
                  <a:lumOff val="40000"/>
                </a:schemeClr>
              </a:solidFill>
              <a:latin typeface="Tw Cen MT" panose="020B0602020104020603" pitchFamily="34" charset="0"/>
            </a:endParaRPr>
          </a:p>
        </p:txBody>
      </p:sp>
    </p:spTree>
    <p:extLst>
      <p:ext uri="{BB962C8B-B14F-4D97-AF65-F5344CB8AC3E}">
        <p14:creationId xmlns:p14="http://schemas.microsoft.com/office/powerpoint/2010/main" val="3315831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680D2-ADCF-4DC1-A5D5-AE883DD2B175}"/>
              </a:ext>
            </a:extLst>
          </p:cNvPr>
          <p:cNvSpPr>
            <a:spLocks noGrp="1"/>
          </p:cNvSpPr>
          <p:nvPr>
            <p:ph type="title"/>
          </p:nvPr>
        </p:nvSpPr>
        <p:spPr>
          <a:xfrm>
            <a:off x="948267" y="278749"/>
            <a:ext cx="14573087" cy="1315589"/>
          </a:xfrm>
        </p:spPr>
        <p:txBody>
          <a:bodyPr>
            <a:normAutofit/>
          </a:bodyPr>
          <a:lstStyle/>
          <a:p>
            <a:pPr algn="ctr"/>
            <a:r>
              <a:rPr lang="en-US" sz="6000" b="1" cap="none" dirty="0">
                <a:solidFill>
                  <a:schemeClr val="bg1"/>
                </a:solidFill>
                <a:latin typeface="Tw Cen MT" panose="020B0602020104020603" pitchFamily="34" charset="0"/>
              </a:rPr>
              <a:t>Our Data Story</a:t>
            </a:r>
            <a:endParaRPr lang="en-NG" sz="6000" b="1" cap="none" dirty="0">
              <a:solidFill>
                <a:schemeClr val="bg1"/>
              </a:solidFill>
              <a:latin typeface="Tw Cen MT" panose="020B0602020104020603" pitchFamily="34" charset="0"/>
            </a:endParaRPr>
          </a:p>
        </p:txBody>
      </p:sp>
      <p:sp>
        <p:nvSpPr>
          <p:cNvPr id="5" name="TextBox 4">
            <a:extLst>
              <a:ext uri="{FF2B5EF4-FFF2-40B4-BE49-F238E27FC236}">
                <a16:creationId xmlns:a16="http://schemas.microsoft.com/office/drawing/2014/main" id="{FA1607D8-362D-4AAD-8982-C235DC17D465}"/>
              </a:ext>
            </a:extLst>
          </p:cNvPr>
          <p:cNvSpPr txBox="1"/>
          <p:nvPr/>
        </p:nvSpPr>
        <p:spPr>
          <a:xfrm>
            <a:off x="773723" y="2555631"/>
            <a:ext cx="14747631" cy="5478423"/>
          </a:xfrm>
          <a:prstGeom prst="rect">
            <a:avLst/>
          </a:prstGeom>
          <a:noFill/>
        </p:spPr>
        <p:txBody>
          <a:bodyPr wrap="square" rtlCol="0">
            <a:spAutoFit/>
          </a:bodyPr>
          <a:lstStyle/>
          <a:p>
            <a:pPr algn="just"/>
            <a:r>
              <a:rPr lang="en-US" sz="3500" b="1" dirty="0">
                <a:solidFill>
                  <a:schemeClr val="bg1"/>
                </a:solidFill>
                <a:latin typeface="Tw Cen MT"/>
              </a:rPr>
              <a:t>Sterling E-Commerce, a leading online retailer, offers a diverse range of products across multiple categories. To maintain its competitive edge and enhance the customer experience, the company seeks to leverage data insights to understand customer </a:t>
            </a:r>
            <a:r>
              <a:rPr lang="en-US" sz="3500" b="1" dirty="0">
                <a:solidFill>
                  <a:schemeClr val="bg1"/>
                </a:solidFill>
                <a:latin typeface="TW Cen MT"/>
              </a:rPr>
              <a:t>preferences,</a:t>
            </a:r>
            <a:r>
              <a:rPr lang="en-US" sz="3200" b="1" dirty="0">
                <a:solidFill>
                  <a:schemeClr val="bg1"/>
                </a:solidFill>
                <a:latin typeface="TW Cen MT"/>
              </a:rPr>
              <a:t> </a:t>
            </a:r>
            <a:r>
              <a:rPr lang="en-US" sz="3500" b="1" dirty="0">
                <a:solidFill>
                  <a:schemeClr val="bg1"/>
                </a:solidFill>
                <a:latin typeface="TW Cen MT"/>
              </a:rPr>
              <a:t>and</a:t>
            </a:r>
            <a:r>
              <a:rPr lang="en-US" sz="3200" b="1" dirty="0">
                <a:solidFill>
                  <a:schemeClr val="bg1"/>
                </a:solidFill>
                <a:latin typeface="TW Cen MT"/>
              </a:rPr>
              <a:t> </a:t>
            </a:r>
            <a:r>
              <a:rPr lang="en-US" sz="3500" b="1" dirty="0">
                <a:solidFill>
                  <a:schemeClr val="bg1"/>
                </a:solidFill>
                <a:latin typeface="Tw Cen MT"/>
              </a:rPr>
              <a:t>behavior, optimize product offerings, and streamline operations.</a:t>
            </a:r>
            <a:endParaRPr lang="en-US" sz="3500" b="1" u="sng" dirty="0">
              <a:solidFill>
                <a:schemeClr val="bg1"/>
              </a:solidFill>
              <a:latin typeface="Tw Cen MT"/>
            </a:endParaRPr>
          </a:p>
          <a:p>
            <a:pPr algn="just"/>
            <a:endParaRPr lang="en-US" sz="3500" b="1" dirty="0">
              <a:solidFill>
                <a:schemeClr val="bg1"/>
              </a:solidFill>
              <a:latin typeface="Tw Cen MT"/>
            </a:endParaRPr>
          </a:p>
          <a:p>
            <a:pPr algn="just"/>
            <a:r>
              <a:rPr lang="en-US" sz="3500" b="1" dirty="0">
                <a:solidFill>
                  <a:schemeClr val="bg1"/>
                </a:solidFill>
                <a:latin typeface="TW Cen MT"/>
              </a:rPr>
              <a:t>Our goal was to analyze Sterling's customer purchase behavior to identify patterns, trends, and actionable insights. This understanding will support more informed decision-making to optimize product offerings, streamline operations, and improve the overall customer experience.</a:t>
            </a:r>
            <a:endParaRPr lang="en-US" sz="3500" dirty="0">
              <a:solidFill>
                <a:schemeClr val="bg1"/>
              </a:solidFill>
            </a:endParaRPr>
          </a:p>
        </p:txBody>
      </p:sp>
    </p:spTree>
    <p:extLst>
      <p:ext uri="{BB962C8B-B14F-4D97-AF65-F5344CB8AC3E}">
        <p14:creationId xmlns:p14="http://schemas.microsoft.com/office/powerpoint/2010/main" val="461982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680D2-ADCF-4DC1-A5D5-AE883DD2B175}"/>
              </a:ext>
            </a:extLst>
          </p:cNvPr>
          <p:cNvSpPr>
            <a:spLocks noGrp="1"/>
          </p:cNvSpPr>
          <p:nvPr>
            <p:ph type="title"/>
          </p:nvPr>
        </p:nvSpPr>
        <p:spPr>
          <a:xfrm>
            <a:off x="948267" y="278749"/>
            <a:ext cx="14573087" cy="1315589"/>
          </a:xfrm>
        </p:spPr>
        <p:txBody>
          <a:bodyPr>
            <a:normAutofit/>
          </a:bodyPr>
          <a:lstStyle/>
          <a:p>
            <a:pPr algn="ctr"/>
            <a:r>
              <a:rPr lang="en-US" sz="6000" b="1" cap="none" dirty="0">
                <a:solidFill>
                  <a:schemeClr val="bg1"/>
                </a:solidFill>
                <a:latin typeface="Tw Cen MT" panose="020B0602020104020603" pitchFamily="34" charset="0"/>
              </a:rPr>
              <a:t>Our Data Story</a:t>
            </a:r>
            <a:endParaRPr lang="en-NG" sz="6000" b="1" cap="none" dirty="0">
              <a:solidFill>
                <a:schemeClr val="bg1"/>
              </a:solidFill>
              <a:latin typeface="Tw Cen MT" panose="020B0602020104020603" pitchFamily="34" charset="0"/>
            </a:endParaRPr>
          </a:p>
        </p:txBody>
      </p:sp>
      <p:sp>
        <p:nvSpPr>
          <p:cNvPr id="5" name="TextBox 4">
            <a:extLst>
              <a:ext uri="{FF2B5EF4-FFF2-40B4-BE49-F238E27FC236}">
                <a16:creationId xmlns:a16="http://schemas.microsoft.com/office/drawing/2014/main" id="{FA1607D8-362D-4AAD-8982-C235DC17D465}"/>
              </a:ext>
            </a:extLst>
          </p:cNvPr>
          <p:cNvSpPr txBox="1"/>
          <p:nvPr/>
        </p:nvSpPr>
        <p:spPr>
          <a:xfrm>
            <a:off x="773723" y="2555631"/>
            <a:ext cx="14747631" cy="3862596"/>
          </a:xfrm>
          <a:prstGeom prst="rect">
            <a:avLst/>
          </a:prstGeom>
          <a:noFill/>
        </p:spPr>
        <p:txBody>
          <a:bodyPr wrap="square" rtlCol="0">
            <a:spAutoFit/>
          </a:bodyPr>
          <a:lstStyle/>
          <a:p>
            <a:pPr algn="just"/>
            <a:r>
              <a:rPr lang="en-US" sz="3500" b="1" dirty="0">
                <a:solidFill>
                  <a:schemeClr val="bg1"/>
                </a:solidFill>
                <a:latin typeface="TW Cen MT"/>
                <a:ea typeface="+mn-lt"/>
                <a:cs typeface="+mn-lt"/>
              </a:rPr>
              <a:t>We cleaned and prepared Sterling's dataset by trimming and properly formatting data, filling blanks, categorizing variables using VLOOKUP, removing duplicates, and formatting as Table. This process ensured the data was accurate and ready for analysis.</a:t>
            </a:r>
            <a:endParaRPr lang="en-US" sz="3500" b="1" dirty="0">
              <a:solidFill>
                <a:schemeClr val="bg1"/>
              </a:solidFill>
              <a:latin typeface="TW Cen MT"/>
            </a:endParaRPr>
          </a:p>
          <a:p>
            <a:pPr algn="just"/>
            <a:endParaRPr lang="en-US" sz="3500" b="1" dirty="0">
              <a:solidFill>
                <a:schemeClr val="accent1">
                  <a:lumMod val="60000"/>
                  <a:lumOff val="40000"/>
                </a:schemeClr>
              </a:solidFill>
              <a:latin typeface="TW Cen MT"/>
            </a:endParaRPr>
          </a:p>
          <a:p>
            <a:pPr algn="just"/>
            <a:r>
              <a:rPr lang="en-US" sz="3500" b="1" i="1" dirty="0">
                <a:solidFill>
                  <a:schemeClr val="bg1"/>
                </a:solidFill>
                <a:latin typeface="TW Cen MT"/>
              </a:rPr>
              <a:t>Finally, after cleaning and preparing the dataset, we collaboratively created pivot tables to summarize, analyze the data, and generate insights on key metrics.</a:t>
            </a:r>
            <a:endParaRPr lang="en-US" sz="3500" dirty="0">
              <a:solidFill>
                <a:schemeClr val="bg1"/>
              </a:solidFill>
            </a:endParaRPr>
          </a:p>
        </p:txBody>
      </p:sp>
    </p:spTree>
    <p:extLst>
      <p:ext uri="{BB962C8B-B14F-4D97-AF65-F5344CB8AC3E}">
        <p14:creationId xmlns:p14="http://schemas.microsoft.com/office/powerpoint/2010/main" val="2853515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680D2-ADCF-4DC1-A5D5-AE883DD2B175}"/>
              </a:ext>
            </a:extLst>
          </p:cNvPr>
          <p:cNvSpPr>
            <a:spLocks noGrp="1"/>
          </p:cNvSpPr>
          <p:nvPr>
            <p:ph type="title"/>
          </p:nvPr>
        </p:nvSpPr>
        <p:spPr>
          <a:xfrm>
            <a:off x="948267" y="278749"/>
            <a:ext cx="14573087" cy="1315589"/>
          </a:xfrm>
        </p:spPr>
        <p:txBody>
          <a:bodyPr>
            <a:normAutofit/>
          </a:bodyPr>
          <a:lstStyle/>
          <a:p>
            <a:pPr algn="ctr"/>
            <a:r>
              <a:rPr lang="en-US" sz="6000" b="1" cap="none" dirty="0">
                <a:solidFill>
                  <a:schemeClr val="bg1"/>
                </a:solidFill>
                <a:latin typeface="Tw Cen MT" panose="020B0602020104020603" pitchFamily="34" charset="0"/>
              </a:rPr>
              <a:t>Our Data Story</a:t>
            </a:r>
            <a:endParaRPr lang="en-NG" sz="6000" b="1" cap="none" dirty="0">
              <a:solidFill>
                <a:schemeClr val="bg1"/>
              </a:solidFill>
              <a:latin typeface="Tw Cen MT" panose="020B0602020104020603" pitchFamily="34" charset="0"/>
            </a:endParaRPr>
          </a:p>
        </p:txBody>
      </p:sp>
      <p:sp>
        <p:nvSpPr>
          <p:cNvPr id="5" name="TextBox 4">
            <a:extLst>
              <a:ext uri="{FF2B5EF4-FFF2-40B4-BE49-F238E27FC236}">
                <a16:creationId xmlns:a16="http://schemas.microsoft.com/office/drawing/2014/main" id="{FA1607D8-362D-4AAD-8982-C235DC17D465}"/>
              </a:ext>
            </a:extLst>
          </p:cNvPr>
          <p:cNvSpPr txBox="1"/>
          <p:nvPr/>
        </p:nvSpPr>
        <p:spPr>
          <a:xfrm>
            <a:off x="773723" y="2555631"/>
            <a:ext cx="10724833" cy="9510296"/>
          </a:xfrm>
          <a:prstGeom prst="rect">
            <a:avLst/>
          </a:prstGeom>
          <a:noFill/>
        </p:spPr>
        <p:txBody>
          <a:bodyPr wrap="square" rtlCol="0">
            <a:spAutoFit/>
          </a:bodyPr>
          <a:lstStyle/>
          <a:p>
            <a:pPr algn="just"/>
            <a:endParaRPr lang="en-US" sz="3200" dirty="0">
              <a:solidFill>
                <a:schemeClr val="accent1">
                  <a:lumMod val="60000"/>
                  <a:lumOff val="40000"/>
                </a:schemeClr>
              </a:solidFill>
              <a:latin typeface="Tw Cen MT" panose="020B0602020104020603" pitchFamily="34" charset="0"/>
            </a:endParaRPr>
          </a:p>
          <a:p>
            <a:pPr algn="just"/>
            <a:r>
              <a:rPr lang="en-US" sz="3600" b="1" u="sng" dirty="0">
                <a:solidFill>
                  <a:schemeClr val="bg1"/>
                </a:solidFill>
                <a:latin typeface="Tw Cen MT"/>
              </a:rPr>
              <a:t>Total Purchase KPIs:</a:t>
            </a:r>
          </a:p>
          <a:p>
            <a:pPr algn="just"/>
            <a:endParaRPr lang="en-US" sz="3600" b="1" u="sng" dirty="0">
              <a:solidFill>
                <a:schemeClr val="bg1"/>
              </a:solidFill>
              <a:latin typeface="Tw Cen MT" panose="020B0602020104020603" pitchFamily="34" charset="0"/>
            </a:endParaRPr>
          </a:p>
          <a:p>
            <a:pPr marL="457200" indent="-457200" algn="just">
              <a:buFont typeface="Arial" panose="020B0604020202020204" pitchFamily="34" charset="0"/>
              <a:buChar char="•"/>
            </a:pPr>
            <a:r>
              <a:rPr lang="en-US" sz="3600" b="1" i="1" dirty="0">
                <a:solidFill>
                  <a:schemeClr val="bg1"/>
                </a:solidFill>
                <a:latin typeface="Tw Cen MT"/>
              </a:rPr>
              <a:t>Total Purchase Amount:</a:t>
            </a:r>
            <a:r>
              <a:rPr lang="en-US" sz="3600" b="1" dirty="0">
                <a:solidFill>
                  <a:schemeClr val="bg1"/>
                </a:solidFill>
                <a:latin typeface="Tw Cen MT"/>
              </a:rPr>
              <a:t> </a:t>
            </a:r>
            <a:r>
              <a:rPr lang="en-US" sz="3200" b="1" dirty="0">
                <a:solidFill>
                  <a:schemeClr val="bg1"/>
                </a:solidFill>
                <a:latin typeface="Tw Cen MT"/>
              </a:rPr>
              <a:t>Sterling E-Commerce generated a total revenue of $231.06 million within the period (Nov. 2021 – Sept. 2022).</a:t>
            </a:r>
          </a:p>
          <a:p>
            <a:pPr algn="just"/>
            <a:endParaRPr lang="en-US" sz="3600" b="1" dirty="0">
              <a:solidFill>
                <a:schemeClr val="bg1"/>
              </a:solidFill>
              <a:latin typeface="Tw Cen MT" panose="020B0602020104020603" pitchFamily="34" charset="0"/>
            </a:endParaRPr>
          </a:p>
          <a:p>
            <a:pPr marL="457200" indent="-457200" algn="just">
              <a:buFont typeface="Arial" panose="020B0604020202020204" pitchFamily="34" charset="0"/>
              <a:buChar char="•"/>
            </a:pPr>
            <a:r>
              <a:rPr lang="en-US" sz="3600" b="1" i="1" dirty="0">
                <a:solidFill>
                  <a:schemeClr val="bg1"/>
                </a:solidFill>
                <a:latin typeface="Tw Cen MT"/>
              </a:rPr>
              <a:t>Total Quantity Ordered: </a:t>
            </a:r>
            <a:r>
              <a:rPr lang="en-US" sz="3200" b="1" dirty="0">
                <a:solidFill>
                  <a:schemeClr val="bg1"/>
                </a:solidFill>
                <a:latin typeface="Tw Cen MT"/>
              </a:rPr>
              <a:t>Customers ordered a total of 852,000 units within the period (Nov. 2021 – Sept. 2022).</a:t>
            </a:r>
          </a:p>
          <a:p>
            <a:pPr algn="just"/>
            <a:endParaRPr lang="en-US" sz="3600" b="1" dirty="0">
              <a:solidFill>
                <a:schemeClr val="bg1"/>
              </a:solidFill>
              <a:latin typeface="Tw Cen MT" panose="020B0602020104020603" pitchFamily="34" charset="0"/>
            </a:endParaRPr>
          </a:p>
          <a:p>
            <a:pPr marL="457200" indent="-457200" algn="just">
              <a:buFont typeface="Arial" panose="020B0604020202020204" pitchFamily="34" charset="0"/>
              <a:buChar char="•"/>
            </a:pPr>
            <a:r>
              <a:rPr lang="en-US" sz="3600" b="1" i="1" dirty="0">
                <a:solidFill>
                  <a:schemeClr val="bg1"/>
                </a:solidFill>
                <a:latin typeface="Tw Cen MT"/>
              </a:rPr>
              <a:t>Purchase Frequency:</a:t>
            </a:r>
            <a:r>
              <a:rPr lang="en-US" sz="3600" b="1" dirty="0">
                <a:solidFill>
                  <a:schemeClr val="bg1"/>
                </a:solidFill>
                <a:latin typeface="Tw Cen MT"/>
              </a:rPr>
              <a:t> </a:t>
            </a:r>
            <a:r>
              <a:rPr lang="en-US" sz="3200" b="1" dirty="0">
                <a:solidFill>
                  <a:schemeClr val="bg1"/>
                </a:solidFill>
                <a:latin typeface="Tw Cen MT"/>
              </a:rPr>
              <a:t>On average, customers placed 13 orders</a:t>
            </a:r>
            <a:r>
              <a:rPr lang="en-US" sz="3600" b="1" dirty="0">
                <a:solidFill>
                  <a:schemeClr val="bg1"/>
                </a:solidFill>
                <a:latin typeface="Tw Cen MT"/>
              </a:rPr>
              <a:t>.</a:t>
            </a:r>
          </a:p>
          <a:p>
            <a:pPr algn="just"/>
            <a:endParaRPr lang="en-US" sz="3600" b="1" dirty="0">
              <a:solidFill>
                <a:schemeClr val="bg1"/>
              </a:solidFill>
              <a:latin typeface="Tw Cen MT" panose="020B0602020104020603" pitchFamily="34" charset="0"/>
            </a:endParaRPr>
          </a:p>
          <a:p>
            <a:pPr marL="457200" indent="-457200" algn="just">
              <a:buFont typeface="Arial" panose="020B0604020202020204" pitchFamily="34" charset="0"/>
              <a:buChar char="•"/>
            </a:pPr>
            <a:r>
              <a:rPr lang="en-US" sz="3600" b="1" i="1" dirty="0">
                <a:solidFill>
                  <a:schemeClr val="bg1"/>
                </a:solidFill>
                <a:latin typeface="Tw Cen MT"/>
              </a:rPr>
              <a:t>Average Order Value: </a:t>
            </a:r>
            <a:r>
              <a:rPr lang="en-US" sz="3200" b="1" dirty="0">
                <a:solidFill>
                  <a:schemeClr val="bg1"/>
                </a:solidFill>
                <a:latin typeface="Tw Cen MT"/>
              </a:rPr>
              <a:t>The average order value stood at $271.</a:t>
            </a:r>
            <a:r>
              <a:rPr lang="en-US" sz="3000" dirty="0">
                <a:solidFill>
                  <a:schemeClr val="accent1">
                    <a:lumMod val="60000"/>
                    <a:lumOff val="40000"/>
                  </a:schemeClr>
                </a:solidFill>
                <a:latin typeface="Tw Cen MT" panose="020B0602020104020603" pitchFamily="34" charset="0"/>
              </a:rPr>
              <a:t>.</a:t>
            </a:r>
          </a:p>
          <a:p>
            <a:pPr algn="just"/>
            <a:endParaRPr lang="en-US" sz="3200" dirty="0">
              <a:solidFill>
                <a:schemeClr val="accent1">
                  <a:lumMod val="60000"/>
                  <a:lumOff val="40000"/>
                </a:schemeClr>
              </a:solidFill>
              <a:latin typeface="Tw Cen MT" panose="020B0602020104020603" pitchFamily="34" charset="0"/>
            </a:endParaRPr>
          </a:p>
          <a:p>
            <a:pPr algn="just"/>
            <a:endParaRPr lang="en-US" sz="3200" dirty="0">
              <a:solidFill>
                <a:schemeClr val="accent1">
                  <a:lumMod val="60000"/>
                  <a:lumOff val="40000"/>
                </a:schemeClr>
              </a:solidFill>
              <a:latin typeface="Tw Cen MT" panose="020B0602020104020603" pitchFamily="34" charset="0"/>
            </a:endParaRPr>
          </a:p>
          <a:p>
            <a:pPr marL="514350" indent="-514350" algn="just">
              <a:buAutoNum type="arabicPeriod"/>
            </a:pPr>
            <a:endParaRPr lang="en-US" sz="2800" dirty="0">
              <a:solidFill>
                <a:schemeClr val="accent1">
                  <a:lumMod val="60000"/>
                  <a:lumOff val="40000"/>
                </a:schemeClr>
              </a:solidFill>
              <a:latin typeface="Tw Cen MT" panose="020B0602020104020603" pitchFamily="34" charset="0"/>
            </a:endParaRPr>
          </a:p>
        </p:txBody>
      </p:sp>
      <p:sp>
        <p:nvSpPr>
          <p:cNvPr id="7" name="Title 1">
            <a:extLst>
              <a:ext uri="{FF2B5EF4-FFF2-40B4-BE49-F238E27FC236}">
                <a16:creationId xmlns:a16="http://schemas.microsoft.com/office/drawing/2014/main" id="{B7EF759F-0972-43AD-A490-A55E6999A048}"/>
              </a:ext>
            </a:extLst>
          </p:cNvPr>
          <p:cNvSpPr txBox="1">
            <a:spLocks/>
          </p:cNvSpPr>
          <p:nvPr/>
        </p:nvSpPr>
        <p:spPr>
          <a:xfrm>
            <a:off x="948267" y="1240042"/>
            <a:ext cx="14573087" cy="1315589"/>
          </a:xfrm>
          <a:prstGeom prst="rect">
            <a:avLst/>
          </a:prstGeom>
          <a:effectLst/>
        </p:spPr>
        <p:txBody>
          <a:bodyPr vert="horz" lIns="91440" tIns="45720" rIns="91440" bIns="45720" rtlCol="0" anchor="ctr">
            <a:normAutofit fontScale="97500"/>
          </a:bodyPr>
          <a:lstStyle>
            <a:lvl1pPr algn="l" defTabSz="812810" rtl="0" eaLnBrk="1" latinLnBrk="0" hangingPunct="1">
              <a:spcBef>
                <a:spcPct val="0"/>
              </a:spcBef>
              <a:buNone/>
              <a:defRPr sz="5689"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3600" b="1" cap="none" dirty="0">
                <a:solidFill>
                  <a:schemeClr val="bg1"/>
                </a:solidFill>
                <a:latin typeface="Tw Cen MT" panose="020B0602020104020603" pitchFamily="34" charset="0"/>
              </a:rPr>
              <a:t>Our Key insights from the customer purchase behavior dashboard include:</a:t>
            </a:r>
          </a:p>
        </p:txBody>
      </p:sp>
      <p:pic>
        <p:nvPicPr>
          <p:cNvPr id="9" name="Picture 8">
            <a:extLst>
              <a:ext uri="{FF2B5EF4-FFF2-40B4-BE49-F238E27FC236}">
                <a16:creationId xmlns:a16="http://schemas.microsoft.com/office/drawing/2014/main" id="{CC1AADB2-92C6-4B24-B94A-D439A030CF05}"/>
              </a:ext>
            </a:extLst>
          </p:cNvPr>
          <p:cNvPicPr>
            <a:picLocks noChangeAspect="1"/>
          </p:cNvPicPr>
          <p:nvPr/>
        </p:nvPicPr>
        <p:blipFill>
          <a:blip r:embed="rId2"/>
          <a:stretch>
            <a:fillRect/>
          </a:stretch>
        </p:blipFill>
        <p:spPr>
          <a:xfrm>
            <a:off x="12663767" y="3705191"/>
            <a:ext cx="2525431" cy="165757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1" name="Picture 10">
            <a:extLst>
              <a:ext uri="{FF2B5EF4-FFF2-40B4-BE49-F238E27FC236}">
                <a16:creationId xmlns:a16="http://schemas.microsoft.com/office/drawing/2014/main" id="{AB1800EA-2E2E-4255-A8B7-604DFAC47653}"/>
              </a:ext>
            </a:extLst>
          </p:cNvPr>
          <p:cNvPicPr>
            <a:picLocks noChangeAspect="1"/>
          </p:cNvPicPr>
          <p:nvPr/>
        </p:nvPicPr>
        <p:blipFill>
          <a:blip r:embed="rId3"/>
          <a:stretch>
            <a:fillRect/>
          </a:stretch>
        </p:blipFill>
        <p:spPr>
          <a:xfrm>
            <a:off x="12247239" y="5529694"/>
            <a:ext cx="2525431" cy="166727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3" name="Picture 12">
            <a:extLst>
              <a:ext uri="{FF2B5EF4-FFF2-40B4-BE49-F238E27FC236}">
                <a16:creationId xmlns:a16="http://schemas.microsoft.com/office/drawing/2014/main" id="{4BA2E228-A441-4499-9DF9-7CE83B8E2F2C}"/>
              </a:ext>
            </a:extLst>
          </p:cNvPr>
          <p:cNvPicPr>
            <a:picLocks noChangeAspect="1"/>
          </p:cNvPicPr>
          <p:nvPr/>
        </p:nvPicPr>
        <p:blipFill>
          <a:blip r:embed="rId4"/>
          <a:stretch>
            <a:fillRect/>
          </a:stretch>
        </p:blipFill>
        <p:spPr>
          <a:xfrm>
            <a:off x="11803542" y="7410794"/>
            <a:ext cx="2525431" cy="160025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4" name="Picture 3">
            <a:extLst>
              <a:ext uri="{FF2B5EF4-FFF2-40B4-BE49-F238E27FC236}">
                <a16:creationId xmlns:a16="http://schemas.microsoft.com/office/drawing/2014/main" id="{3D6A6059-9FEB-4F01-A8C2-C2EDD65DFFC3}"/>
              </a:ext>
            </a:extLst>
          </p:cNvPr>
          <p:cNvPicPr>
            <a:picLocks noChangeAspect="1"/>
          </p:cNvPicPr>
          <p:nvPr/>
        </p:nvPicPr>
        <p:blipFill>
          <a:blip r:embed="rId5"/>
          <a:stretch>
            <a:fillRect/>
          </a:stretch>
        </p:blipFill>
        <p:spPr>
          <a:xfrm>
            <a:off x="11401052" y="9054741"/>
            <a:ext cx="2525431" cy="165223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819341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680D2-ADCF-4DC1-A5D5-AE883DD2B175}"/>
              </a:ext>
            </a:extLst>
          </p:cNvPr>
          <p:cNvSpPr>
            <a:spLocks noGrp="1"/>
          </p:cNvSpPr>
          <p:nvPr>
            <p:ph type="title"/>
          </p:nvPr>
        </p:nvSpPr>
        <p:spPr>
          <a:xfrm>
            <a:off x="948267" y="278749"/>
            <a:ext cx="14573087" cy="1315589"/>
          </a:xfrm>
        </p:spPr>
        <p:txBody>
          <a:bodyPr>
            <a:normAutofit/>
          </a:bodyPr>
          <a:lstStyle/>
          <a:p>
            <a:pPr algn="ctr"/>
            <a:r>
              <a:rPr lang="en-US" sz="6000" b="1" cap="none" dirty="0">
                <a:solidFill>
                  <a:schemeClr val="bg1"/>
                </a:solidFill>
                <a:latin typeface="Tw Cen MT" panose="020B0602020104020603" pitchFamily="34" charset="0"/>
              </a:rPr>
              <a:t>Our Data Story</a:t>
            </a:r>
            <a:endParaRPr lang="en-NG" sz="6000" b="1" cap="none" dirty="0">
              <a:solidFill>
                <a:schemeClr val="bg1"/>
              </a:solidFill>
              <a:latin typeface="Tw Cen MT" panose="020B0602020104020603" pitchFamily="34" charset="0"/>
            </a:endParaRPr>
          </a:p>
        </p:txBody>
      </p:sp>
      <p:sp>
        <p:nvSpPr>
          <p:cNvPr id="5" name="TextBox 4">
            <a:extLst>
              <a:ext uri="{FF2B5EF4-FFF2-40B4-BE49-F238E27FC236}">
                <a16:creationId xmlns:a16="http://schemas.microsoft.com/office/drawing/2014/main" id="{FA1607D8-362D-4AAD-8982-C235DC17D465}"/>
              </a:ext>
            </a:extLst>
          </p:cNvPr>
          <p:cNvSpPr txBox="1"/>
          <p:nvPr/>
        </p:nvSpPr>
        <p:spPr>
          <a:xfrm>
            <a:off x="773724" y="2555631"/>
            <a:ext cx="10949354" cy="4462760"/>
          </a:xfrm>
          <a:prstGeom prst="rect">
            <a:avLst/>
          </a:prstGeom>
          <a:noFill/>
        </p:spPr>
        <p:txBody>
          <a:bodyPr wrap="square" rtlCol="0">
            <a:spAutoFit/>
          </a:bodyPr>
          <a:lstStyle/>
          <a:p>
            <a:pPr algn="just"/>
            <a:endParaRPr lang="en-US" sz="3200" dirty="0">
              <a:solidFill>
                <a:schemeClr val="accent1">
                  <a:lumMod val="60000"/>
                  <a:lumOff val="40000"/>
                </a:schemeClr>
              </a:solidFill>
              <a:latin typeface="Tw Cen MT" panose="020B0602020104020603" pitchFamily="34" charset="0"/>
            </a:endParaRPr>
          </a:p>
          <a:p>
            <a:pPr algn="just"/>
            <a:r>
              <a:rPr lang="en-US" sz="3200" b="1" u="sng" dirty="0">
                <a:solidFill>
                  <a:schemeClr val="bg1"/>
                </a:solidFill>
                <a:latin typeface="Tw Cen MT"/>
              </a:rPr>
              <a:t>Other Metrics:</a:t>
            </a:r>
          </a:p>
          <a:p>
            <a:pPr algn="just"/>
            <a:endParaRPr lang="en-US" sz="3200" b="1" u="sng" dirty="0">
              <a:solidFill>
                <a:schemeClr val="bg1"/>
              </a:solidFill>
              <a:latin typeface="Tw Cen MT" panose="020B0602020104020603" pitchFamily="34" charset="0"/>
            </a:endParaRPr>
          </a:p>
          <a:p>
            <a:pPr marL="457200" indent="-457200" algn="just">
              <a:buFont typeface="Arial" panose="020B0604020202020204" pitchFamily="34" charset="0"/>
              <a:buChar char="•"/>
            </a:pPr>
            <a:r>
              <a:rPr lang="en-US" sz="3200" b="1" i="1" u="sng" dirty="0">
                <a:solidFill>
                  <a:schemeClr val="bg1"/>
                </a:solidFill>
                <a:latin typeface="Tw Cen MT"/>
              </a:rPr>
              <a:t>Monthly Purchase Growth Trend:</a:t>
            </a:r>
            <a:r>
              <a:rPr lang="en-US" sz="3200" b="1" i="1" dirty="0">
                <a:solidFill>
                  <a:schemeClr val="bg1"/>
                </a:solidFill>
                <a:latin typeface="Tw Cen MT"/>
              </a:rPr>
              <a:t> </a:t>
            </a:r>
            <a:r>
              <a:rPr lang="en-US" sz="3200" b="1" dirty="0">
                <a:solidFill>
                  <a:schemeClr val="bg1"/>
                </a:solidFill>
                <a:latin typeface="Tw Cen MT"/>
              </a:rPr>
              <a:t>Revealed a significant increase in purchase amount from October 2021 to December 2021, followed by fluctuations in subsequent months.</a:t>
            </a:r>
            <a:endParaRPr lang="en-US" sz="3200" dirty="0">
              <a:solidFill>
                <a:schemeClr val="accent1">
                  <a:lumMod val="60000"/>
                  <a:lumOff val="40000"/>
                </a:schemeClr>
              </a:solidFill>
              <a:latin typeface="Tw Cen MT" panose="020B0602020104020603" pitchFamily="34" charset="0"/>
            </a:endParaRPr>
          </a:p>
          <a:p>
            <a:pPr algn="just"/>
            <a:endParaRPr lang="en-US" sz="3200" dirty="0">
              <a:solidFill>
                <a:schemeClr val="accent1">
                  <a:lumMod val="60000"/>
                  <a:lumOff val="40000"/>
                </a:schemeClr>
              </a:solidFill>
              <a:latin typeface="Tw Cen MT" panose="020B0602020104020603" pitchFamily="34" charset="0"/>
            </a:endParaRPr>
          </a:p>
          <a:p>
            <a:pPr marL="514350" indent="-514350" algn="just">
              <a:buAutoNum type="arabicPeriod"/>
            </a:pPr>
            <a:endParaRPr lang="en-US" sz="2800" dirty="0">
              <a:solidFill>
                <a:schemeClr val="accent1">
                  <a:lumMod val="60000"/>
                  <a:lumOff val="40000"/>
                </a:schemeClr>
              </a:solidFill>
              <a:latin typeface="Tw Cen MT" panose="020B0602020104020603" pitchFamily="34" charset="0"/>
            </a:endParaRPr>
          </a:p>
        </p:txBody>
      </p:sp>
      <p:sp>
        <p:nvSpPr>
          <p:cNvPr id="7" name="Title 1">
            <a:extLst>
              <a:ext uri="{FF2B5EF4-FFF2-40B4-BE49-F238E27FC236}">
                <a16:creationId xmlns:a16="http://schemas.microsoft.com/office/drawing/2014/main" id="{B7EF759F-0972-43AD-A490-A55E6999A048}"/>
              </a:ext>
            </a:extLst>
          </p:cNvPr>
          <p:cNvSpPr txBox="1">
            <a:spLocks/>
          </p:cNvSpPr>
          <p:nvPr/>
        </p:nvSpPr>
        <p:spPr>
          <a:xfrm>
            <a:off x="948267" y="1240042"/>
            <a:ext cx="14573087" cy="1315589"/>
          </a:xfrm>
          <a:prstGeom prst="rect">
            <a:avLst/>
          </a:prstGeom>
          <a:effectLst/>
        </p:spPr>
        <p:txBody>
          <a:bodyPr vert="horz" lIns="91440" tIns="45720" rIns="91440" bIns="45720" rtlCol="0" anchor="ctr">
            <a:normAutofit fontScale="97500"/>
          </a:bodyPr>
          <a:lstStyle>
            <a:lvl1pPr algn="l" defTabSz="812810" rtl="0" eaLnBrk="1" latinLnBrk="0" hangingPunct="1">
              <a:spcBef>
                <a:spcPct val="0"/>
              </a:spcBef>
              <a:buNone/>
              <a:defRPr sz="5689"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3600" b="1" cap="none" dirty="0">
                <a:solidFill>
                  <a:schemeClr val="bg1"/>
                </a:solidFill>
                <a:latin typeface="Tw Cen MT" panose="020B0602020104020603" pitchFamily="34" charset="0"/>
              </a:rPr>
              <a:t>Our Key insights from the customer purchase behavior dashboard include:</a:t>
            </a:r>
          </a:p>
        </p:txBody>
      </p:sp>
      <p:pic>
        <p:nvPicPr>
          <p:cNvPr id="6" name="Picture 5">
            <a:extLst>
              <a:ext uri="{FF2B5EF4-FFF2-40B4-BE49-F238E27FC236}">
                <a16:creationId xmlns:a16="http://schemas.microsoft.com/office/drawing/2014/main" id="{1D7B0ACD-A281-4599-869D-1905424E5575}"/>
              </a:ext>
            </a:extLst>
          </p:cNvPr>
          <p:cNvPicPr>
            <a:picLocks noChangeAspect="1"/>
          </p:cNvPicPr>
          <p:nvPr/>
        </p:nvPicPr>
        <p:blipFill>
          <a:blip r:embed="rId2"/>
          <a:stretch>
            <a:fillRect/>
          </a:stretch>
        </p:blipFill>
        <p:spPr>
          <a:xfrm>
            <a:off x="773724" y="5673969"/>
            <a:ext cx="12673949" cy="586153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473666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680D2-ADCF-4DC1-A5D5-AE883DD2B175}"/>
              </a:ext>
            </a:extLst>
          </p:cNvPr>
          <p:cNvSpPr>
            <a:spLocks noGrp="1"/>
          </p:cNvSpPr>
          <p:nvPr>
            <p:ph type="title"/>
          </p:nvPr>
        </p:nvSpPr>
        <p:spPr>
          <a:xfrm>
            <a:off x="948267" y="278749"/>
            <a:ext cx="14573087" cy="1315589"/>
          </a:xfrm>
        </p:spPr>
        <p:txBody>
          <a:bodyPr>
            <a:normAutofit/>
          </a:bodyPr>
          <a:lstStyle/>
          <a:p>
            <a:pPr algn="ctr"/>
            <a:r>
              <a:rPr lang="en-US" sz="6000" b="1" cap="none" dirty="0">
                <a:solidFill>
                  <a:schemeClr val="bg1"/>
                </a:solidFill>
                <a:latin typeface="Tw Cen MT" panose="020B0602020104020603" pitchFamily="34" charset="0"/>
              </a:rPr>
              <a:t>Our Data Story</a:t>
            </a:r>
            <a:endParaRPr lang="en-NG" sz="6000" b="1" cap="none" dirty="0">
              <a:solidFill>
                <a:schemeClr val="bg1"/>
              </a:solidFill>
              <a:latin typeface="Tw Cen MT" panose="020B0602020104020603" pitchFamily="34" charset="0"/>
            </a:endParaRPr>
          </a:p>
        </p:txBody>
      </p:sp>
      <p:sp>
        <p:nvSpPr>
          <p:cNvPr id="5" name="TextBox 4">
            <a:extLst>
              <a:ext uri="{FF2B5EF4-FFF2-40B4-BE49-F238E27FC236}">
                <a16:creationId xmlns:a16="http://schemas.microsoft.com/office/drawing/2014/main" id="{FA1607D8-362D-4AAD-8982-C235DC17D465}"/>
              </a:ext>
            </a:extLst>
          </p:cNvPr>
          <p:cNvSpPr txBox="1"/>
          <p:nvPr/>
        </p:nvSpPr>
        <p:spPr>
          <a:xfrm>
            <a:off x="773724" y="2555631"/>
            <a:ext cx="8956430" cy="6186309"/>
          </a:xfrm>
          <a:prstGeom prst="rect">
            <a:avLst/>
          </a:prstGeom>
          <a:noFill/>
        </p:spPr>
        <p:txBody>
          <a:bodyPr wrap="square" rtlCol="0">
            <a:spAutoFit/>
          </a:bodyPr>
          <a:lstStyle/>
          <a:p>
            <a:pPr algn="just"/>
            <a:endParaRPr lang="en-US" sz="3200" dirty="0">
              <a:solidFill>
                <a:schemeClr val="accent1">
                  <a:lumMod val="60000"/>
                  <a:lumOff val="40000"/>
                </a:schemeClr>
              </a:solidFill>
              <a:latin typeface="Tw Cen MT" panose="020B0602020104020603" pitchFamily="34" charset="0"/>
            </a:endParaRPr>
          </a:p>
          <a:p>
            <a:pPr algn="just"/>
            <a:r>
              <a:rPr lang="en-US" sz="2800" b="1" u="sng" dirty="0">
                <a:solidFill>
                  <a:schemeClr val="bg1"/>
                </a:solidFill>
                <a:latin typeface="Tw Cen MT"/>
              </a:rPr>
              <a:t>Other Metrics:</a:t>
            </a:r>
          </a:p>
          <a:p>
            <a:pPr algn="just"/>
            <a:endParaRPr lang="en-US" sz="2800" b="1" u="sng" dirty="0">
              <a:solidFill>
                <a:schemeClr val="bg1"/>
              </a:solidFill>
              <a:latin typeface="Tw Cen MT" panose="020B0602020104020603" pitchFamily="34" charset="0"/>
            </a:endParaRPr>
          </a:p>
          <a:p>
            <a:pPr marL="457200" indent="-457200" algn="just">
              <a:buFont typeface="Arial" panose="020B0604020202020204" pitchFamily="34" charset="0"/>
              <a:buChar char="•"/>
            </a:pPr>
            <a:r>
              <a:rPr lang="en-US" sz="3200" b="1" i="1" u="sng" dirty="0">
                <a:solidFill>
                  <a:schemeClr val="bg1"/>
                </a:solidFill>
                <a:latin typeface="Tw Cen MT"/>
              </a:rPr>
              <a:t>Valued Customer Ranking:</a:t>
            </a:r>
            <a:r>
              <a:rPr lang="en-US" sz="3200" b="1" i="1" dirty="0">
                <a:solidFill>
                  <a:schemeClr val="bg1"/>
                </a:solidFill>
                <a:latin typeface="Tw Cen MT"/>
              </a:rPr>
              <a:t> </a:t>
            </a:r>
            <a:r>
              <a:rPr lang="en-US" sz="3200" b="1" dirty="0">
                <a:solidFill>
                  <a:schemeClr val="bg1"/>
                </a:solidFill>
                <a:latin typeface="Tw Cen MT"/>
              </a:rPr>
              <a:t>Identified highest-ranking customers with varying purchase amounts, categorized into Bronze, Silver, Gold, and Platinum tiers.</a:t>
            </a:r>
          </a:p>
          <a:p>
            <a:pPr marL="457200" indent="-457200" algn="just">
              <a:buFont typeface="Arial" panose="020B0604020202020204" pitchFamily="34" charset="0"/>
              <a:buChar char="•"/>
            </a:pPr>
            <a:endParaRPr lang="en-US" sz="2800" b="1" dirty="0">
              <a:solidFill>
                <a:schemeClr val="bg1"/>
              </a:solidFill>
              <a:latin typeface="Tw Cen MT" panose="020B0602020104020603" pitchFamily="34" charset="0"/>
            </a:endParaRPr>
          </a:p>
          <a:p>
            <a:pPr marL="457200" indent="-457200" algn="just">
              <a:buFont typeface="Arial" panose="020B0604020202020204" pitchFamily="34" charset="0"/>
              <a:buChar char="•"/>
            </a:pPr>
            <a:endParaRPr lang="en-US" sz="2800" b="1" dirty="0">
              <a:solidFill>
                <a:schemeClr val="bg1"/>
              </a:solidFill>
              <a:latin typeface="Tw Cen MT" panose="020B0602020104020603" pitchFamily="34" charset="0"/>
            </a:endParaRPr>
          </a:p>
          <a:p>
            <a:pPr algn="just"/>
            <a:endParaRPr lang="en-US" sz="2800" b="1" dirty="0">
              <a:solidFill>
                <a:schemeClr val="bg1"/>
              </a:solidFill>
              <a:latin typeface="Tw Cen MT" panose="020B0602020104020603" pitchFamily="34" charset="0"/>
            </a:endParaRPr>
          </a:p>
          <a:p>
            <a:pPr marL="457200" indent="-457200" algn="just">
              <a:buFont typeface="Arial" panose="020B0604020202020204" pitchFamily="34" charset="0"/>
              <a:buChar char="•"/>
            </a:pPr>
            <a:r>
              <a:rPr lang="en-US" sz="3200" b="1" i="1" u="sng" dirty="0">
                <a:solidFill>
                  <a:schemeClr val="bg1"/>
                </a:solidFill>
                <a:latin typeface="Tw Cen MT"/>
              </a:rPr>
              <a:t>Purchase Behavior by Gender:</a:t>
            </a:r>
            <a:r>
              <a:rPr lang="en-US" sz="3200" b="1" i="1" dirty="0">
                <a:solidFill>
                  <a:schemeClr val="bg1"/>
                </a:solidFill>
                <a:latin typeface="Tw Cen MT"/>
              </a:rPr>
              <a:t> </a:t>
            </a:r>
            <a:r>
              <a:rPr lang="en-US" sz="3200" b="1" dirty="0">
                <a:solidFill>
                  <a:schemeClr val="bg1"/>
                </a:solidFill>
                <a:latin typeface="Tw Cen MT"/>
              </a:rPr>
              <a:t>Showed a nearly equal distribution of purchases between male and female customers.</a:t>
            </a:r>
            <a:endParaRPr lang="en-US" sz="3200" dirty="0">
              <a:solidFill>
                <a:schemeClr val="accent1">
                  <a:lumMod val="60000"/>
                  <a:lumOff val="40000"/>
                </a:schemeClr>
              </a:solidFill>
              <a:latin typeface="Tw Cen MT" panose="020B0602020104020603" pitchFamily="34" charset="0"/>
            </a:endParaRPr>
          </a:p>
        </p:txBody>
      </p:sp>
      <p:sp>
        <p:nvSpPr>
          <p:cNvPr id="7" name="Title 1">
            <a:extLst>
              <a:ext uri="{FF2B5EF4-FFF2-40B4-BE49-F238E27FC236}">
                <a16:creationId xmlns:a16="http://schemas.microsoft.com/office/drawing/2014/main" id="{B7EF759F-0972-43AD-A490-A55E6999A048}"/>
              </a:ext>
            </a:extLst>
          </p:cNvPr>
          <p:cNvSpPr txBox="1">
            <a:spLocks/>
          </p:cNvSpPr>
          <p:nvPr/>
        </p:nvSpPr>
        <p:spPr>
          <a:xfrm>
            <a:off x="948267" y="1240042"/>
            <a:ext cx="14573087" cy="1315589"/>
          </a:xfrm>
          <a:prstGeom prst="rect">
            <a:avLst/>
          </a:prstGeom>
          <a:effectLst/>
        </p:spPr>
        <p:txBody>
          <a:bodyPr vert="horz" lIns="91440" tIns="45720" rIns="91440" bIns="45720" rtlCol="0" anchor="ctr">
            <a:normAutofit fontScale="97500"/>
          </a:bodyPr>
          <a:lstStyle>
            <a:lvl1pPr algn="l" defTabSz="812810" rtl="0" eaLnBrk="1" latinLnBrk="0" hangingPunct="1">
              <a:spcBef>
                <a:spcPct val="0"/>
              </a:spcBef>
              <a:buNone/>
              <a:defRPr sz="5689"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3600" b="1" cap="none" dirty="0">
                <a:solidFill>
                  <a:schemeClr val="bg1"/>
                </a:solidFill>
                <a:latin typeface="Tw Cen MT" panose="020B0602020104020603" pitchFamily="34" charset="0"/>
              </a:rPr>
              <a:t>Our Key insights from the customer purchase behavior dashboard include:</a:t>
            </a:r>
          </a:p>
        </p:txBody>
      </p:sp>
      <p:pic>
        <p:nvPicPr>
          <p:cNvPr id="4" name="Picture 3">
            <a:extLst>
              <a:ext uri="{FF2B5EF4-FFF2-40B4-BE49-F238E27FC236}">
                <a16:creationId xmlns:a16="http://schemas.microsoft.com/office/drawing/2014/main" id="{74E0BAE5-5191-441C-9E2D-F2DE39BE1FDC}"/>
              </a:ext>
            </a:extLst>
          </p:cNvPr>
          <p:cNvPicPr>
            <a:picLocks noChangeAspect="1"/>
          </p:cNvPicPr>
          <p:nvPr/>
        </p:nvPicPr>
        <p:blipFill>
          <a:blip r:embed="rId2"/>
          <a:stretch>
            <a:fillRect/>
          </a:stretch>
        </p:blipFill>
        <p:spPr>
          <a:xfrm>
            <a:off x="9904697" y="2139139"/>
            <a:ext cx="5791200" cy="398584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9" name="Picture 8">
            <a:extLst>
              <a:ext uri="{FF2B5EF4-FFF2-40B4-BE49-F238E27FC236}">
                <a16:creationId xmlns:a16="http://schemas.microsoft.com/office/drawing/2014/main" id="{AF093CFA-1BFF-476A-B348-442DAD29B6FF}"/>
              </a:ext>
            </a:extLst>
          </p:cNvPr>
          <p:cNvPicPr>
            <a:picLocks noChangeAspect="1"/>
          </p:cNvPicPr>
          <p:nvPr/>
        </p:nvPicPr>
        <p:blipFill>
          <a:blip r:embed="rId3"/>
          <a:stretch>
            <a:fillRect/>
          </a:stretch>
        </p:blipFill>
        <p:spPr>
          <a:xfrm>
            <a:off x="9422015" y="6187181"/>
            <a:ext cx="6060261" cy="386568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4861487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442</TotalTime>
  <Words>802</Words>
  <Application>Microsoft Office PowerPoint</Application>
  <PresentationFormat>Custom</PresentationFormat>
  <Paragraphs>89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Tw Cen MT</vt:lpstr>
      <vt:lpstr>Tw Cen MT</vt:lpstr>
      <vt:lpstr>Wingdings 3</vt:lpstr>
      <vt:lpstr>Slice</vt:lpstr>
      <vt:lpstr>STERLING E-COMMERCE CUSTOMER PURCHASE BEHAVIOR DASHBOARD</vt:lpstr>
      <vt:lpstr>Project Introduction</vt:lpstr>
      <vt:lpstr>Project Scope</vt:lpstr>
      <vt:lpstr>Project Team</vt:lpstr>
      <vt:lpstr>Our Data Story</vt:lpstr>
      <vt:lpstr>Our Data Story</vt:lpstr>
      <vt:lpstr>Our Data Story</vt:lpstr>
      <vt:lpstr>Our Data Story</vt:lpstr>
      <vt:lpstr>Our Data Story</vt:lpstr>
      <vt:lpstr>Our Data Story</vt:lpstr>
      <vt:lpstr>Our Data Story</vt:lpstr>
      <vt:lpstr>Comprehensive Customer Purchase Behavior Dashboard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STERLING E-COMMERCE PURCHASE BEHAVIOR DASHBOARD</dc:title>
  <dc:creator>Ifechukwu Akaeze</dc:creator>
  <cp:lastModifiedBy>USER</cp:lastModifiedBy>
  <cp:revision>35</cp:revision>
  <dcterms:created xsi:type="dcterms:W3CDTF">2024-05-23T08:32:43Z</dcterms:created>
  <dcterms:modified xsi:type="dcterms:W3CDTF">2024-10-30T18:16:47Z</dcterms:modified>
</cp:coreProperties>
</file>