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B1AF00-4761-4804-A5F0-0BB26211FCE4}">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A1352-A93C-40AD-BE1C-9A80300BED7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104707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333446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231823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47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2771446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4A1352-A93C-40AD-BE1C-9A80300BED7E}"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48470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4A1352-A93C-40AD-BE1C-9A80300BED7E}"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1672532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A1352-A93C-40AD-BE1C-9A80300BED7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192240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A1352-A93C-40AD-BE1C-9A80300BED7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321135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A1352-A93C-40AD-BE1C-9A80300BED7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409679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A1352-A93C-40AD-BE1C-9A80300BED7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57744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158443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A1352-A93C-40AD-BE1C-9A80300BED7E}"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42514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A1352-A93C-40AD-BE1C-9A80300BED7E}"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31048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94A1352-A93C-40AD-BE1C-9A80300BED7E}"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293711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189791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A1352-A93C-40AD-BE1C-9A80300BED7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5519D-EBBE-43FA-B15E-0673614FA8FD}" type="slidenum">
              <a:rPr lang="en-US" smtClean="0"/>
              <a:t>‹#›</a:t>
            </a:fld>
            <a:endParaRPr lang="en-US"/>
          </a:p>
        </p:txBody>
      </p:sp>
    </p:spTree>
    <p:extLst>
      <p:ext uri="{BB962C8B-B14F-4D97-AF65-F5344CB8AC3E}">
        <p14:creationId xmlns:p14="http://schemas.microsoft.com/office/powerpoint/2010/main" val="225078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94A1352-A93C-40AD-BE1C-9A80300BED7E}" type="datetimeFigureOut">
              <a:rPr lang="en-US" smtClean="0"/>
              <a:t>9/9/2024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445519D-EBBE-43FA-B15E-0673614FA8FD}" type="slidenum">
              <a:rPr lang="en-US" smtClean="0"/>
              <a:t>‹#›</a:t>
            </a:fld>
            <a:endParaRPr lang="en-US"/>
          </a:p>
        </p:txBody>
      </p:sp>
    </p:spTree>
    <p:extLst>
      <p:ext uri="{BB962C8B-B14F-4D97-AF65-F5344CB8AC3E}">
        <p14:creationId xmlns:p14="http://schemas.microsoft.com/office/powerpoint/2010/main" val="22650600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888/notebooks/Downloads/Customer_Churn_Prediction_CONNECTEL.ipynb#Recall=-TP/(TP+FN):-from-all-the-positive-classes,-how-many-we-predicted-correctly.-Recall-should-be-high-as-possib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629A-C38B-4CB1-96D1-97D39812111B}"/>
              </a:ext>
            </a:extLst>
          </p:cNvPr>
          <p:cNvSpPr>
            <a:spLocks noGrp="1"/>
          </p:cNvSpPr>
          <p:nvPr>
            <p:ph type="ctrTitle" idx="4294967295"/>
          </p:nvPr>
        </p:nvSpPr>
        <p:spPr>
          <a:xfrm>
            <a:off x="768626" y="106016"/>
            <a:ext cx="11131826" cy="6281531"/>
          </a:xfrm>
        </p:spPr>
        <p:txBody>
          <a:bodyPr>
            <a:normAutofit fontScale="90000"/>
          </a:bodyPr>
          <a:lstStyle/>
          <a:p>
            <a:pPr marR="0" algn="l">
              <a:lnSpc>
                <a:spcPct val="150000"/>
              </a:lnSpc>
              <a:spcBef>
                <a:spcPts val="0"/>
              </a:spcBef>
              <a:spcAft>
                <a:spcPts val="800"/>
              </a:spcAft>
            </a:pPr>
            <a:r>
              <a:rPr lang="en-US" sz="2400" b="1" dirty="0">
                <a:effectLst/>
                <a:ea typeface="Times New Roman" panose="02020603050405020304" pitchFamily="18" charset="0"/>
                <a:cs typeface="Times New Roman" panose="02020603050405020304" pitchFamily="18" charset="0"/>
              </a:rPr>
              <a:t>Presentation Outline: Customer Churn Prediction for </a:t>
            </a:r>
            <a:r>
              <a:rPr lang="en-US" sz="2400" b="1" dirty="0" err="1">
                <a:effectLst/>
                <a:ea typeface="Times New Roman" panose="02020603050405020304" pitchFamily="18" charset="0"/>
                <a:cs typeface="Times New Roman" panose="02020603050405020304" pitchFamily="18" charset="0"/>
              </a:rPr>
              <a:t>ConnectTel</a:t>
            </a:r>
            <a:br>
              <a:rPr lang="en-US" sz="2400" b="1" dirty="0">
                <a:effectLst/>
                <a:ea typeface="Times New Roman" panose="02020603050405020304" pitchFamily="18" charset="0"/>
                <a:cs typeface="Times New Roman" panose="02020603050405020304" pitchFamily="18" charset="0"/>
              </a:rPr>
            </a:b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1. Introduction</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2. Problem Statement</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3. Data Overview</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4. Exploratory Data Analysis (EDA)</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6. Model Development</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7. Model TRAINNING &amp; Evaluation</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8. Recommendations</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9. Conclusion</a:t>
            </a:r>
            <a:br>
              <a:rPr lang="en-US" sz="2400" b="1" dirty="0">
                <a:effectLst/>
                <a:ea typeface="Calibri" panose="020F0502020204030204" pitchFamily="34" charset="0"/>
                <a:cs typeface="Times New Roman" panose="02020603050405020304" pitchFamily="18" charset="0"/>
              </a:rPr>
            </a:br>
            <a:r>
              <a:rPr lang="en-US" sz="2400" b="1" dirty="0">
                <a:effectLst/>
                <a:ea typeface="Times New Roman" panose="02020603050405020304" pitchFamily="18" charset="0"/>
                <a:cs typeface="Times New Roman" panose="02020603050405020304" pitchFamily="18" charset="0"/>
              </a:rPr>
              <a:t>10. Q&amp;A Session</a:t>
            </a:r>
            <a:br>
              <a:rPr lang="en-US" sz="2400" b="1" dirty="0">
                <a:effectLst/>
                <a:ea typeface="Calibri" panose="020F0502020204030204" pitchFamily="34" charset="0"/>
                <a:cs typeface="Times New Roman" panose="02020603050405020304" pitchFamily="18" charset="0"/>
              </a:rPr>
            </a:br>
            <a:endParaRPr lang="en-US" sz="2400" b="1" dirty="0"/>
          </a:p>
        </p:txBody>
      </p:sp>
    </p:spTree>
    <p:extLst>
      <p:ext uri="{BB962C8B-B14F-4D97-AF65-F5344CB8AC3E}">
        <p14:creationId xmlns:p14="http://schemas.microsoft.com/office/powerpoint/2010/main" val="171695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A6A808-1225-48C1-8CC2-C62B41F4E774}"/>
              </a:ext>
            </a:extLst>
          </p:cNvPr>
          <p:cNvSpPr>
            <a:spLocks noGrp="1"/>
          </p:cNvSpPr>
          <p:nvPr>
            <p:ph type="title"/>
          </p:nvPr>
        </p:nvSpPr>
        <p:spPr>
          <a:xfrm>
            <a:off x="913774" y="219371"/>
            <a:ext cx="10364451" cy="1596177"/>
          </a:xfrm>
        </p:spPr>
        <p:txBody>
          <a:bodyPr/>
          <a:lstStyle/>
          <a:p>
            <a:r>
              <a:rPr lang="en-US" sz="3600" b="1" dirty="0">
                <a:effectLst/>
                <a:latin typeface="+mn-lt"/>
                <a:ea typeface="Times New Roman" panose="02020603050405020304" pitchFamily="18" charset="0"/>
                <a:cs typeface="Times New Roman" panose="02020603050405020304" pitchFamily="18" charset="0"/>
              </a:rPr>
              <a:t>Model Development</a:t>
            </a:r>
            <a:endParaRPr lang="en-US" dirty="0"/>
          </a:p>
        </p:txBody>
      </p:sp>
      <p:sp>
        <p:nvSpPr>
          <p:cNvPr id="6" name="Content Placeholder 5">
            <a:extLst>
              <a:ext uri="{FF2B5EF4-FFF2-40B4-BE49-F238E27FC236}">
                <a16:creationId xmlns:a16="http://schemas.microsoft.com/office/drawing/2014/main" id="{667C7922-434C-4274-B3B2-4FD9E50DAFFE}"/>
              </a:ext>
            </a:extLst>
          </p:cNvPr>
          <p:cNvSpPr>
            <a:spLocks noGrp="1"/>
          </p:cNvSpPr>
          <p:nvPr>
            <p:ph sz="quarter" idx="13"/>
          </p:nvPr>
        </p:nvSpPr>
        <p:spPr>
          <a:xfrm>
            <a:off x="913774" y="1815548"/>
            <a:ext cx="10363826" cy="4598504"/>
          </a:xfrm>
        </p:spPr>
        <p:txBody>
          <a:bodyPr>
            <a:normAutofit/>
          </a:bodyPr>
          <a:lstStyle/>
          <a:p>
            <a:pPr marL="0" indent="0">
              <a:buNone/>
            </a:pPr>
            <a:r>
              <a:rPr lang="en-US" sz="1800" dirty="0"/>
              <a:t># Encode categorical variables</a:t>
            </a:r>
          </a:p>
          <a:p>
            <a:pPr marL="0" indent="0">
              <a:buNone/>
            </a:pPr>
            <a:r>
              <a:rPr lang="en-US" sz="1800" dirty="0"/>
              <a:t># Assign a label to the 'churn' feature and Dropped the label (this will now be the feature for training the model)</a:t>
            </a:r>
          </a:p>
          <a:p>
            <a:pPr marL="0" indent="0">
              <a:buNone/>
            </a:pPr>
            <a:r>
              <a:rPr lang="en-US" sz="1800" dirty="0"/>
              <a:t># Split data into Train and Test &amp; Scaled the data </a:t>
            </a:r>
            <a:r>
              <a:rPr lang="en-US" sz="1800" i="1" dirty="0"/>
              <a:t>( Using either </a:t>
            </a:r>
            <a:r>
              <a:rPr lang="en-US" sz="1800" b="1" i="1" dirty="0"/>
              <a:t>min-max Scaler </a:t>
            </a:r>
            <a:r>
              <a:rPr lang="en-US" sz="1800" i="1" dirty="0"/>
              <a:t>OR Standard Scaler)</a:t>
            </a:r>
          </a:p>
          <a:p>
            <a:pPr marL="0" indent="0">
              <a:buNone/>
            </a:pPr>
            <a:r>
              <a:rPr lang="en-US" sz="1800" dirty="0"/>
              <a:t># Train the model</a:t>
            </a:r>
          </a:p>
          <a:p>
            <a:pPr marL="0" indent="0">
              <a:buNone/>
            </a:pPr>
            <a:r>
              <a:rPr lang="en-US" sz="1800" b="1" i="1" dirty="0"/>
              <a:t>NB: The codes used to perform the various steps and the results are in the notebook</a:t>
            </a:r>
          </a:p>
        </p:txBody>
      </p:sp>
    </p:spTree>
    <p:extLst>
      <p:ext uri="{BB962C8B-B14F-4D97-AF65-F5344CB8AC3E}">
        <p14:creationId xmlns:p14="http://schemas.microsoft.com/office/powerpoint/2010/main" val="265862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2D1F-5DA3-4FDF-9170-6634A1F3EFBA}"/>
              </a:ext>
            </a:extLst>
          </p:cNvPr>
          <p:cNvSpPr>
            <a:spLocks noGrp="1"/>
          </p:cNvSpPr>
          <p:nvPr>
            <p:ph type="title"/>
          </p:nvPr>
        </p:nvSpPr>
        <p:spPr>
          <a:xfrm>
            <a:off x="913775" y="119271"/>
            <a:ext cx="10364451" cy="424068"/>
          </a:xfrm>
        </p:spPr>
        <p:txBody>
          <a:bodyPr>
            <a:normAutofit fontScale="90000"/>
          </a:bodyPr>
          <a:lstStyle/>
          <a:p>
            <a:r>
              <a:rPr lang="en-US" sz="3600" b="1" dirty="0">
                <a:effectLst/>
                <a:latin typeface="+mn-lt"/>
                <a:ea typeface="Times New Roman" panose="02020603050405020304" pitchFamily="18" charset="0"/>
                <a:cs typeface="Times New Roman" panose="02020603050405020304" pitchFamily="18" charset="0"/>
              </a:rPr>
              <a:t>Model TRAINNING &amp; Evaluation</a:t>
            </a:r>
            <a:endParaRPr lang="en-US" dirty="0"/>
          </a:p>
        </p:txBody>
      </p:sp>
      <p:sp>
        <p:nvSpPr>
          <p:cNvPr id="3" name="Content Placeholder 2">
            <a:extLst>
              <a:ext uri="{FF2B5EF4-FFF2-40B4-BE49-F238E27FC236}">
                <a16:creationId xmlns:a16="http://schemas.microsoft.com/office/drawing/2014/main" id="{523C1946-AE4F-4774-9911-C84F27118BE3}"/>
              </a:ext>
            </a:extLst>
          </p:cNvPr>
          <p:cNvSpPr>
            <a:spLocks noGrp="1"/>
          </p:cNvSpPr>
          <p:nvPr>
            <p:ph sz="quarter" idx="13"/>
          </p:nvPr>
        </p:nvSpPr>
        <p:spPr>
          <a:xfrm>
            <a:off x="543338" y="543340"/>
            <a:ext cx="11516139" cy="1179443"/>
          </a:xfrm>
        </p:spPr>
        <p:txBody>
          <a:bodyPr>
            <a:normAutofit/>
          </a:bodyPr>
          <a:lstStyle/>
          <a:p>
            <a:pPr marL="0" indent="0">
              <a:buNone/>
            </a:pPr>
            <a:r>
              <a:rPr lang="en-US" sz="1800" b="1" i="0" dirty="0" err="1">
                <a:effectLst/>
                <a:latin typeface="+mj-lt"/>
              </a:rPr>
              <a:t>ConnectTel</a:t>
            </a:r>
            <a:r>
              <a:rPr lang="en-US" sz="1800" b="1" i="0" dirty="0">
                <a:effectLst/>
                <a:latin typeface="+mj-lt"/>
              </a:rPr>
              <a:t> aims to develop a robust customer churn prediction system . The company seeks to accurately forecast customer churn and implement targeted retention initiatives ; By this , it means that the company favors CLASS1 (CHURN)</a:t>
            </a:r>
          </a:p>
          <a:p>
            <a:endParaRPr lang="en-US" sz="1800" dirty="0">
              <a:latin typeface="+mj-lt"/>
            </a:endParaRPr>
          </a:p>
        </p:txBody>
      </p:sp>
      <p:pic>
        <p:nvPicPr>
          <p:cNvPr id="5" name="Picture 4">
            <a:extLst>
              <a:ext uri="{FF2B5EF4-FFF2-40B4-BE49-F238E27FC236}">
                <a16:creationId xmlns:a16="http://schemas.microsoft.com/office/drawing/2014/main" id="{D52A0D07-3FBD-4919-BBB2-C36A79ABA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 y="1613560"/>
            <a:ext cx="8150087" cy="3767112"/>
          </a:xfrm>
          <a:prstGeom prst="rect">
            <a:avLst/>
          </a:prstGeom>
        </p:spPr>
      </p:pic>
      <p:sp>
        <p:nvSpPr>
          <p:cNvPr id="7" name="TextBox 6">
            <a:extLst>
              <a:ext uri="{FF2B5EF4-FFF2-40B4-BE49-F238E27FC236}">
                <a16:creationId xmlns:a16="http://schemas.microsoft.com/office/drawing/2014/main" id="{34164639-7623-4A3C-A848-7F812FEC353C}"/>
              </a:ext>
            </a:extLst>
          </p:cNvPr>
          <p:cNvSpPr txBox="1"/>
          <p:nvPr/>
        </p:nvSpPr>
        <p:spPr>
          <a:xfrm>
            <a:off x="9157252" y="1613560"/>
            <a:ext cx="2491409" cy="3416320"/>
          </a:xfrm>
          <a:prstGeom prst="rect">
            <a:avLst/>
          </a:prstGeom>
          <a:noFill/>
        </p:spPr>
        <p:txBody>
          <a:bodyPr wrap="square">
            <a:spAutoFit/>
          </a:bodyPr>
          <a:lstStyle/>
          <a:p>
            <a:pPr algn="l"/>
            <a:r>
              <a:rPr lang="en-US" b="1" i="0" dirty="0">
                <a:effectLst/>
                <a:latin typeface="+mj-lt"/>
              </a:rPr>
              <a:t>The </a:t>
            </a:r>
            <a:r>
              <a:rPr lang="en-US" b="1" dirty="0">
                <a:latin typeface="+mj-lt"/>
              </a:rPr>
              <a:t>plot</a:t>
            </a:r>
            <a:r>
              <a:rPr lang="en-US" b="1" i="0" dirty="0">
                <a:effectLst/>
                <a:latin typeface="+mj-lt"/>
              </a:rPr>
              <a:t> means that approximately 26% of the customers will churn ; as there is a serious class imbalance. This has to be taken care of in the model, as </a:t>
            </a:r>
            <a:r>
              <a:rPr lang="en-US" b="1" i="0" dirty="0" err="1">
                <a:effectLst/>
                <a:latin typeface="+mj-lt"/>
              </a:rPr>
              <a:t>connecttel</a:t>
            </a:r>
            <a:r>
              <a:rPr lang="en-US" b="1" i="0" dirty="0">
                <a:effectLst/>
                <a:latin typeface="+mj-lt"/>
              </a:rPr>
              <a:t> seems to want to prevent customer churn . What is important to the company is RECALL</a:t>
            </a:r>
          </a:p>
        </p:txBody>
      </p:sp>
      <p:sp>
        <p:nvSpPr>
          <p:cNvPr id="9" name="TextBox 8">
            <a:extLst>
              <a:ext uri="{FF2B5EF4-FFF2-40B4-BE49-F238E27FC236}">
                <a16:creationId xmlns:a16="http://schemas.microsoft.com/office/drawing/2014/main" id="{9FB7DBBC-09F9-41DD-B8FE-794F720968D8}"/>
              </a:ext>
            </a:extLst>
          </p:cNvPr>
          <p:cNvSpPr txBox="1"/>
          <p:nvPr/>
        </p:nvSpPr>
        <p:spPr>
          <a:xfrm>
            <a:off x="345363" y="5527562"/>
            <a:ext cx="10536686" cy="1200329"/>
          </a:xfrm>
          <a:prstGeom prst="rect">
            <a:avLst/>
          </a:prstGeom>
          <a:noFill/>
        </p:spPr>
        <p:txBody>
          <a:bodyPr wrap="square">
            <a:spAutoFit/>
          </a:bodyPr>
          <a:lstStyle/>
          <a:p>
            <a:r>
              <a:rPr lang="en-US" dirty="0"/>
              <a:t>Syntax</a:t>
            </a:r>
          </a:p>
          <a:p>
            <a:r>
              <a:rPr lang="en-US" dirty="0"/>
              <a:t>ax=</a:t>
            </a:r>
            <a:r>
              <a:rPr lang="en-US" dirty="0" err="1"/>
              <a:t>sns.countplot</a:t>
            </a:r>
            <a:r>
              <a:rPr lang="en-US" dirty="0"/>
              <a:t>(x=df["Churn"], order=df["Churn"].</a:t>
            </a:r>
            <a:r>
              <a:rPr lang="en-US" dirty="0" err="1"/>
              <a:t>value_counts</a:t>
            </a:r>
            <a:r>
              <a:rPr lang="en-US" dirty="0"/>
              <a:t>(ascending=False).index)values=df["Churn"].</a:t>
            </a:r>
            <a:r>
              <a:rPr lang="en-US" dirty="0" err="1"/>
              <a:t>value_counts</a:t>
            </a:r>
            <a:r>
              <a:rPr lang="en-US" dirty="0"/>
              <a:t>(ascending=False).</a:t>
            </a:r>
            <a:r>
              <a:rPr lang="en-US" dirty="0" err="1"/>
              <a:t>valuesax.bar_label</a:t>
            </a:r>
            <a:r>
              <a:rPr lang="en-US" dirty="0"/>
              <a:t>(container=</a:t>
            </a:r>
            <a:r>
              <a:rPr lang="en-US" dirty="0" err="1"/>
              <a:t>ax.containers</a:t>
            </a:r>
            <a:r>
              <a:rPr lang="en-US" dirty="0"/>
              <a:t>[0],labels=values);</a:t>
            </a:r>
          </a:p>
        </p:txBody>
      </p:sp>
    </p:spTree>
    <p:extLst>
      <p:ext uri="{BB962C8B-B14F-4D97-AF65-F5344CB8AC3E}">
        <p14:creationId xmlns:p14="http://schemas.microsoft.com/office/powerpoint/2010/main" val="400696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2325CAE-C49D-4EF6-8F51-F81CBDD69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107" y="2012421"/>
            <a:ext cx="4156455" cy="2427056"/>
          </a:xfrm>
          <a:prstGeom prst="rect">
            <a:avLst/>
          </a:prstGeom>
        </p:spPr>
      </p:pic>
      <p:sp>
        <p:nvSpPr>
          <p:cNvPr id="2" name="Title 1">
            <a:extLst>
              <a:ext uri="{FF2B5EF4-FFF2-40B4-BE49-F238E27FC236}">
                <a16:creationId xmlns:a16="http://schemas.microsoft.com/office/drawing/2014/main" id="{5F512213-4A16-4F89-82C1-8AD852488534}"/>
              </a:ext>
            </a:extLst>
          </p:cNvPr>
          <p:cNvSpPr>
            <a:spLocks noGrp="1"/>
          </p:cNvSpPr>
          <p:nvPr>
            <p:ph type="title"/>
          </p:nvPr>
        </p:nvSpPr>
        <p:spPr>
          <a:xfrm>
            <a:off x="913775" y="1"/>
            <a:ext cx="10364451" cy="583095"/>
          </a:xfrm>
        </p:spPr>
        <p:txBody>
          <a:bodyPr>
            <a:normAutofit fontScale="90000"/>
          </a:bodyPr>
          <a:lstStyle/>
          <a:p>
            <a:r>
              <a:rPr lang="en-US" sz="3600" b="1" dirty="0">
                <a:effectLst/>
                <a:latin typeface="+mn-lt"/>
                <a:ea typeface="Times New Roman" panose="02020603050405020304" pitchFamily="18" charset="0"/>
                <a:cs typeface="Times New Roman" panose="02020603050405020304" pitchFamily="18" charset="0"/>
              </a:rPr>
              <a:t>Model TRAINNING &amp; Evaluation…….</a:t>
            </a:r>
            <a:r>
              <a:rPr lang="en-US" sz="3600" b="1" dirty="0" err="1">
                <a:effectLst/>
                <a:latin typeface="+mn-lt"/>
                <a:ea typeface="Times New Roman" panose="02020603050405020304" pitchFamily="18" charset="0"/>
                <a:cs typeface="Times New Roman" panose="02020603050405020304" pitchFamily="18" charset="0"/>
              </a:rPr>
              <a:t>contd</a:t>
            </a:r>
            <a:endParaRPr lang="en-US" dirty="0"/>
          </a:p>
        </p:txBody>
      </p:sp>
      <p:sp>
        <p:nvSpPr>
          <p:cNvPr id="3" name="Content Placeholder 2">
            <a:extLst>
              <a:ext uri="{FF2B5EF4-FFF2-40B4-BE49-F238E27FC236}">
                <a16:creationId xmlns:a16="http://schemas.microsoft.com/office/drawing/2014/main" id="{27BC3291-556E-4973-9016-95FA66AADD20}"/>
              </a:ext>
            </a:extLst>
          </p:cNvPr>
          <p:cNvSpPr>
            <a:spLocks noGrp="1"/>
          </p:cNvSpPr>
          <p:nvPr>
            <p:ph sz="quarter" idx="13"/>
          </p:nvPr>
        </p:nvSpPr>
        <p:spPr>
          <a:xfrm>
            <a:off x="132522" y="583096"/>
            <a:ext cx="11926956" cy="6082747"/>
          </a:xfrm>
        </p:spPr>
        <p:txBody>
          <a:bodyPr>
            <a:normAutofit/>
          </a:bodyPr>
          <a:lstStyle/>
          <a:p>
            <a:r>
              <a:rPr lang="en-US" sz="1400" b="1" dirty="0"/>
              <a:t>In all  FIVE (5) ml models were trained</a:t>
            </a:r>
          </a:p>
          <a:p>
            <a:r>
              <a:rPr lang="en-US" sz="1400" b="1" dirty="0"/>
              <a:t>Codes in Jupiter notebook</a:t>
            </a:r>
          </a:p>
          <a:p>
            <a:r>
              <a:rPr lang="en-US" sz="1400" b="1" dirty="0"/>
              <a:t>TRAINED MODEL : svc , </a:t>
            </a:r>
            <a:r>
              <a:rPr lang="en-US" sz="1400" b="1" dirty="0" err="1"/>
              <a:t>sgd</a:t>
            </a:r>
            <a:r>
              <a:rPr lang="en-US" sz="1400" b="1" dirty="0"/>
              <a:t> , logistic regression, RANDOMFOREST, DECISIONTREE.</a:t>
            </a:r>
          </a:p>
          <a:p>
            <a:pPr marL="0" indent="0">
              <a:buNone/>
            </a:pPr>
            <a:endParaRPr lang="en-US" sz="1400" b="1" dirty="0"/>
          </a:p>
        </p:txBody>
      </p:sp>
      <p:pic>
        <p:nvPicPr>
          <p:cNvPr id="5" name="Picture 4">
            <a:extLst>
              <a:ext uri="{FF2B5EF4-FFF2-40B4-BE49-F238E27FC236}">
                <a16:creationId xmlns:a16="http://schemas.microsoft.com/office/drawing/2014/main" id="{596F8770-7658-4C97-85C5-1D47F81DB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2" y="1665507"/>
            <a:ext cx="4386469" cy="2773972"/>
          </a:xfrm>
          <a:prstGeom prst="rect">
            <a:avLst/>
          </a:prstGeom>
        </p:spPr>
      </p:pic>
      <p:pic>
        <p:nvPicPr>
          <p:cNvPr id="7" name="Picture 6">
            <a:extLst>
              <a:ext uri="{FF2B5EF4-FFF2-40B4-BE49-F238E27FC236}">
                <a16:creationId xmlns:a16="http://schemas.microsoft.com/office/drawing/2014/main" id="{1E270CF5-A0DE-4861-82B0-A9C2C269D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993" y="1665507"/>
            <a:ext cx="4029546" cy="2773973"/>
          </a:xfrm>
          <a:prstGeom prst="rect">
            <a:avLst/>
          </a:prstGeom>
        </p:spPr>
      </p:pic>
      <p:pic>
        <p:nvPicPr>
          <p:cNvPr id="9" name="Picture 8">
            <a:extLst>
              <a:ext uri="{FF2B5EF4-FFF2-40B4-BE49-F238E27FC236}">
                <a16:creationId xmlns:a16="http://schemas.microsoft.com/office/drawing/2014/main" id="{2C3AECC4-6B15-42F6-8CFF-B3F326326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8539" y="1665505"/>
            <a:ext cx="3351913" cy="2773973"/>
          </a:xfrm>
          <a:prstGeom prst="rect">
            <a:avLst/>
          </a:prstGeom>
        </p:spPr>
      </p:pic>
      <p:pic>
        <p:nvPicPr>
          <p:cNvPr id="11" name="Picture 10">
            <a:extLst>
              <a:ext uri="{FF2B5EF4-FFF2-40B4-BE49-F238E27FC236}">
                <a16:creationId xmlns:a16="http://schemas.microsoft.com/office/drawing/2014/main" id="{ABE230AC-43EF-45EF-8186-B5D5468164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620" y="4439478"/>
            <a:ext cx="4231348" cy="2427056"/>
          </a:xfrm>
          <a:prstGeom prst="rect">
            <a:avLst/>
          </a:prstGeom>
        </p:spPr>
      </p:pic>
      <p:pic>
        <p:nvPicPr>
          <p:cNvPr id="15" name="Picture 14">
            <a:extLst>
              <a:ext uri="{FF2B5EF4-FFF2-40B4-BE49-F238E27FC236}">
                <a16:creationId xmlns:a16="http://schemas.microsoft.com/office/drawing/2014/main" id="{700A9D1A-0FDB-42A4-88C0-6D71FB172C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9513" y="4439478"/>
            <a:ext cx="3510939" cy="2427056"/>
          </a:xfrm>
          <a:prstGeom prst="rect">
            <a:avLst/>
          </a:prstGeom>
        </p:spPr>
      </p:pic>
      <p:sp>
        <p:nvSpPr>
          <p:cNvPr id="16" name="TextBox 15">
            <a:extLst>
              <a:ext uri="{FF2B5EF4-FFF2-40B4-BE49-F238E27FC236}">
                <a16:creationId xmlns:a16="http://schemas.microsoft.com/office/drawing/2014/main" id="{149FFE34-1F2C-4D09-B34B-15AFE041F332}"/>
              </a:ext>
            </a:extLst>
          </p:cNvPr>
          <p:cNvSpPr txBox="1"/>
          <p:nvPr/>
        </p:nvSpPr>
        <p:spPr>
          <a:xfrm>
            <a:off x="1431235" y="1827755"/>
            <a:ext cx="2120348" cy="369332"/>
          </a:xfrm>
          <a:prstGeom prst="rect">
            <a:avLst/>
          </a:prstGeom>
          <a:noFill/>
        </p:spPr>
        <p:txBody>
          <a:bodyPr wrap="square" rtlCol="0">
            <a:spAutoFit/>
          </a:bodyPr>
          <a:lstStyle/>
          <a:p>
            <a:r>
              <a:rPr lang="en-US" dirty="0"/>
              <a:t>Logistic Regression</a:t>
            </a:r>
          </a:p>
        </p:txBody>
      </p:sp>
      <p:sp>
        <p:nvSpPr>
          <p:cNvPr id="17" name="TextBox 16">
            <a:extLst>
              <a:ext uri="{FF2B5EF4-FFF2-40B4-BE49-F238E27FC236}">
                <a16:creationId xmlns:a16="http://schemas.microsoft.com/office/drawing/2014/main" id="{1B1CB20B-FCF1-4278-8FC4-8DCB05BEB024}"/>
              </a:ext>
            </a:extLst>
          </p:cNvPr>
          <p:cNvSpPr txBox="1"/>
          <p:nvPr/>
        </p:nvSpPr>
        <p:spPr>
          <a:xfrm>
            <a:off x="5666604" y="1811730"/>
            <a:ext cx="1983563" cy="369332"/>
          </a:xfrm>
          <a:prstGeom prst="rect">
            <a:avLst/>
          </a:prstGeom>
          <a:noFill/>
        </p:spPr>
        <p:txBody>
          <a:bodyPr wrap="square" rtlCol="0">
            <a:spAutoFit/>
          </a:bodyPr>
          <a:lstStyle/>
          <a:p>
            <a:r>
              <a:rPr lang="en-US" dirty="0" err="1"/>
              <a:t>SDGClassifier</a:t>
            </a:r>
            <a:endParaRPr lang="en-US" dirty="0"/>
          </a:p>
        </p:txBody>
      </p:sp>
      <p:sp>
        <p:nvSpPr>
          <p:cNvPr id="18" name="TextBox 17">
            <a:extLst>
              <a:ext uri="{FF2B5EF4-FFF2-40B4-BE49-F238E27FC236}">
                <a16:creationId xmlns:a16="http://schemas.microsoft.com/office/drawing/2014/main" id="{A8D1913E-BDC0-4F91-87E0-FD2DD9CC1D32}"/>
              </a:ext>
            </a:extLst>
          </p:cNvPr>
          <p:cNvSpPr txBox="1"/>
          <p:nvPr/>
        </p:nvSpPr>
        <p:spPr>
          <a:xfrm>
            <a:off x="9285934" y="1811730"/>
            <a:ext cx="1992291" cy="369332"/>
          </a:xfrm>
          <a:prstGeom prst="rect">
            <a:avLst/>
          </a:prstGeom>
          <a:noFill/>
        </p:spPr>
        <p:txBody>
          <a:bodyPr wrap="square" rtlCol="0">
            <a:spAutoFit/>
          </a:bodyPr>
          <a:lstStyle/>
          <a:p>
            <a:r>
              <a:rPr lang="en-US" dirty="0"/>
              <a:t>Decision Tree</a:t>
            </a:r>
          </a:p>
        </p:txBody>
      </p:sp>
      <p:sp>
        <p:nvSpPr>
          <p:cNvPr id="19" name="TextBox 18">
            <a:extLst>
              <a:ext uri="{FF2B5EF4-FFF2-40B4-BE49-F238E27FC236}">
                <a16:creationId xmlns:a16="http://schemas.microsoft.com/office/drawing/2014/main" id="{0F94627A-1B47-462C-928A-4C9B38C133E1}"/>
              </a:ext>
            </a:extLst>
          </p:cNvPr>
          <p:cNvSpPr txBox="1"/>
          <p:nvPr/>
        </p:nvSpPr>
        <p:spPr>
          <a:xfrm>
            <a:off x="1391478" y="4439477"/>
            <a:ext cx="2160105" cy="369332"/>
          </a:xfrm>
          <a:prstGeom prst="rect">
            <a:avLst/>
          </a:prstGeom>
          <a:noFill/>
        </p:spPr>
        <p:txBody>
          <a:bodyPr wrap="square" rtlCol="0">
            <a:spAutoFit/>
          </a:bodyPr>
          <a:lstStyle/>
          <a:p>
            <a:r>
              <a:rPr lang="en-US" dirty="0"/>
              <a:t>Random Forest</a:t>
            </a:r>
          </a:p>
        </p:txBody>
      </p:sp>
      <p:sp>
        <p:nvSpPr>
          <p:cNvPr id="20" name="TextBox 19">
            <a:extLst>
              <a:ext uri="{FF2B5EF4-FFF2-40B4-BE49-F238E27FC236}">
                <a16:creationId xmlns:a16="http://schemas.microsoft.com/office/drawing/2014/main" id="{A6C41F00-322F-4C36-9557-BF302048C6EF}"/>
              </a:ext>
            </a:extLst>
          </p:cNvPr>
          <p:cNvSpPr txBox="1"/>
          <p:nvPr/>
        </p:nvSpPr>
        <p:spPr>
          <a:xfrm>
            <a:off x="9343225" y="4585701"/>
            <a:ext cx="1762539" cy="369332"/>
          </a:xfrm>
          <a:prstGeom prst="rect">
            <a:avLst/>
          </a:prstGeom>
          <a:noFill/>
        </p:spPr>
        <p:txBody>
          <a:bodyPr wrap="square" rtlCol="0">
            <a:spAutoFit/>
          </a:bodyPr>
          <a:lstStyle/>
          <a:p>
            <a:r>
              <a:rPr lang="en-US" dirty="0"/>
              <a:t>SVC</a:t>
            </a:r>
          </a:p>
        </p:txBody>
      </p:sp>
    </p:spTree>
    <p:extLst>
      <p:ext uri="{BB962C8B-B14F-4D97-AF65-F5344CB8AC3E}">
        <p14:creationId xmlns:p14="http://schemas.microsoft.com/office/powerpoint/2010/main" val="195583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7383-BD5E-4673-AF9A-E955944DE61C}"/>
              </a:ext>
            </a:extLst>
          </p:cNvPr>
          <p:cNvSpPr>
            <a:spLocks noGrp="1"/>
          </p:cNvSpPr>
          <p:nvPr>
            <p:ph type="title"/>
          </p:nvPr>
        </p:nvSpPr>
        <p:spPr>
          <a:xfrm>
            <a:off x="901149" y="282559"/>
            <a:ext cx="11079442" cy="671915"/>
          </a:xfrm>
        </p:spPr>
        <p:txBody>
          <a:bodyPr>
            <a:normAutofit/>
          </a:bodyPr>
          <a:lstStyle/>
          <a:p>
            <a:r>
              <a:rPr lang="en-US" sz="3200" b="1" dirty="0"/>
              <a:t>Model evaluation….</a:t>
            </a:r>
          </a:p>
        </p:txBody>
      </p:sp>
      <p:graphicFrame>
        <p:nvGraphicFramePr>
          <p:cNvPr id="4" name="Table 4">
            <a:extLst>
              <a:ext uri="{FF2B5EF4-FFF2-40B4-BE49-F238E27FC236}">
                <a16:creationId xmlns:a16="http://schemas.microsoft.com/office/drawing/2014/main" id="{583EF913-675C-4A78-A135-DC1F8844C25E}"/>
              </a:ext>
            </a:extLst>
          </p:cNvPr>
          <p:cNvGraphicFramePr>
            <a:graphicFrameLocks noGrp="1"/>
          </p:cNvGraphicFramePr>
          <p:nvPr>
            <p:ph sz="quarter" idx="13"/>
            <p:extLst>
              <p:ext uri="{D42A27DB-BD31-4B8C-83A1-F6EECF244321}">
                <p14:modId xmlns:p14="http://schemas.microsoft.com/office/powerpoint/2010/main" val="1810669647"/>
              </p:ext>
            </p:extLst>
          </p:nvPr>
        </p:nvGraphicFramePr>
        <p:xfrm>
          <a:off x="901149" y="1254140"/>
          <a:ext cx="9289775" cy="1483360"/>
        </p:xfrm>
        <a:graphic>
          <a:graphicData uri="http://schemas.openxmlformats.org/drawingml/2006/table">
            <a:tbl>
              <a:tblPr firstRow="1" bandRow="1">
                <a:tableStyleId>{5C22544A-7EE6-4342-B048-85BDC9FD1C3A}</a:tableStyleId>
              </a:tblPr>
              <a:tblGrid>
                <a:gridCol w="1857955">
                  <a:extLst>
                    <a:ext uri="{9D8B030D-6E8A-4147-A177-3AD203B41FA5}">
                      <a16:colId xmlns:a16="http://schemas.microsoft.com/office/drawing/2014/main" val="1095458604"/>
                    </a:ext>
                  </a:extLst>
                </a:gridCol>
                <a:gridCol w="1857955">
                  <a:extLst>
                    <a:ext uri="{9D8B030D-6E8A-4147-A177-3AD203B41FA5}">
                      <a16:colId xmlns:a16="http://schemas.microsoft.com/office/drawing/2014/main" val="1914902415"/>
                    </a:ext>
                  </a:extLst>
                </a:gridCol>
                <a:gridCol w="1857955">
                  <a:extLst>
                    <a:ext uri="{9D8B030D-6E8A-4147-A177-3AD203B41FA5}">
                      <a16:colId xmlns:a16="http://schemas.microsoft.com/office/drawing/2014/main" val="3132560249"/>
                    </a:ext>
                  </a:extLst>
                </a:gridCol>
                <a:gridCol w="1857955">
                  <a:extLst>
                    <a:ext uri="{9D8B030D-6E8A-4147-A177-3AD203B41FA5}">
                      <a16:colId xmlns:a16="http://schemas.microsoft.com/office/drawing/2014/main" val="2188117375"/>
                    </a:ext>
                  </a:extLst>
                </a:gridCol>
                <a:gridCol w="1857955">
                  <a:extLst>
                    <a:ext uri="{9D8B030D-6E8A-4147-A177-3AD203B41FA5}">
                      <a16:colId xmlns:a16="http://schemas.microsoft.com/office/drawing/2014/main" val="3536036764"/>
                    </a:ext>
                  </a:extLst>
                </a:gridCol>
              </a:tblGrid>
              <a:tr h="370840">
                <a:tc>
                  <a:txBody>
                    <a:bodyPr/>
                    <a:lstStyle/>
                    <a:p>
                      <a:endParaRPr lang="en-US"/>
                    </a:p>
                  </a:txBody>
                  <a:tcPr/>
                </a:tc>
                <a:tc>
                  <a:txBody>
                    <a:bodyPr/>
                    <a:lstStyle/>
                    <a:p>
                      <a:r>
                        <a:rPr lang="en-US" dirty="0"/>
                        <a:t>Recall</a:t>
                      </a:r>
                    </a:p>
                  </a:txBody>
                  <a:tcPr/>
                </a:tc>
                <a:tc>
                  <a:txBody>
                    <a:bodyPr/>
                    <a:lstStyle/>
                    <a:p>
                      <a:r>
                        <a:rPr lang="en-US" dirty="0"/>
                        <a:t>Accuracy</a:t>
                      </a:r>
                    </a:p>
                  </a:txBody>
                  <a:tcPr/>
                </a:tc>
                <a:tc>
                  <a:txBody>
                    <a:bodyPr/>
                    <a:lstStyle/>
                    <a:p>
                      <a:r>
                        <a:rPr lang="en-US" dirty="0"/>
                        <a:t>Precision</a:t>
                      </a:r>
                    </a:p>
                  </a:txBody>
                  <a:tcPr/>
                </a:tc>
                <a:tc>
                  <a:txBody>
                    <a:bodyPr/>
                    <a:lstStyle/>
                    <a:p>
                      <a:r>
                        <a:rPr lang="en-US" dirty="0"/>
                        <a:t>F1-Score</a:t>
                      </a:r>
                    </a:p>
                  </a:txBody>
                  <a:tcPr/>
                </a:tc>
                <a:extLst>
                  <a:ext uri="{0D108BD9-81ED-4DB2-BD59-A6C34878D82A}">
                    <a16:rowId xmlns:a16="http://schemas.microsoft.com/office/drawing/2014/main" val="2376780611"/>
                  </a:ext>
                </a:extLst>
              </a:tr>
              <a:tr h="370840">
                <a:tc>
                  <a:txBody>
                    <a:bodyPr/>
                    <a:lstStyle/>
                    <a:p>
                      <a:r>
                        <a:rPr lang="en-US" dirty="0"/>
                        <a:t>Logistic Regression</a:t>
                      </a:r>
                    </a:p>
                  </a:txBody>
                  <a:tcPr/>
                </a:tc>
                <a:tc>
                  <a:txBody>
                    <a:bodyPr/>
                    <a:lstStyle/>
                    <a:p>
                      <a:r>
                        <a:rPr lang="en-US" dirty="0"/>
                        <a:t>92%</a:t>
                      </a:r>
                    </a:p>
                  </a:txBody>
                  <a:tcPr/>
                </a:tc>
                <a:tc>
                  <a:txBody>
                    <a:bodyPr/>
                    <a:lstStyle/>
                    <a:p>
                      <a:r>
                        <a:rPr lang="en-US" dirty="0"/>
                        <a:t>68%</a:t>
                      </a:r>
                    </a:p>
                  </a:txBody>
                  <a:tcPr/>
                </a:tc>
                <a:tc>
                  <a:txBody>
                    <a:bodyPr/>
                    <a:lstStyle/>
                    <a:p>
                      <a:r>
                        <a:rPr lang="en-US" dirty="0"/>
                        <a:t>45%</a:t>
                      </a:r>
                    </a:p>
                  </a:txBody>
                  <a:tcPr/>
                </a:tc>
                <a:tc>
                  <a:txBody>
                    <a:bodyPr/>
                    <a:lstStyle/>
                    <a:p>
                      <a:r>
                        <a:rPr lang="en-US" dirty="0"/>
                        <a:t>60%</a:t>
                      </a:r>
                    </a:p>
                  </a:txBody>
                  <a:tcPr/>
                </a:tc>
                <a:extLst>
                  <a:ext uri="{0D108BD9-81ED-4DB2-BD59-A6C34878D82A}">
                    <a16:rowId xmlns:a16="http://schemas.microsoft.com/office/drawing/2014/main" val="3315128218"/>
                  </a:ext>
                </a:extLst>
              </a:tr>
              <a:tr h="370840">
                <a:tc>
                  <a:txBody>
                    <a:bodyPr/>
                    <a:lstStyle/>
                    <a:p>
                      <a:r>
                        <a:rPr lang="en-US" dirty="0"/>
                        <a:t>SVC</a:t>
                      </a:r>
                    </a:p>
                  </a:txBody>
                  <a:tcPr/>
                </a:tc>
                <a:tc>
                  <a:txBody>
                    <a:bodyPr/>
                    <a:lstStyle/>
                    <a:p>
                      <a:r>
                        <a:rPr lang="en-US" dirty="0"/>
                        <a:t>92%</a:t>
                      </a:r>
                    </a:p>
                  </a:txBody>
                  <a:tcPr/>
                </a:tc>
                <a:tc>
                  <a:txBody>
                    <a:bodyPr/>
                    <a:lstStyle/>
                    <a:p>
                      <a:r>
                        <a:rPr lang="en-US" dirty="0"/>
                        <a:t>67%</a:t>
                      </a:r>
                    </a:p>
                  </a:txBody>
                  <a:tcPr/>
                </a:tc>
                <a:tc>
                  <a:txBody>
                    <a:bodyPr/>
                    <a:lstStyle/>
                    <a:p>
                      <a:r>
                        <a:rPr lang="en-US" dirty="0"/>
                        <a:t>44%</a:t>
                      </a:r>
                    </a:p>
                  </a:txBody>
                  <a:tcPr/>
                </a:tc>
                <a:tc>
                  <a:txBody>
                    <a:bodyPr/>
                    <a:lstStyle/>
                    <a:p>
                      <a:r>
                        <a:rPr lang="en-US" dirty="0"/>
                        <a:t>59%</a:t>
                      </a:r>
                    </a:p>
                  </a:txBody>
                  <a:tcPr/>
                </a:tc>
                <a:extLst>
                  <a:ext uri="{0D108BD9-81ED-4DB2-BD59-A6C34878D82A}">
                    <a16:rowId xmlns:a16="http://schemas.microsoft.com/office/drawing/2014/main" val="2246543394"/>
                  </a:ext>
                </a:extLst>
              </a:tr>
              <a:tr h="370840">
                <a:tc>
                  <a:txBody>
                    <a:bodyPr/>
                    <a:lstStyle/>
                    <a:p>
                      <a:r>
                        <a:rPr lang="en-US" dirty="0"/>
                        <a:t>SGD</a:t>
                      </a:r>
                    </a:p>
                  </a:txBody>
                  <a:tcPr/>
                </a:tc>
                <a:tc>
                  <a:txBody>
                    <a:bodyPr/>
                    <a:lstStyle/>
                    <a:p>
                      <a:r>
                        <a:rPr lang="en-US" dirty="0"/>
                        <a:t>90%</a:t>
                      </a:r>
                    </a:p>
                  </a:txBody>
                  <a:tcPr/>
                </a:tc>
                <a:tc>
                  <a:txBody>
                    <a:bodyPr/>
                    <a:lstStyle/>
                    <a:p>
                      <a:r>
                        <a:rPr lang="en-US" dirty="0"/>
                        <a:t>68%</a:t>
                      </a:r>
                    </a:p>
                  </a:txBody>
                  <a:tcPr/>
                </a:tc>
                <a:tc>
                  <a:txBody>
                    <a:bodyPr/>
                    <a:lstStyle/>
                    <a:p>
                      <a:r>
                        <a:rPr lang="en-US" dirty="0"/>
                        <a:t>45%</a:t>
                      </a:r>
                    </a:p>
                  </a:txBody>
                  <a:tcPr/>
                </a:tc>
                <a:tc>
                  <a:txBody>
                    <a:bodyPr/>
                    <a:lstStyle/>
                    <a:p>
                      <a:r>
                        <a:rPr lang="en-US" dirty="0"/>
                        <a:t>60%</a:t>
                      </a:r>
                    </a:p>
                  </a:txBody>
                  <a:tcPr/>
                </a:tc>
                <a:extLst>
                  <a:ext uri="{0D108BD9-81ED-4DB2-BD59-A6C34878D82A}">
                    <a16:rowId xmlns:a16="http://schemas.microsoft.com/office/drawing/2014/main" val="1050761781"/>
                  </a:ext>
                </a:extLst>
              </a:tr>
            </a:tbl>
          </a:graphicData>
        </a:graphic>
      </p:graphicFrame>
      <p:sp>
        <p:nvSpPr>
          <p:cNvPr id="6" name="TextBox 5">
            <a:extLst>
              <a:ext uri="{FF2B5EF4-FFF2-40B4-BE49-F238E27FC236}">
                <a16:creationId xmlns:a16="http://schemas.microsoft.com/office/drawing/2014/main" id="{BDA714D4-A856-4AD9-9228-65B39AC85D90}"/>
              </a:ext>
            </a:extLst>
          </p:cNvPr>
          <p:cNvSpPr txBox="1"/>
          <p:nvPr/>
        </p:nvSpPr>
        <p:spPr>
          <a:xfrm>
            <a:off x="10098155" y="1254140"/>
            <a:ext cx="1987826" cy="67191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NB: These are on CLASS1</a:t>
            </a:r>
          </a:p>
        </p:txBody>
      </p:sp>
      <p:sp>
        <p:nvSpPr>
          <p:cNvPr id="8" name="TextBox 7">
            <a:extLst>
              <a:ext uri="{FF2B5EF4-FFF2-40B4-BE49-F238E27FC236}">
                <a16:creationId xmlns:a16="http://schemas.microsoft.com/office/drawing/2014/main" id="{4BB9420C-0A96-4A88-B37A-30DDC5E72B7A}"/>
              </a:ext>
            </a:extLst>
          </p:cNvPr>
          <p:cNvSpPr txBox="1"/>
          <p:nvPr/>
        </p:nvSpPr>
        <p:spPr>
          <a:xfrm>
            <a:off x="901149" y="2970648"/>
            <a:ext cx="9289775" cy="646331"/>
          </a:xfrm>
          <a:prstGeom prst="rect">
            <a:avLst/>
          </a:prstGeom>
          <a:noFill/>
        </p:spPr>
        <p:txBody>
          <a:bodyPr wrap="square">
            <a:spAutoFit/>
          </a:bodyPr>
          <a:lstStyle/>
          <a:p>
            <a:pPr marL="0" marR="0"/>
            <a:r>
              <a:rPr lang="en-US" dirty="0">
                <a:effectLst/>
                <a:latin typeface="+mj-lt"/>
                <a:ea typeface="Times New Roman" panose="02020603050405020304" pitchFamily="18" charset="0"/>
              </a:rPr>
              <a:t>Both Logistic Regression and SVC performed similar , however , due to higher percentages of other measures, </a:t>
            </a:r>
            <a:r>
              <a:rPr lang="en-US" b="1" i="1" dirty="0">
                <a:effectLst/>
                <a:latin typeface="+mj-lt"/>
                <a:ea typeface="Times New Roman" panose="02020603050405020304" pitchFamily="18" charset="0"/>
              </a:rPr>
              <a:t>Logistic Regression </a:t>
            </a:r>
            <a:r>
              <a:rPr lang="en-US" dirty="0">
                <a:effectLst/>
                <a:latin typeface="+mj-lt"/>
                <a:ea typeface="Times New Roman" panose="02020603050405020304" pitchFamily="18" charset="0"/>
              </a:rPr>
              <a:t>was favored.</a:t>
            </a:r>
          </a:p>
        </p:txBody>
      </p:sp>
      <p:sp>
        <p:nvSpPr>
          <p:cNvPr id="10" name="TextBox 9">
            <a:extLst>
              <a:ext uri="{FF2B5EF4-FFF2-40B4-BE49-F238E27FC236}">
                <a16:creationId xmlns:a16="http://schemas.microsoft.com/office/drawing/2014/main" id="{34ECA50D-E6AD-4D35-9972-1DE219040CB4}"/>
              </a:ext>
            </a:extLst>
          </p:cNvPr>
          <p:cNvSpPr txBox="1"/>
          <p:nvPr/>
        </p:nvSpPr>
        <p:spPr>
          <a:xfrm>
            <a:off x="901149" y="4267117"/>
            <a:ext cx="10455964" cy="2585323"/>
          </a:xfrm>
          <a:prstGeom prst="rect">
            <a:avLst/>
          </a:prstGeom>
          <a:noFill/>
        </p:spPr>
        <p:txBody>
          <a:bodyPr wrap="square">
            <a:spAutoFit/>
          </a:bodyPr>
          <a:lstStyle/>
          <a:p>
            <a:pPr algn="l"/>
            <a:r>
              <a:rPr lang="en-US" b="1" i="0" dirty="0">
                <a:effectLst/>
                <a:latin typeface="+mj-lt"/>
              </a:rPr>
              <a:t>DEFINITIONS:</a:t>
            </a:r>
          </a:p>
          <a:p>
            <a:pPr algn="l"/>
            <a:r>
              <a:rPr lang="en-US" b="1" i="0" dirty="0">
                <a:effectLst/>
                <a:latin typeface="+mj-lt"/>
              </a:rPr>
              <a:t>Recall= TP/(TP+FN): from all the positive classes, how many we predicted correctly. Recall should be high as possible.</a:t>
            </a:r>
            <a:r>
              <a:rPr lang="en-US" b="1" i="0" u="none" strike="noStrike" dirty="0">
                <a:effectLst/>
                <a:latin typeface="+mj-lt"/>
                <a:hlinkClick r:id="rId2"/>
              </a:rPr>
              <a:t>¶</a:t>
            </a:r>
            <a:endParaRPr lang="en-US" b="1" i="0" dirty="0">
              <a:effectLst/>
              <a:latin typeface="+mj-lt"/>
            </a:endParaRPr>
          </a:p>
          <a:p>
            <a:pPr algn="l"/>
            <a:endParaRPr lang="en-US" b="1" i="0" dirty="0">
              <a:effectLst/>
              <a:latin typeface="+mj-lt"/>
            </a:endParaRPr>
          </a:p>
          <a:p>
            <a:pPr algn="l"/>
            <a:r>
              <a:rPr lang="en-US" b="1" i="0" dirty="0">
                <a:effectLst/>
                <a:latin typeface="+mj-lt"/>
              </a:rPr>
              <a:t>Precision= TP/(TP+FP): from all the classes we have predicted as positive, how many are actually positive. Precision should be high as possible.</a:t>
            </a:r>
          </a:p>
          <a:p>
            <a:pPr algn="l"/>
            <a:endParaRPr lang="en-US" b="1" i="0" dirty="0">
              <a:effectLst/>
              <a:latin typeface="+mj-lt"/>
            </a:endParaRPr>
          </a:p>
          <a:p>
            <a:pPr algn="l"/>
            <a:r>
              <a:rPr lang="en-US" b="1" i="0" dirty="0">
                <a:effectLst/>
                <a:latin typeface="+mj-lt"/>
              </a:rPr>
              <a:t>Accuracy: From all the classes (positive and negative), how many of them we have predicted correctly. Accuracy should be high as possible.</a:t>
            </a:r>
          </a:p>
        </p:txBody>
      </p:sp>
    </p:spTree>
    <p:extLst>
      <p:ext uri="{BB962C8B-B14F-4D97-AF65-F5344CB8AC3E}">
        <p14:creationId xmlns:p14="http://schemas.microsoft.com/office/powerpoint/2010/main" val="264786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5E96-5668-4EC6-9371-8DA314EEF359}"/>
              </a:ext>
            </a:extLst>
          </p:cNvPr>
          <p:cNvSpPr>
            <a:spLocks noGrp="1"/>
          </p:cNvSpPr>
          <p:nvPr>
            <p:ph type="title"/>
          </p:nvPr>
        </p:nvSpPr>
        <p:spPr>
          <a:xfrm>
            <a:off x="913775" y="357809"/>
            <a:ext cx="10364451" cy="715617"/>
          </a:xfrm>
        </p:spPr>
        <p:txBody>
          <a:bodyPr>
            <a:normAutofit fontScale="90000"/>
          </a:bodyPr>
          <a:lstStyle/>
          <a:p>
            <a:pPr algn="l"/>
            <a:r>
              <a:rPr lang="en-US" b="1" i="0" dirty="0">
                <a:effectLst/>
              </a:rPr>
              <a:t>Apply Hyperparameter tuning for Logistic Regression to so see if it gets better</a:t>
            </a:r>
            <a:br>
              <a:rPr lang="en-US" b="1" i="0" dirty="0">
                <a:effectLst/>
              </a:rPr>
            </a:br>
            <a:endParaRPr lang="en-US" b="1" dirty="0"/>
          </a:p>
        </p:txBody>
      </p:sp>
      <p:pic>
        <p:nvPicPr>
          <p:cNvPr id="5" name="Content Placeholder 4">
            <a:extLst>
              <a:ext uri="{FF2B5EF4-FFF2-40B4-BE49-F238E27FC236}">
                <a16:creationId xmlns:a16="http://schemas.microsoft.com/office/drawing/2014/main" id="{49E73BB7-1C74-4F79-9AC6-E01689FE8C7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8052" y="1281546"/>
            <a:ext cx="7907083" cy="5424053"/>
          </a:xfrm>
        </p:spPr>
      </p:pic>
      <p:sp>
        <p:nvSpPr>
          <p:cNvPr id="7" name="TextBox 6">
            <a:extLst>
              <a:ext uri="{FF2B5EF4-FFF2-40B4-BE49-F238E27FC236}">
                <a16:creationId xmlns:a16="http://schemas.microsoft.com/office/drawing/2014/main" id="{2AF0BC72-4D3E-4840-996F-FCF0B98F2CCF}"/>
              </a:ext>
            </a:extLst>
          </p:cNvPr>
          <p:cNvSpPr txBox="1"/>
          <p:nvPr/>
        </p:nvSpPr>
        <p:spPr>
          <a:xfrm>
            <a:off x="8322365" y="1281546"/>
            <a:ext cx="3551583" cy="1477328"/>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mj-lt"/>
              </a:rPr>
              <a:t>After hyper tunning slightly reduced the nominal value of FN and increased the TP , but still retained Recall value @ 92%</a:t>
            </a:r>
          </a:p>
        </p:txBody>
      </p:sp>
      <p:sp>
        <p:nvSpPr>
          <p:cNvPr id="9" name="TextBox 8">
            <a:extLst>
              <a:ext uri="{FF2B5EF4-FFF2-40B4-BE49-F238E27FC236}">
                <a16:creationId xmlns:a16="http://schemas.microsoft.com/office/drawing/2014/main" id="{0C62E3BD-4425-4F4D-950A-4D5FE4CCFC3E}"/>
              </a:ext>
            </a:extLst>
          </p:cNvPr>
          <p:cNvSpPr txBox="1"/>
          <p:nvPr/>
        </p:nvSpPr>
        <p:spPr>
          <a:xfrm>
            <a:off x="8225135" y="2689995"/>
            <a:ext cx="3816627" cy="1200329"/>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mj-lt"/>
              </a:rPr>
              <a:t>Recommendation will be for </a:t>
            </a:r>
            <a:r>
              <a:rPr lang="en-US" b="1" i="0" dirty="0" err="1">
                <a:effectLst/>
                <a:latin typeface="+mj-lt"/>
              </a:rPr>
              <a:t>connecttel</a:t>
            </a:r>
            <a:r>
              <a:rPr lang="en-US" b="1" i="0" dirty="0">
                <a:effectLst/>
                <a:latin typeface="+mj-lt"/>
              </a:rPr>
              <a:t> to use Logistic Regression machine learning model to predict customer churn</a:t>
            </a:r>
          </a:p>
        </p:txBody>
      </p:sp>
      <p:sp>
        <p:nvSpPr>
          <p:cNvPr id="11" name="TextBox 10">
            <a:extLst>
              <a:ext uri="{FF2B5EF4-FFF2-40B4-BE49-F238E27FC236}">
                <a16:creationId xmlns:a16="http://schemas.microsoft.com/office/drawing/2014/main" id="{9D3EEEA9-582C-4C3D-B326-ADD0087BA1F1}"/>
              </a:ext>
            </a:extLst>
          </p:cNvPr>
          <p:cNvSpPr txBox="1"/>
          <p:nvPr/>
        </p:nvSpPr>
        <p:spPr>
          <a:xfrm>
            <a:off x="8322365" y="4098444"/>
            <a:ext cx="3551583" cy="923330"/>
          </a:xfrm>
          <a:prstGeom prst="rect">
            <a:avLst/>
          </a:prstGeom>
          <a:noFill/>
        </p:spPr>
        <p:txBody>
          <a:bodyPr wrap="square">
            <a:spAutoFit/>
          </a:bodyPr>
          <a:lstStyle/>
          <a:p>
            <a:pPr marL="285750" marR="0" indent="-285750">
              <a:buFont typeface="Arial" panose="020B0604020202020204" pitchFamily="34" charset="0"/>
              <a:buChar char="•"/>
            </a:pPr>
            <a:r>
              <a:rPr lang="en-US" sz="1800" b="1" dirty="0">
                <a:effectLst/>
                <a:latin typeface="+mj-lt"/>
                <a:ea typeface="Times New Roman" panose="02020603050405020304" pitchFamily="18" charset="0"/>
              </a:rPr>
              <a:t>This is chosen as the number of FN is lowest 7% amongst other models</a:t>
            </a:r>
          </a:p>
        </p:txBody>
      </p:sp>
    </p:spTree>
    <p:extLst>
      <p:ext uri="{BB962C8B-B14F-4D97-AF65-F5344CB8AC3E}">
        <p14:creationId xmlns:p14="http://schemas.microsoft.com/office/powerpoint/2010/main" val="119869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7A84-B72F-4415-847C-5C4D74B46BCB}"/>
              </a:ext>
            </a:extLst>
          </p:cNvPr>
          <p:cNvSpPr>
            <a:spLocks noGrp="1"/>
          </p:cNvSpPr>
          <p:nvPr>
            <p:ph type="title"/>
          </p:nvPr>
        </p:nvSpPr>
        <p:spPr>
          <a:xfrm>
            <a:off x="754749" y="6627"/>
            <a:ext cx="10364451" cy="722243"/>
          </a:xfrm>
        </p:spPr>
        <p:txBody>
          <a:bodyPr/>
          <a:lstStyle/>
          <a:p>
            <a:r>
              <a:rPr lang="en-US" sz="3600" b="1" dirty="0">
                <a:effectLst/>
                <a:latin typeface="+mn-lt"/>
                <a:ea typeface="Times New Roman" panose="02020603050405020304" pitchFamily="18" charset="0"/>
                <a:cs typeface="Times New Roman" panose="02020603050405020304" pitchFamily="18" charset="0"/>
              </a:rPr>
              <a:t>Recommendations</a:t>
            </a:r>
            <a:endParaRPr lang="en-US" dirty="0"/>
          </a:p>
        </p:txBody>
      </p:sp>
      <p:sp>
        <p:nvSpPr>
          <p:cNvPr id="3" name="Content Placeholder 2">
            <a:extLst>
              <a:ext uri="{FF2B5EF4-FFF2-40B4-BE49-F238E27FC236}">
                <a16:creationId xmlns:a16="http://schemas.microsoft.com/office/drawing/2014/main" id="{3B74C9C6-D635-47A5-B0FE-BD27ACC3268D}"/>
              </a:ext>
            </a:extLst>
          </p:cNvPr>
          <p:cNvSpPr>
            <a:spLocks noGrp="1"/>
          </p:cNvSpPr>
          <p:nvPr>
            <p:ph sz="quarter" idx="13"/>
          </p:nvPr>
        </p:nvSpPr>
        <p:spPr>
          <a:xfrm>
            <a:off x="371061" y="728870"/>
            <a:ext cx="11264348" cy="5870713"/>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Targeted Retention Strategies</a:t>
            </a:r>
          </a:p>
          <a:p>
            <a:endParaRPr lang="en-US" dirty="0"/>
          </a:p>
        </p:txBody>
      </p:sp>
      <p:sp>
        <p:nvSpPr>
          <p:cNvPr id="4" name="Rectangle 1">
            <a:extLst>
              <a:ext uri="{FF2B5EF4-FFF2-40B4-BE49-F238E27FC236}">
                <a16:creationId xmlns:a16="http://schemas.microsoft.com/office/drawing/2014/main" id="{77E77CB8-6B25-4E2B-AB5E-CF9B0911DB86}"/>
              </a:ext>
            </a:extLst>
          </p:cNvPr>
          <p:cNvSpPr>
            <a:spLocks noChangeArrowheads="1"/>
          </p:cNvSpPr>
          <p:nvPr/>
        </p:nvSpPr>
        <p:spPr bwMode="auto">
          <a:xfrm>
            <a:off x="371061" y="382621"/>
            <a:ext cx="12052851" cy="620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Provide tailored discounts or incentives to at-risk customers based on their usage patterns.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Regularly gather feedback from at-risk customers to address issues early.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Enhance support quality with faster response times and multiple support channels.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Offer incentives (upgraded devices, discounts) to encourage contract renewals before expiration.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Engage customers with personalized content, usage tips, and exclusive benefits to strengthen relationships.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Offer alternative service plans to customers who over- or under-utilize their current plans.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Implement a loyalty program that rewards long-term customers with exclusive offers and benefits.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Propose relevant upsell opportunities, such as discounted data bundles, to increase engagement.</a:t>
            </a:r>
          </a:p>
        </p:txBody>
      </p:sp>
    </p:spTree>
    <p:extLst>
      <p:ext uri="{BB962C8B-B14F-4D97-AF65-F5344CB8AC3E}">
        <p14:creationId xmlns:p14="http://schemas.microsoft.com/office/powerpoint/2010/main" val="265187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A2548D-BA50-42B3-BBBE-1F35B4D913CC}"/>
              </a:ext>
            </a:extLst>
          </p:cNvPr>
          <p:cNvSpPr txBox="1"/>
          <p:nvPr/>
        </p:nvSpPr>
        <p:spPr>
          <a:xfrm>
            <a:off x="1709530" y="3247647"/>
            <a:ext cx="7434470" cy="1107996"/>
          </a:xfrm>
          <a:prstGeom prst="rect">
            <a:avLst/>
          </a:prstGeom>
          <a:noFill/>
        </p:spPr>
        <p:txBody>
          <a:bodyPr wrap="square">
            <a:spAutoFit/>
          </a:bodyPr>
          <a:lstStyle/>
          <a:p>
            <a:pPr marL="0" marR="0" algn="ctr"/>
            <a:r>
              <a:rPr lang="en-US" sz="6600" b="1" dirty="0">
                <a:effectLst/>
                <a:latin typeface="+mj-lt"/>
                <a:ea typeface="Times New Roman" panose="02020603050405020304" pitchFamily="18" charset="0"/>
              </a:rPr>
              <a:t>Question &amp; Answers</a:t>
            </a:r>
          </a:p>
        </p:txBody>
      </p:sp>
    </p:spTree>
    <p:extLst>
      <p:ext uri="{BB962C8B-B14F-4D97-AF65-F5344CB8AC3E}">
        <p14:creationId xmlns:p14="http://schemas.microsoft.com/office/powerpoint/2010/main" val="138104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C70B-15DB-47DB-91D9-01028F394490}"/>
              </a:ext>
            </a:extLst>
          </p:cNvPr>
          <p:cNvSpPr>
            <a:spLocks noGrp="1"/>
          </p:cNvSpPr>
          <p:nvPr>
            <p:ph type="title"/>
          </p:nvPr>
        </p:nvSpPr>
        <p:spPr/>
        <p:txBody>
          <a:bodyPr>
            <a:normAutofit/>
          </a:bodyPr>
          <a:lstStyle/>
          <a:p>
            <a:r>
              <a:rPr lang="en-US" sz="3200" b="1" dirty="0"/>
              <a:t>introduction : overview</a:t>
            </a:r>
          </a:p>
        </p:txBody>
      </p:sp>
      <p:sp>
        <p:nvSpPr>
          <p:cNvPr id="3" name="Content Placeholder 2">
            <a:extLst>
              <a:ext uri="{FF2B5EF4-FFF2-40B4-BE49-F238E27FC236}">
                <a16:creationId xmlns:a16="http://schemas.microsoft.com/office/drawing/2014/main" id="{95447A1A-58D8-43AB-B0C2-B26B73C3F81E}"/>
              </a:ext>
            </a:extLst>
          </p:cNvPr>
          <p:cNvSpPr>
            <a:spLocks noGrp="1"/>
          </p:cNvSpPr>
          <p:nvPr>
            <p:ph sz="quarter" idx="13"/>
          </p:nvPr>
        </p:nvSpPr>
        <p:spPr/>
        <p:txBody>
          <a:bodyPr/>
          <a:lstStyle/>
          <a:p>
            <a:pPr marL="0" indent="0">
              <a:buNone/>
            </a:pPr>
            <a:r>
              <a:rPr lang="en-US" sz="1800" dirty="0" err="1">
                <a:effectLst/>
                <a:latin typeface="+mj-lt"/>
                <a:ea typeface="Times New Roman" panose="02020603050405020304" pitchFamily="18" charset="0"/>
                <a:cs typeface="Times New Roman" panose="02020603050405020304" pitchFamily="18" charset="0"/>
              </a:rPr>
              <a:t>ConnectTel</a:t>
            </a:r>
            <a:r>
              <a:rPr lang="en-US" sz="1800" dirty="0">
                <a:effectLst/>
                <a:latin typeface="+mj-lt"/>
                <a:ea typeface="Times New Roman" panose="02020603050405020304" pitchFamily="18" charset="0"/>
                <a:cs typeface="Times New Roman" panose="02020603050405020304" pitchFamily="18" charset="0"/>
              </a:rPr>
              <a:t> is a telecommunications company focused on maintaining business sustainability and growth. However, the company is currently facing challenges in customer retention, which is crucial for its success in the competitive telecom industry. To stay competitive, </a:t>
            </a:r>
            <a:r>
              <a:rPr lang="en-US" sz="1800" dirty="0" err="1">
                <a:effectLst/>
                <a:latin typeface="+mj-lt"/>
                <a:ea typeface="Times New Roman" panose="02020603050405020304" pitchFamily="18" charset="0"/>
                <a:cs typeface="Times New Roman" panose="02020603050405020304" pitchFamily="18" charset="0"/>
              </a:rPr>
              <a:t>ConnectTel</a:t>
            </a:r>
            <a:r>
              <a:rPr lang="en-US" sz="1800" dirty="0">
                <a:effectLst/>
                <a:latin typeface="+mj-lt"/>
                <a:ea typeface="Times New Roman" panose="02020603050405020304" pitchFamily="18" charset="0"/>
                <a:cs typeface="Times New Roman" panose="02020603050405020304" pitchFamily="18" charset="0"/>
              </a:rPr>
              <a:t> aims to adopt proactive strategies that enhance customer loyalty and reduce churn.</a:t>
            </a:r>
            <a:endParaRPr lang="en-US" sz="18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549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C70B-15DB-47DB-91D9-01028F39449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447A1A-58D8-43AB-B0C2-B26B73C3F81E}"/>
              </a:ext>
            </a:extLst>
          </p:cNvPr>
          <p:cNvSpPr>
            <a:spLocks noGrp="1"/>
          </p:cNvSpPr>
          <p:nvPr>
            <p:ph sz="quarter" idx="13"/>
          </p:nvPr>
        </p:nvSpPr>
        <p:spPr>
          <a:xfrm>
            <a:off x="913774" y="1855304"/>
            <a:ext cx="10363826" cy="3935895"/>
          </a:xfrm>
        </p:spPr>
        <p:txBody>
          <a:bodyPr/>
          <a:lstStyle/>
          <a:p>
            <a:pPr marL="0" marR="0" indent="0">
              <a:lnSpc>
                <a:spcPct val="107000"/>
              </a:lnSpc>
              <a:spcBef>
                <a:spcPts val="0"/>
              </a:spcBef>
              <a:spcAft>
                <a:spcPts val="800"/>
              </a:spcAft>
              <a:buNone/>
            </a:pPr>
            <a:r>
              <a:rPr lang="en-US" b="1" dirty="0">
                <a:effectLst/>
                <a:latin typeface="+mj-lt"/>
                <a:ea typeface="Times New Roman" panose="02020603050405020304" pitchFamily="18" charset="0"/>
              </a:rPr>
              <a:t>Current Challenges</a:t>
            </a:r>
            <a:endParaRPr lang="en-US" dirty="0">
              <a:effectLst/>
              <a:latin typeface="+mj-lt"/>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dirty="0" err="1">
                <a:effectLst/>
                <a:latin typeface="+mj-lt"/>
                <a:ea typeface="Times New Roman" panose="02020603050405020304" pitchFamily="18" charset="0"/>
                <a:cs typeface="Times New Roman" panose="02020603050405020304" pitchFamily="18" charset="0"/>
              </a:rPr>
              <a:t>ConnectTel’s</a:t>
            </a:r>
            <a:r>
              <a:rPr lang="en-US" sz="1800" dirty="0">
                <a:effectLst/>
                <a:latin typeface="+mj-lt"/>
                <a:ea typeface="Times New Roman" panose="02020603050405020304" pitchFamily="18" charset="0"/>
                <a:cs typeface="Times New Roman" panose="02020603050405020304" pitchFamily="18" charset="0"/>
              </a:rPr>
              <a:t> existing customer retention strategies are ineffective, leading to the loss of valuable customers to competitors. To address this, the company seeks to develop a robust customer churn prediction system, leveraging advanced analytics and machine learning. This initiative aims to forecast churn accurately and implement targeted retention measures to minimize customer attrition.</a:t>
            </a:r>
          </a:p>
          <a:p>
            <a:pPr marL="0" marR="0" indent="0">
              <a:lnSpc>
                <a:spcPct val="107000"/>
              </a:lnSpc>
              <a:spcBef>
                <a:spcPts val="0"/>
              </a:spcBef>
              <a:spcAft>
                <a:spcPts val="800"/>
              </a:spcAft>
              <a:buNone/>
            </a:pPr>
            <a:endParaRPr lang="en-US" sz="1800" dirty="0">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dirty="0">
                <a:effectLst/>
                <a:latin typeface="+mj-lt"/>
                <a:ea typeface="Times New Roman" panose="02020603050405020304" pitchFamily="18" charset="0"/>
              </a:rPr>
              <a:t>Project Aim</a:t>
            </a:r>
          </a:p>
          <a:p>
            <a:pPr marL="0" marR="0" indent="0">
              <a:lnSpc>
                <a:spcPct val="107000"/>
              </a:lnSpc>
              <a:spcBef>
                <a:spcPts val="0"/>
              </a:spcBef>
              <a:spcAft>
                <a:spcPts val="800"/>
              </a:spcAft>
              <a:buNone/>
            </a:pPr>
            <a:r>
              <a:rPr lang="en-US" sz="1800" dirty="0">
                <a:effectLst/>
                <a:latin typeface="+mj-lt"/>
                <a:ea typeface="Times New Roman" panose="02020603050405020304" pitchFamily="18" charset="0"/>
                <a:cs typeface="Times New Roman" panose="02020603050405020304" pitchFamily="18" charset="0"/>
              </a:rPr>
              <a:t>Development of a predictive model to forecast churn and enable targeted retention initiatives.</a:t>
            </a:r>
            <a:endParaRPr lang="en-US" sz="18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401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DC7C-0F90-445B-8249-EA7777EEB23C}"/>
              </a:ext>
            </a:extLst>
          </p:cNvPr>
          <p:cNvSpPr>
            <a:spLocks noGrp="1"/>
          </p:cNvSpPr>
          <p:nvPr>
            <p:ph type="title"/>
          </p:nvPr>
        </p:nvSpPr>
        <p:spPr/>
        <p:txBody>
          <a:bodyPr>
            <a:normAutofit/>
          </a:bodyPr>
          <a:lstStyle/>
          <a:p>
            <a:r>
              <a:rPr lang="en-US" sz="3200" b="1" dirty="0">
                <a:effectLst/>
                <a:ea typeface="Times New Roman" panose="02020603050405020304" pitchFamily="18" charset="0"/>
              </a:rPr>
              <a:t>Data Overview</a:t>
            </a:r>
            <a:endParaRPr lang="en-US" sz="3200" dirty="0"/>
          </a:p>
        </p:txBody>
      </p:sp>
      <p:sp>
        <p:nvSpPr>
          <p:cNvPr id="3" name="Content Placeholder 2">
            <a:extLst>
              <a:ext uri="{FF2B5EF4-FFF2-40B4-BE49-F238E27FC236}">
                <a16:creationId xmlns:a16="http://schemas.microsoft.com/office/drawing/2014/main" id="{8C5978B0-B7C1-415F-A1B1-121D01D38B31}"/>
              </a:ext>
            </a:extLst>
          </p:cNvPr>
          <p:cNvSpPr>
            <a:spLocks noGrp="1"/>
          </p:cNvSpPr>
          <p:nvPr>
            <p:ph sz="quarter" idx="13"/>
          </p:nvPr>
        </p:nvSpPr>
        <p:spPr/>
        <p:txBody>
          <a:bodyPr>
            <a:normAutofit/>
          </a:bodyPr>
          <a:lstStyle/>
          <a:p>
            <a:r>
              <a:rPr lang="en-US" sz="1800" dirty="0">
                <a:latin typeface="+mj-lt"/>
              </a:rPr>
              <a:t>Data sources:</a:t>
            </a:r>
          </a:p>
          <a:p>
            <a:pPr lvl="1"/>
            <a:r>
              <a:rPr lang="en-US" dirty="0">
                <a:latin typeface="+mj-lt"/>
              </a:rPr>
              <a:t>The dataset used for the customer churn prediction project at </a:t>
            </a:r>
            <a:r>
              <a:rPr lang="en-US" dirty="0" err="1">
                <a:latin typeface="+mj-lt"/>
              </a:rPr>
              <a:t>ConnectTel</a:t>
            </a:r>
            <a:r>
              <a:rPr lang="en-US" dirty="0">
                <a:latin typeface="+mj-lt"/>
              </a:rPr>
              <a:t>  includes several key types of data about customers. That provide valuable insights into customer behavior, demographics, and interaction with services. Four of the most important features for </a:t>
            </a:r>
            <a:r>
              <a:rPr lang="en-US" dirty="0" err="1">
                <a:latin typeface="+mj-lt"/>
              </a:rPr>
              <a:t>connectel</a:t>
            </a:r>
            <a:r>
              <a:rPr lang="en-US" dirty="0">
                <a:latin typeface="+mj-lt"/>
              </a:rPr>
              <a:t> are </a:t>
            </a:r>
            <a:r>
              <a:rPr lang="en-US" b="1" i="1" dirty="0">
                <a:latin typeface="+mj-lt"/>
              </a:rPr>
              <a:t>monthly charges, payment method, tenure &amp; contract</a:t>
            </a:r>
          </a:p>
          <a:p>
            <a:r>
              <a:rPr lang="en-US" sz="1800" b="1" dirty="0">
                <a:effectLst/>
                <a:latin typeface="+mj-lt"/>
                <a:ea typeface="Times New Roman" panose="02020603050405020304" pitchFamily="18" charset="0"/>
              </a:rPr>
              <a:t>Data Cleaning:</a:t>
            </a:r>
          </a:p>
          <a:p>
            <a:pPr lvl="1"/>
            <a:r>
              <a:rPr lang="en-US" b="1" i="1" dirty="0">
                <a:latin typeface="+mj-lt"/>
              </a:rPr>
              <a:t>DATA WAS MAJORLY CLEAN , WITH NO MISSING VALUES</a:t>
            </a:r>
          </a:p>
        </p:txBody>
      </p:sp>
    </p:spTree>
    <p:extLst>
      <p:ext uri="{BB962C8B-B14F-4D97-AF65-F5344CB8AC3E}">
        <p14:creationId xmlns:p14="http://schemas.microsoft.com/office/powerpoint/2010/main" val="44996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7704FD-1C7B-47DD-957B-F55FC8E79DDB}"/>
              </a:ext>
            </a:extLst>
          </p:cNvPr>
          <p:cNvSpPr>
            <a:spLocks noGrp="1"/>
          </p:cNvSpPr>
          <p:nvPr>
            <p:ph type="title"/>
          </p:nvPr>
        </p:nvSpPr>
        <p:spPr>
          <a:xfrm>
            <a:off x="913775" y="119271"/>
            <a:ext cx="10364451" cy="583094"/>
          </a:xfrm>
        </p:spPr>
        <p:txBody>
          <a:bodyPr>
            <a:normAutofit fontScale="90000"/>
          </a:bodyPr>
          <a:lstStyle/>
          <a:p>
            <a:r>
              <a:rPr lang="en-US" b="1" dirty="0"/>
              <a:t>EPLORATORY DATA ANALYSIS(EDA)-NUMERICAL</a:t>
            </a:r>
          </a:p>
        </p:txBody>
      </p:sp>
      <p:pic>
        <p:nvPicPr>
          <p:cNvPr id="9" name="Content Placeholder 8">
            <a:extLst>
              <a:ext uri="{FF2B5EF4-FFF2-40B4-BE49-F238E27FC236}">
                <a16:creationId xmlns:a16="http://schemas.microsoft.com/office/drawing/2014/main" id="{DD8E9F2B-85DC-456D-A9DC-1907E1EDFEB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04591" y="1537848"/>
            <a:ext cx="4320208" cy="3084039"/>
          </a:xfrm>
        </p:spPr>
      </p:pic>
      <p:pic>
        <p:nvPicPr>
          <p:cNvPr id="11" name="Content Placeholder 10">
            <a:extLst>
              <a:ext uri="{FF2B5EF4-FFF2-40B4-BE49-F238E27FC236}">
                <a16:creationId xmlns:a16="http://schemas.microsoft.com/office/drawing/2014/main" id="{6A868DC6-0AE0-41F5-96B9-DC9C4B2E096E}"/>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7752936" y="1516664"/>
            <a:ext cx="3895725" cy="3084037"/>
          </a:xfrm>
        </p:spPr>
      </p:pic>
      <p:sp>
        <p:nvSpPr>
          <p:cNvPr id="7" name="TextBox 6">
            <a:extLst>
              <a:ext uri="{FF2B5EF4-FFF2-40B4-BE49-F238E27FC236}">
                <a16:creationId xmlns:a16="http://schemas.microsoft.com/office/drawing/2014/main" id="{8D4035DB-FAD9-48FD-8707-5E26B2A2FC9A}"/>
              </a:ext>
            </a:extLst>
          </p:cNvPr>
          <p:cNvSpPr txBox="1"/>
          <p:nvPr/>
        </p:nvSpPr>
        <p:spPr>
          <a:xfrm>
            <a:off x="583096" y="877953"/>
            <a:ext cx="3936522" cy="369332"/>
          </a:xfrm>
          <a:prstGeom prst="rect">
            <a:avLst/>
          </a:prstGeom>
          <a:noFill/>
        </p:spPr>
        <p:txBody>
          <a:bodyPr wrap="square" rtlCol="0">
            <a:spAutoFit/>
          </a:bodyPr>
          <a:lstStyle/>
          <a:p>
            <a:pPr algn="l"/>
            <a:r>
              <a:rPr lang="en-US" b="1" i="0" dirty="0">
                <a:effectLst/>
                <a:latin typeface="system-ui"/>
              </a:rPr>
              <a:t>Univariate Analysis</a:t>
            </a:r>
          </a:p>
        </p:txBody>
      </p:sp>
      <p:sp>
        <p:nvSpPr>
          <p:cNvPr id="14" name="TextBox 13">
            <a:extLst>
              <a:ext uri="{FF2B5EF4-FFF2-40B4-BE49-F238E27FC236}">
                <a16:creationId xmlns:a16="http://schemas.microsoft.com/office/drawing/2014/main" id="{78E833AC-8C88-4865-ADB3-F209FAEA7B27}"/>
              </a:ext>
            </a:extLst>
          </p:cNvPr>
          <p:cNvSpPr txBox="1"/>
          <p:nvPr/>
        </p:nvSpPr>
        <p:spPr>
          <a:xfrm>
            <a:off x="583096" y="5145623"/>
            <a:ext cx="11184834" cy="1200329"/>
          </a:xfrm>
          <a:prstGeom prst="rect">
            <a:avLst/>
          </a:prstGeom>
          <a:noFill/>
        </p:spPr>
        <p:txBody>
          <a:bodyPr wrap="square">
            <a:spAutoFit/>
          </a:bodyPr>
          <a:lstStyle/>
          <a:p>
            <a:pPr algn="l"/>
            <a:r>
              <a:rPr lang="en-US" i="0" dirty="0" err="1">
                <a:effectLst/>
                <a:latin typeface="+mj-lt"/>
              </a:rPr>
              <a:t>Naration</a:t>
            </a:r>
            <a:endParaRPr lang="en-US" i="0" dirty="0">
              <a:effectLst/>
              <a:latin typeface="+mj-lt"/>
            </a:endParaRPr>
          </a:p>
          <a:p>
            <a:pPr algn="l"/>
            <a:r>
              <a:rPr lang="en-US" i="0" dirty="0">
                <a:effectLst/>
                <a:latin typeface="+mj-lt"/>
              </a:rPr>
              <a:t>Most customers are not senior citizens (about 83.8%); Tenure is quite varied, but mainly skewed to the right, with the majority of customers having between 9 and 55 months of service, Monthly charges vary significantly, but majorly skewed to the left, with most customers paying between 35dollars and 90dollars</a:t>
            </a:r>
          </a:p>
        </p:txBody>
      </p:sp>
      <p:pic>
        <p:nvPicPr>
          <p:cNvPr id="22" name="Picture 21">
            <a:extLst>
              <a:ext uri="{FF2B5EF4-FFF2-40B4-BE49-F238E27FC236}">
                <a16:creationId xmlns:a16="http://schemas.microsoft.com/office/drawing/2014/main" id="{110CF75F-844B-4957-9804-D5F5C3567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27" y="1537849"/>
            <a:ext cx="3438564" cy="3084038"/>
          </a:xfrm>
          <a:prstGeom prst="rect">
            <a:avLst/>
          </a:prstGeom>
        </p:spPr>
      </p:pic>
    </p:spTree>
    <p:extLst>
      <p:ext uri="{BB962C8B-B14F-4D97-AF65-F5344CB8AC3E}">
        <p14:creationId xmlns:p14="http://schemas.microsoft.com/office/powerpoint/2010/main" val="160939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098A76-8706-4986-A0A4-E8DC68A208D5}"/>
              </a:ext>
            </a:extLst>
          </p:cNvPr>
          <p:cNvSpPr>
            <a:spLocks noGrp="1"/>
          </p:cNvSpPr>
          <p:nvPr>
            <p:ph type="title"/>
          </p:nvPr>
        </p:nvSpPr>
        <p:spPr>
          <a:xfrm>
            <a:off x="913775" y="0"/>
            <a:ext cx="10364451" cy="463826"/>
          </a:xfrm>
        </p:spPr>
        <p:txBody>
          <a:bodyPr>
            <a:normAutofit fontScale="90000"/>
          </a:bodyPr>
          <a:lstStyle/>
          <a:p>
            <a:r>
              <a:rPr lang="en-US" b="1" dirty="0"/>
              <a:t>Numerical </a:t>
            </a:r>
            <a:r>
              <a:rPr lang="en-US" b="1" dirty="0" err="1"/>
              <a:t>contd</a:t>
            </a:r>
            <a:r>
              <a:rPr lang="en-US" b="1" dirty="0"/>
              <a:t>….</a:t>
            </a:r>
          </a:p>
        </p:txBody>
      </p:sp>
      <p:sp>
        <p:nvSpPr>
          <p:cNvPr id="12" name="Text Placeholder 11">
            <a:extLst>
              <a:ext uri="{FF2B5EF4-FFF2-40B4-BE49-F238E27FC236}">
                <a16:creationId xmlns:a16="http://schemas.microsoft.com/office/drawing/2014/main" id="{DB655274-EFAE-4C83-A3CC-789FF3F83350}"/>
              </a:ext>
            </a:extLst>
          </p:cNvPr>
          <p:cNvSpPr>
            <a:spLocks noGrp="1"/>
          </p:cNvSpPr>
          <p:nvPr>
            <p:ph type="body" idx="1"/>
          </p:nvPr>
        </p:nvSpPr>
        <p:spPr>
          <a:xfrm>
            <a:off x="583097" y="1202200"/>
            <a:ext cx="4873474" cy="679994"/>
          </a:xfrm>
        </p:spPr>
        <p:txBody>
          <a:bodyPr/>
          <a:lstStyle/>
          <a:p>
            <a:endParaRPr lang="en-US" dirty="0"/>
          </a:p>
        </p:txBody>
      </p:sp>
      <p:pic>
        <p:nvPicPr>
          <p:cNvPr id="17" name="Content Placeholder 16">
            <a:extLst>
              <a:ext uri="{FF2B5EF4-FFF2-40B4-BE49-F238E27FC236}">
                <a16:creationId xmlns:a16="http://schemas.microsoft.com/office/drawing/2014/main" id="{2A9EA9ED-DF97-4A73-9B2C-DC8B632E214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5287" y="1086678"/>
            <a:ext cx="5794516" cy="4068418"/>
          </a:xfrm>
        </p:spPr>
      </p:pic>
      <p:sp>
        <p:nvSpPr>
          <p:cNvPr id="13" name="Text Placeholder 12">
            <a:extLst>
              <a:ext uri="{FF2B5EF4-FFF2-40B4-BE49-F238E27FC236}">
                <a16:creationId xmlns:a16="http://schemas.microsoft.com/office/drawing/2014/main" id="{375D1726-488D-4849-8491-4BA5A4356BD6}"/>
              </a:ext>
            </a:extLst>
          </p:cNvPr>
          <p:cNvSpPr>
            <a:spLocks noGrp="1"/>
          </p:cNvSpPr>
          <p:nvPr>
            <p:ph type="body" sz="quarter" idx="3"/>
          </p:nvPr>
        </p:nvSpPr>
        <p:spPr>
          <a:xfrm>
            <a:off x="6798365" y="1202200"/>
            <a:ext cx="4103242" cy="679994"/>
          </a:xfrm>
        </p:spPr>
        <p:txBody>
          <a:bodyPr/>
          <a:lstStyle/>
          <a:p>
            <a:endParaRPr lang="en-US" dirty="0"/>
          </a:p>
        </p:txBody>
      </p:sp>
      <p:pic>
        <p:nvPicPr>
          <p:cNvPr id="19" name="Content Placeholder 18">
            <a:extLst>
              <a:ext uri="{FF2B5EF4-FFF2-40B4-BE49-F238E27FC236}">
                <a16:creationId xmlns:a16="http://schemas.microsoft.com/office/drawing/2014/main" id="{8F14E048-F06B-460E-92D9-796D32191D81}"/>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181369" y="914690"/>
            <a:ext cx="5794515" cy="4240407"/>
          </a:xfrm>
        </p:spPr>
      </p:pic>
      <p:sp>
        <p:nvSpPr>
          <p:cNvPr id="21" name="TextBox 20">
            <a:extLst>
              <a:ext uri="{FF2B5EF4-FFF2-40B4-BE49-F238E27FC236}">
                <a16:creationId xmlns:a16="http://schemas.microsoft.com/office/drawing/2014/main" id="{6192501C-A55A-4102-ADD2-5AF12A65E4E8}"/>
              </a:ext>
            </a:extLst>
          </p:cNvPr>
          <p:cNvSpPr txBox="1"/>
          <p:nvPr/>
        </p:nvSpPr>
        <p:spPr>
          <a:xfrm>
            <a:off x="129211" y="5380672"/>
            <a:ext cx="11781183" cy="1477328"/>
          </a:xfrm>
          <a:prstGeom prst="rect">
            <a:avLst/>
          </a:prstGeom>
          <a:noFill/>
        </p:spPr>
        <p:txBody>
          <a:bodyPr wrap="square">
            <a:spAutoFit/>
          </a:bodyPr>
          <a:lstStyle/>
          <a:p>
            <a:pPr algn="l"/>
            <a:r>
              <a:rPr lang="en-US" i="0" dirty="0">
                <a:effectLst/>
                <a:latin typeface="+mj-lt"/>
              </a:rPr>
              <a:t>The boxplot[</a:t>
            </a:r>
            <a:r>
              <a:rPr lang="en-US" dirty="0">
                <a:latin typeface="+mj-lt"/>
              </a:rPr>
              <a:t>Senior citizen &amp; Tenure</a:t>
            </a:r>
            <a:r>
              <a:rPr lang="en-US" i="0" dirty="0">
                <a:effectLst/>
                <a:latin typeface="+mj-lt"/>
              </a:rPr>
              <a:t>], show almost similar patter, however, those of the non-senior citizens are more condensed , meaning that non-senior citizens tend to have shorter tenure in the company . Plot [</a:t>
            </a:r>
            <a:r>
              <a:rPr lang="en-US" dirty="0">
                <a:latin typeface="+mj-lt"/>
              </a:rPr>
              <a:t>Senior citizen &amp; Monthly Charges</a:t>
            </a:r>
            <a:r>
              <a:rPr lang="en-US" i="0" dirty="0">
                <a:effectLst/>
                <a:latin typeface="+mj-lt"/>
              </a:rPr>
              <a:t>]; indicates that senior citizens generally pay more monthly charges compared to non-senior citizens. there is a wide spread amongst the non-senior citizens - the monthly charges vary, with more people paying fees less than 75dollars. Senior citizens tend to pay more monthly charges, with very few out of the lower range of 25dollars</a:t>
            </a:r>
          </a:p>
        </p:txBody>
      </p:sp>
      <p:sp>
        <p:nvSpPr>
          <p:cNvPr id="23" name="TextBox 22">
            <a:extLst>
              <a:ext uri="{FF2B5EF4-FFF2-40B4-BE49-F238E27FC236}">
                <a16:creationId xmlns:a16="http://schemas.microsoft.com/office/drawing/2014/main" id="{3B9B3516-402A-4E4F-83CA-267604EB9D97}"/>
              </a:ext>
            </a:extLst>
          </p:cNvPr>
          <p:cNvSpPr txBox="1"/>
          <p:nvPr/>
        </p:nvSpPr>
        <p:spPr>
          <a:xfrm>
            <a:off x="781878" y="717346"/>
            <a:ext cx="4209223" cy="369332"/>
          </a:xfrm>
          <a:prstGeom prst="rect">
            <a:avLst/>
          </a:prstGeom>
          <a:noFill/>
        </p:spPr>
        <p:txBody>
          <a:bodyPr wrap="square" rtlCol="0">
            <a:spAutoFit/>
          </a:bodyPr>
          <a:lstStyle/>
          <a:p>
            <a:r>
              <a:rPr lang="en-US" dirty="0"/>
              <a:t>Bivariate Analysis</a:t>
            </a:r>
          </a:p>
        </p:txBody>
      </p:sp>
    </p:spTree>
    <p:extLst>
      <p:ext uri="{BB962C8B-B14F-4D97-AF65-F5344CB8AC3E}">
        <p14:creationId xmlns:p14="http://schemas.microsoft.com/office/powerpoint/2010/main" val="308709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D2308C-1D2D-4A83-9AA0-D1061B8B3DBD}"/>
              </a:ext>
            </a:extLst>
          </p:cNvPr>
          <p:cNvSpPr>
            <a:spLocks noGrp="1"/>
          </p:cNvSpPr>
          <p:nvPr>
            <p:ph type="title"/>
          </p:nvPr>
        </p:nvSpPr>
        <p:spPr>
          <a:xfrm>
            <a:off x="225287" y="185531"/>
            <a:ext cx="11516138" cy="516834"/>
          </a:xfrm>
        </p:spPr>
        <p:txBody>
          <a:bodyPr>
            <a:normAutofit fontScale="90000"/>
          </a:bodyPr>
          <a:lstStyle/>
          <a:p>
            <a:r>
              <a:rPr lang="en-US" b="1" dirty="0"/>
              <a:t>EPLORATORY DATA ANALYSIS(EDA)-categorical(univariate)</a:t>
            </a:r>
          </a:p>
        </p:txBody>
      </p:sp>
      <p:pic>
        <p:nvPicPr>
          <p:cNvPr id="16" name="Content Placeholder 15">
            <a:extLst>
              <a:ext uri="{FF2B5EF4-FFF2-40B4-BE49-F238E27FC236}">
                <a16:creationId xmlns:a16="http://schemas.microsoft.com/office/drawing/2014/main" id="{AD13D32D-D86B-4E20-9346-08114D1CB17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877249"/>
            <a:ext cx="11741425" cy="1956190"/>
          </a:xfrm>
        </p:spPr>
      </p:pic>
      <p:pic>
        <p:nvPicPr>
          <p:cNvPr id="18" name="Picture 17">
            <a:extLst>
              <a:ext uri="{FF2B5EF4-FFF2-40B4-BE49-F238E27FC236}">
                <a16:creationId xmlns:a16="http://schemas.microsoft.com/office/drawing/2014/main" id="{65B014ED-E23F-4B34-8D3E-2EE92ECF2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84375"/>
            <a:ext cx="11741424" cy="1956190"/>
          </a:xfrm>
          <a:prstGeom prst="rect">
            <a:avLst/>
          </a:prstGeom>
        </p:spPr>
      </p:pic>
      <p:pic>
        <p:nvPicPr>
          <p:cNvPr id="20" name="Picture 19">
            <a:extLst>
              <a:ext uri="{FF2B5EF4-FFF2-40B4-BE49-F238E27FC236}">
                <a16:creationId xmlns:a16="http://schemas.microsoft.com/office/drawing/2014/main" id="{EA22E45E-86AB-46BF-B934-C78FF5702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891501"/>
            <a:ext cx="7460974" cy="1966499"/>
          </a:xfrm>
          <a:prstGeom prst="rect">
            <a:avLst/>
          </a:prstGeom>
        </p:spPr>
      </p:pic>
      <p:sp>
        <p:nvSpPr>
          <p:cNvPr id="22" name="TextBox 21">
            <a:extLst>
              <a:ext uri="{FF2B5EF4-FFF2-40B4-BE49-F238E27FC236}">
                <a16:creationId xmlns:a16="http://schemas.microsoft.com/office/drawing/2014/main" id="{72A52447-997F-4D00-8C33-C5A5597F8739}"/>
              </a:ext>
            </a:extLst>
          </p:cNvPr>
          <p:cNvSpPr txBox="1"/>
          <p:nvPr/>
        </p:nvSpPr>
        <p:spPr>
          <a:xfrm>
            <a:off x="7606749" y="5195141"/>
            <a:ext cx="4585251" cy="1477328"/>
          </a:xfrm>
          <a:prstGeom prst="rect">
            <a:avLst/>
          </a:prstGeom>
          <a:noFill/>
        </p:spPr>
        <p:txBody>
          <a:bodyPr wrap="square">
            <a:spAutoFit/>
          </a:bodyPr>
          <a:lstStyle/>
          <a:p>
            <a:pPr marL="0" marR="0"/>
            <a:r>
              <a:rPr lang="en-US" sz="1800" dirty="0">
                <a:effectLst/>
                <a:latin typeface="+mj-lt"/>
                <a:ea typeface="Times New Roman" panose="02020603050405020304" pitchFamily="18" charset="0"/>
              </a:rPr>
              <a:t>There is no pattern for the categorical features, but its observes that there are is no gender imbalance amongst the customers, regardless of if they are senior citizens or not , as the ration of male to female is </a:t>
            </a:r>
            <a:r>
              <a:rPr lang="en-US" sz="1800" b="1" i="1" dirty="0">
                <a:effectLst/>
                <a:latin typeface="+mj-lt"/>
                <a:ea typeface="Times New Roman" panose="02020603050405020304" pitchFamily="18" charset="0"/>
              </a:rPr>
              <a:t>50.48% vs 49.52%</a:t>
            </a: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254025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2BB0-7317-4A6D-B6B2-98381EE14D38}"/>
              </a:ext>
            </a:extLst>
          </p:cNvPr>
          <p:cNvSpPr>
            <a:spLocks noGrp="1"/>
          </p:cNvSpPr>
          <p:nvPr>
            <p:ph type="title"/>
          </p:nvPr>
        </p:nvSpPr>
        <p:spPr>
          <a:xfrm>
            <a:off x="331305" y="159026"/>
            <a:ext cx="11278226" cy="331304"/>
          </a:xfrm>
        </p:spPr>
        <p:txBody>
          <a:bodyPr>
            <a:normAutofit fontScale="90000"/>
          </a:bodyPr>
          <a:lstStyle/>
          <a:p>
            <a:r>
              <a:rPr lang="en-US" b="1" dirty="0"/>
              <a:t>(EDA)-categorical(bivariate)</a:t>
            </a:r>
          </a:p>
        </p:txBody>
      </p:sp>
      <p:pic>
        <p:nvPicPr>
          <p:cNvPr id="5" name="Content Placeholder 4">
            <a:extLst>
              <a:ext uri="{FF2B5EF4-FFF2-40B4-BE49-F238E27FC236}">
                <a16:creationId xmlns:a16="http://schemas.microsoft.com/office/drawing/2014/main" id="{708D7DC0-79C9-49F0-B276-B741EB633F7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679" y="622852"/>
            <a:ext cx="8026896" cy="1920689"/>
          </a:xfrm>
        </p:spPr>
      </p:pic>
      <p:pic>
        <p:nvPicPr>
          <p:cNvPr id="7" name="Picture 6">
            <a:extLst>
              <a:ext uri="{FF2B5EF4-FFF2-40B4-BE49-F238E27FC236}">
                <a16:creationId xmlns:a16="http://schemas.microsoft.com/office/drawing/2014/main" id="{8258BB40-F3C9-4039-866D-8FAF90B4B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0" y="2543541"/>
            <a:ext cx="8026896" cy="1770920"/>
          </a:xfrm>
          <a:prstGeom prst="rect">
            <a:avLst/>
          </a:prstGeom>
        </p:spPr>
      </p:pic>
      <p:pic>
        <p:nvPicPr>
          <p:cNvPr id="9" name="Picture 8">
            <a:extLst>
              <a:ext uri="{FF2B5EF4-FFF2-40B4-BE49-F238E27FC236}">
                <a16:creationId xmlns:a16="http://schemas.microsoft.com/office/drawing/2014/main" id="{9EA49151-891C-42B6-A6BA-29B3CC519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8" y="4314460"/>
            <a:ext cx="8026897" cy="2444441"/>
          </a:xfrm>
          <a:prstGeom prst="rect">
            <a:avLst/>
          </a:prstGeom>
        </p:spPr>
      </p:pic>
      <p:sp>
        <p:nvSpPr>
          <p:cNvPr id="11" name="TextBox 10">
            <a:extLst>
              <a:ext uri="{FF2B5EF4-FFF2-40B4-BE49-F238E27FC236}">
                <a16:creationId xmlns:a16="http://schemas.microsoft.com/office/drawing/2014/main" id="{7FFCF12E-A568-4F59-8A85-45529D9831FF}"/>
              </a:ext>
            </a:extLst>
          </p:cNvPr>
          <p:cNvSpPr txBox="1"/>
          <p:nvPr/>
        </p:nvSpPr>
        <p:spPr>
          <a:xfrm>
            <a:off x="8070575" y="622851"/>
            <a:ext cx="3538956" cy="4844981"/>
          </a:xfrm>
          <a:prstGeom prst="rect">
            <a:avLst/>
          </a:prstGeom>
          <a:noFill/>
        </p:spPr>
        <p:txBody>
          <a:bodyPr wrap="square">
            <a:spAutoFit/>
          </a:bodyPr>
          <a:lstStyle/>
          <a:p>
            <a:pPr marL="342900" marR="0" lvl="0" indent="-342900">
              <a:lnSpc>
                <a:spcPct val="107000"/>
              </a:lnSpc>
              <a:spcBef>
                <a:spcPts val="200"/>
              </a:spcBef>
              <a:spcAft>
                <a:spcPts val="0"/>
              </a:spcAft>
              <a:buFont typeface="Symbol" panose="05050102010706020507" pitchFamily="18" charset="2"/>
              <a:buChar char=""/>
            </a:pPr>
            <a:r>
              <a:rPr lang="en-US" sz="1800" dirty="0">
                <a:effectLst/>
                <a:latin typeface="+mj-lt"/>
                <a:ea typeface="Times New Roman" panose="02020603050405020304" pitchFamily="18" charset="0"/>
                <a:cs typeface="Times New Roman" panose="02020603050405020304" pitchFamily="18" charset="0"/>
              </a:rPr>
              <a:t>People with partners are less likely to churn than people without partners. There are more people with partners within </a:t>
            </a:r>
            <a:r>
              <a:rPr lang="en-US" sz="1800" dirty="0" err="1">
                <a:effectLst/>
                <a:latin typeface="+mj-lt"/>
                <a:ea typeface="Times New Roman" panose="02020603050405020304" pitchFamily="18" charset="0"/>
                <a:cs typeface="Times New Roman" panose="02020603050405020304" pitchFamily="18" charset="0"/>
              </a:rPr>
              <a:t>connecttel</a:t>
            </a:r>
            <a:r>
              <a:rPr lang="en-US" sz="1800" dirty="0">
                <a:effectLst/>
                <a:latin typeface="+mj-lt"/>
                <a:ea typeface="Times New Roman" panose="02020603050405020304" pitchFamily="18" charset="0"/>
                <a:cs typeface="Times New Roman" panose="02020603050405020304" pitchFamily="18" charset="0"/>
              </a:rPr>
              <a:t> . There is no bias between male and female as it relates to churn</a:t>
            </a:r>
          </a:p>
          <a:p>
            <a:pPr marL="342900" marR="0" lvl="0" indent="-342900">
              <a:lnSpc>
                <a:spcPct val="107000"/>
              </a:lnSpc>
              <a:spcBef>
                <a:spcPts val="200"/>
              </a:spcBef>
              <a:spcAft>
                <a:spcPts val="0"/>
              </a:spcAft>
              <a:buFont typeface="Symbol" panose="05050102010706020507" pitchFamily="18" charset="2"/>
              <a:buChar char=""/>
            </a:pPr>
            <a:endParaRPr lang="en-US" sz="1800" dirty="0">
              <a:effectLst/>
              <a:latin typeface="+mj-l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People that get technical support are less likely to churn compared to those that do not</a:t>
            </a:r>
          </a:p>
          <a:p>
            <a:pPr marR="0" lvl="0">
              <a:lnSpc>
                <a:spcPct val="107000"/>
              </a:lnSpc>
              <a:spcBef>
                <a:spcPts val="0"/>
              </a:spcBef>
              <a:spcAft>
                <a:spcPts val="0"/>
              </a:spcAft>
            </a:pPr>
            <a:endParaRPr lang="en-US" sz="18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mj-lt"/>
                <a:ea typeface="Calibri" panose="020F0502020204030204" pitchFamily="34" charset="0"/>
                <a:cs typeface="Times New Roman" panose="02020603050405020304" pitchFamily="18" charset="0"/>
              </a:rPr>
              <a:t>Overall from the analysis, people that receive a variety of service from </a:t>
            </a:r>
            <a:r>
              <a:rPr lang="en-US" sz="1800" dirty="0" err="1">
                <a:effectLst/>
                <a:latin typeface="+mj-lt"/>
                <a:ea typeface="Calibri" panose="020F0502020204030204" pitchFamily="34" charset="0"/>
                <a:cs typeface="Times New Roman" panose="02020603050405020304" pitchFamily="18" charset="0"/>
              </a:rPr>
              <a:t>connecttel</a:t>
            </a:r>
            <a:r>
              <a:rPr lang="en-US" sz="1800" dirty="0">
                <a:effectLst/>
                <a:latin typeface="+mj-lt"/>
                <a:ea typeface="Calibri" panose="020F0502020204030204" pitchFamily="34" charset="0"/>
                <a:cs typeface="Times New Roman" panose="02020603050405020304" pitchFamily="18" charset="0"/>
              </a:rPr>
              <a:t> are less likely to churn</a:t>
            </a:r>
          </a:p>
        </p:txBody>
      </p:sp>
    </p:spTree>
    <p:extLst>
      <p:ext uri="{BB962C8B-B14F-4D97-AF65-F5344CB8AC3E}">
        <p14:creationId xmlns:p14="http://schemas.microsoft.com/office/powerpoint/2010/main" val="42762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C9656F-F57B-4132-9E53-AC0DDE7DA6DE}"/>
              </a:ext>
            </a:extLst>
          </p:cNvPr>
          <p:cNvSpPr>
            <a:spLocks noGrp="1"/>
          </p:cNvSpPr>
          <p:nvPr>
            <p:ph type="title"/>
          </p:nvPr>
        </p:nvSpPr>
        <p:spPr>
          <a:xfrm>
            <a:off x="913775" y="477078"/>
            <a:ext cx="9661460" cy="589722"/>
          </a:xfrm>
        </p:spPr>
        <p:txBody>
          <a:bodyPr>
            <a:normAutofit/>
          </a:bodyPr>
          <a:lstStyle/>
          <a:p>
            <a:r>
              <a:rPr lang="en-US" b="1" dirty="0"/>
              <a:t>MULTIVARIATE ANALYSIS</a:t>
            </a:r>
          </a:p>
        </p:txBody>
      </p:sp>
      <p:pic>
        <p:nvPicPr>
          <p:cNvPr id="12" name="Content Placeholder 11">
            <a:extLst>
              <a:ext uri="{FF2B5EF4-FFF2-40B4-BE49-F238E27FC236}">
                <a16:creationId xmlns:a16="http://schemas.microsoft.com/office/drawing/2014/main" id="{95CBACB2-428F-4DCE-8714-1E050CF7843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262949" y="1157002"/>
            <a:ext cx="5830114" cy="4634198"/>
          </a:xfrm>
        </p:spPr>
      </p:pic>
      <p:sp>
        <p:nvSpPr>
          <p:cNvPr id="9" name="Text Placeholder 8">
            <a:extLst>
              <a:ext uri="{FF2B5EF4-FFF2-40B4-BE49-F238E27FC236}">
                <a16:creationId xmlns:a16="http://schemas.microsoft.com/office/drawing/2014/main" id="{878D7B09-23E1-4C9E-9824-52B24BB048FB}"/>
              </a:ext>
            </a:extLst>
          </p:cNvPr>
          <p:cNvSpPr>
            <a:spLocks noGrp="1"/>
          </p:cNvSpPr>
          <p:nvPr>
            <p:ph type="body" sz="half" idx="2"/>
          </p:nvPr>
        </p:nvSpPr>
        <p:spPr>
          <a:xfrm>
            <a:off x="913774" y="1404730"/>
            <a:ext cx="3935689" cy="4386470"/>
          </a:xfrm>
        </p:spPr>
        <p:txBody>
          <a:bodyPr/>
          <a:lstStyle/>
          <a:p>
            <a:pPr algn="l"/>
            <a:r>
              <a:rPr lang="en-US" i="0" dirty="0">
                <a:effectLst/>
                <a:latin typeface="+mj-lt"/>
              </a:rPr>
              <a:t>Customers with partners have lesser monthly charges and are more than </a:t>
            </a:r>
            <a:r>
              <a:rPr lang="en-US" b="1" i="1" dirty="0">
                <a:effectLst/>
                <a:latin typeface="+mj-lt"/>
              </a:rPr>
              <a:t>50% </a:t>
            </a:r>
            <a:r>
              <a:rPr lang="en-US" i="0" dirty="0">
                <a:effectLst/>
                <a:latin typeface="+mj-lt"/>
              </a:rPr>
              <a:t>likely to churn ; whereas customers without dependents have higher monthly charges and are less likely to churn</a:t>
            </a:r>
          </a:p>
          <a:p>
            <a:endParaRPr lang="en-US" dirty="0">
              <a:latin typeface="+mj-lt"/>
            </a:endParaRPr>
          </a:p>
        </p:txBody>
      </p:sp>
    </p:spTree>
    <p:extLst>
      <p:ext uri="{BB962C8B-B14F-4D97-AF65-F5344CB8AC3E}">
        <p14:creationId xmlns:p14="http://schemas.microsoft.com/office/powerpoint/2010/main" val="33131025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614</TotalTime>
  <Words>1209</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Symbol</vt:lpstr>
      <vt:lpstr>system-ui</vt:lpstr>
      <vt:lpstr>Times New Roman</vt:lpstr>
      <vt:lpstr>Tw Cen MT</vt:lpstr>
      <vt:lpstr>Droplet</vt:lpstr>
      <vt:lpstr>Presentation Outline: Customer Churn Prediction for ConnectTel  1. Introduction 2. Problem Statement 3. Data Overview 4. Exploratory Data Analysis (EDA) 6. Model Development 7. Model TRAINNING &amp; Evaluation 8. Recommendations 9. Conclusion 10. Q&amp;A Session </vt:lpstr>
      <vt:lpstr>introduction : overview</vt:lpstr>
      <vt:lpstr>PROBLEM STATEMENT</vt:lpstr>
      <vt:lpstr>Data Overview</vt:lpstr>
      <vt:lpstr>EPLORATORY DATA ANALYSIS(EDA)-NUMERICAL</vt:lpstr>
      <vt:lpstr>Numerical contd….</vt:lpstr>
      <vt:lpstr>EPLORATORY DATA ANALYSIS(EDA)-categorical(univariate)</vt:lpstr>
      <vt:lpstr>(EDA)-categorical(bivariate)</vt:lpstr>
      <vt:lpstr>MULTIVARIATE ANALYSIS</vt:lpstr>
      <vt:lpstr>Model Development</vt:lpstr>
      <vt:lpstr>Model TRAINNING &amp; Evaluation</vt:lpstr>
      <vt:lpstr>Model TRAINNING &amp; Evaluation…….contd</vt:lpstr>
      <vt:lpstr>Model evaluation….</vt:lpstr>
      <vt:lpstr>Apply Hyperparameter tuning for Logistic Regression to so see if it gets better </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24</cp:revision>
  <dcterms:created xsi:type="dcterms:W3CDTF">2024-09-09T08:37:22Z</dcterms:created>
  <dcterms:modified xsi:type="dcterms:W3CDTF">2024-09-09T18:51:39Z</dcterms:modified>
</cp:coreProperties>
</file>