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3" r:id="rId1"/>
    <p:sldMasterId id="2147483648" r:id="rId2"/>
    <p:sldMasterId id="2147483699" r:id="rId3"/>
  </p:sldMasterIdLst>
  <p:notesMasterIdLst>
    <p:notesMasterId r:id="rId21"/>
  </p:notesMasterIdLst>
  <p:handoutMasterIdLst>
    <p:handoutMasterId r:id="rId22"/>
  </p:handoutMasterIdLst>
  <p:sldIdLst>
    <p:sldId id="381" r:id="rId4"/>
    <p:sldId id="453" r:id="rId5"/>
    <p:sldId id="452" r:id="rId6"/>
    <p:sldId id="362" r:id="rId7"/>
    <p:sldId id="383" r:id="rId8"/>
    <p:sldId id="450" r:id="rId9"/>
    <p:sldId id="451" r:id="rId10"/>
    <p:sldId id="454" r:id="rId11"/>
    <p:sldId id="455" r:id="rId12"/>
    <p:sldId id="456" r:id="rId13"/>
    <p:sldId id="457" r:id="rId14"/>
    <p:sldId id="458" r:id="rId15"/>
    <p:sldId id="459" r:id="rId16"/>
    <p:sldId id="461" r:id="rId17"/>
    <p:sldId id="460" r:id="rId18"/>
    <p:sldId id="371" r:id="rId19"/>
    <p:sldId id="372" r:id="rId20"/>
  </p:sldIdLst>
  <p:sldSz cx="9144000" cy="6858000" type="screen4x3"/>
  <p:notesSz cx="6858000" cy="9144000"/>
  <p:embeddedFontLst>
    <p:embeddedFont>
      <p:font typeface="나눔고딕" charset="-127"/>
      <p:regular r:id="rId23"/>
    </p:embeddedFont>
    <p:embeddedFont>
      <p:font typeface="Rix고딕 EB" pitchFamily="18" charset="-127"/>
      <p:regular r:id="rId24"/>
    </p:embeddedFont>
    <p:embeddedFont>
      <p:font typeface="Rix고딕 M" pitchFamily="18" charset="-127"/>
      <p:regular r:id="rId25"/>
    </p:embeddedFont>
    <p:embeddedFont>
      <p:font typeface="맑은 고딕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6A05"/>
    <a:srgbClr val="80C535"/>
    <a:srgbClr val="343434"/>
    <a:srgbClr val="333333"/>
    <a:srgbClr val="FFFFCC"/>
    <a:srgbClr val="FFCC66"/>
    <a:srgbClr val="A7C571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327" autoAdjust="0"/>
    <p:restoredTop sz="85461" autoAdjust="0"/>
  </p:normalViewPr>
  <p:slideViewPr>
    <p:cSldViewPr>
      <p:cViewPr>
        <p:scale>
          <a:sx n="100" d="100"/>
          <a:sy n="100" d="100"/>
        </p:scale>
        <p:origin x="-186" y="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1998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4.fntdata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2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F5719-E0C8-497A-835A-DC7AF60E9786}" type="datetimeFigureOut">
              <a:rPr lang="ko-KR" altLang="en-US" smtClean="0">
                <a:latin typeface="Rix고딕 EB" pitchFamily="18" charset="-127"/>
                <a:ea typeface="Rix고딕 EB" pitchFamily="18" charset="-127"/>
              </a:rPr>
              <a:pPr/>
              <a:t>2009-04-08</a:t>
            </a:fld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BE8AAB-A6E2-4809-921B-690A759FE7B4}" type="slidenum">
              <a:rPr lang="ko-KR" altLang="en-US" smtClean="0">
                <a:latin typeface="Rix고딕 EB" pitchFamily="18" charset="-127"/>
                <a:ea typeface="Rix고딕 EB" pitchFamily="18" charset="-127"/>
              </a:rPr>
              <a:pPr/>
              <a:t>‹#›</a:t>
            </a:fld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Rix고딕 EB" pitchFamily="18" charset="-127"/>
                <a:ea typeface="Rix고딕 EB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Rix고딕 EB" pitchFamily="18" charset="-127"/>
                <a:ea typeface="Rix고딕 EB" pitchFamily="18" charset="-127"/>
              </a:defRPr>
            </a:lvl1pPr>
          </a:lstStyle>
          <a:p>
            <a:fld id="{BC005E11-9FC4-4559-BF01-B81AA1525F34}" type="datetimeFigureOut">
              <a:rPr lang="ko-KR" altLang="en-US" smtClean="0"/>
              <a:pPr/>
              <a:t>2009-04-08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Rix고딕 EB" pitchFamily="18" charset="-127"/>
                <a:ea typeface="Rix고딕 EB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Rix고딕 EB" pitchFamily="18" charset="-127"/>
                <a:ea typeface="Rix고딕 EB" pitchFamily="18" charset="-127"/>
              </a:defRPr>
            </a:lvl1pPr>
          </a:lstStyle>
          <a:p>
            <a:fld id="{E298BA0C-7778-40CB-9F43-9459B3FAC40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altLang="ko-KR" sz="12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 latinLnBrk="1"/>
            <a:fld id="{E298BA0C-7778-40CB-9F43-9459B3FAC40D}" type="slidenum">
              <a:rPr lang="ko-KR" altLang="en-US" sz="1200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r" rtl="0" latinLnBrk="1"/>
              <a:t>10</a:t>
            </a:fld>
            <a:endParaRPr lang="ko-KR" altLang="en-US" sz="1200" kern="1200" dirty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altLang="ko-KR" sz="12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 latinLnBrk="1"/>
            <a:fld id="{E298BA0C-7778-40CB-9F43-9459B3FAC40D}" type="slidenum">
              <a:rPr lang="ko-KR" altLang="en-US" sz="1200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r" rtl="0" latinLnBrk="1"/>
              <a:t>11</a:t>
            </a:fld>
            <a:endParaRPr lang="ko-KR" altLang="en-US" sz="1200" kern="1200" dirty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altLang="ko-KR" sz="12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 latinLnBrk="1"/>
            <a:fld id="{E298BA0C-7778-40CB-9F43-9459B3FAC40D}" type="slidenum">
              <a:rPr lang="ko-KR" altLang="en-US" sz="1200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r" rtl="0" latinLnBrk="1"/>
              <a:t>12</a:t>
            </a:fld>
            <a:endParaRPr lang="ko-KR" altLang="en-US" sz="1200" kern="1200" dirty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altLang="ko-KR" sz="12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 latinLnBrk="1"/>
            <a:fld id="{E298BA0C-7778-40CB-9F43-9459B3FAC40D}" type="slidenum">
              <a:rPr lang="ko-KR" altLang="en-US" sz="1200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r" rtl="0" latinLnBrk="1"/>
              <a:t>13</a:t>
            </a:fld>
            <a:endParaRPr lang="ko-KR" altLang="en-US" sz="1200" kern="1200" dirty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altLang="ko-KR" sz="12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 latinLnBrk="1"/>
            <a:fld id="{E298BA0C-7778-40CB-9F43-9459B3FAC40D}" type="slidenum">
              <a:rPr lang="ko-KR" altLang="en-US" sz="1200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r" rtl="0" latinLnBrk="1"/>
              <a:t>14</a:t>
            </a:fld>
            <a:endParaRPr lang="ko-KR" altLang="en-US" sz="1200" kern="1200" dirty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altLang="ko-KR" sz="12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 latinLnBrk="1"/>
            <a:fld id="{E298BA0C-7778-40CB-9F43-9459B3FAC40D}" type="slidenum">
              <a:rPr lang="ko-KR" altLang="en-US" sz="1200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r" rtl="0" latinLnBrk="1"/>
              <a:t>15</a:t>
            </a:fld>
            <a:endParaRPr lang="ko-KR" altLang="en-US" sz="1200" kern="1200" dirty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altLang="ko-KR" sz="12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altLang="ko-KR" sz="12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altLang="ko-KR" sz="12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altLang="ko-KR" sz="12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 latinLnBrk="1"/>
            <a:fld id="{E298BA0C-7778-40CB-9F43-9459B3FAC40D}" type="slidenum">
              <a:rPr lang="ko-KR" altLang="en-US" sz="1200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r" rtl="0" latinLnBrk="1"/>
              <a:t>9</a:t>
            </a:fld>
            <a:endParaRPr lang="ko-KR" altLang="en-US" sz="1200" kern="1200" dirty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63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 descr="C:\_works\07.03.NHN.PT템플릿\images\nhn_bi_white.png"/>
          <p:cNvPicPr>
            <a:picLocks noChangeAspect="1" noChangeArrowheads="1"/>
          </p:cNvPicPr>
          <p:nvPr/>
        </p:nvPicPr>
        <p:blipFill>
          <a:blip r:embed="rId5">
            <a:lum bright="-85000"/>
          </a:blip>
          <a:srcRect l="16934" t="27294" r="10321" b="30193"/>
          <a:stretch>
            <a:fillRect/>
          </a:stretch>
        </p:blipFill>
        <p:spPr bwMode="auto">
          <a:xfrm>
            <a:off x="8020075" y="6337733"/>
            <a:ext cx="838800" cy="203346"/>
          </a:xfrm>
          <a:prstGeom prst="rect">
            <a:avLst/>
          </a:prstGeom>
          <a:noFill/>
        </p:spPr>
      </p:pic>
      <p:pic>
        <p:nvPicPr>
          <p:cNvPr id="8" name="그림 7" descr="NHN-CO_black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6079" y="6419634"/>
            <a:ext cx="1217394" cy="812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ransition>
    <p:fade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5"/>
          <p:cNvSpPr txBox="1">
            <a:spLocks/>
          </p:cNvSpPr>
          <p:nvPr/>
        </p:nvSpPr>
        <p:spPr>
          <a:xfrm>
            <a:off x="876273" y="6529409"/>
            <a:ext cx="2781319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Rix고딕 EB" pitchFamily="18" charset="-127"/>
                <a:ea typeface="Rix고딕 M" pitchFamily="18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Rix고딕 EB" pitchFamily="18" charset="-127"/>
                <a:ea typeface="Rix고딕 M" pitchFamily="18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Rix고딕 M" pitchFamily="18" charset="-127"/>
                <a:ea typeface="Rix고딕 M" pitchFamily="18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Rix고딕 M" pitchFamily="18" charset="-127"/>
                <a:ea typeface="Rix고딕 M" pitchFamily="18" charset="-127"/>
                <a:cs typeface="+mn-cs"/>
              </a:rPr>
              <a:t>문서 제목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Rix고딕 M" pitchFamily="18" charset="-127"/>
                <a:ea typeface="Rix고딕 M" pitchFamily="18" charset="-127"/>
                <a:cs typeface="+mn-cs"/>
              </a:rPr>
              <a:t>(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Rix고딕 M" pitchFamily="18" charset="-127"/>
                <a:ea typeface="Rix고딕 M" pitchFamily="18" charset="-127"/>
                <a:cs typeface="+mn-cs"/>
              </a:rPr>
              <a:t>슬라이드 마스터에서 수정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Rix고딕 M" pitchFamily="18" charset="-127"/>
                <a:ea typeface="Rix고딕 M" pitchFamily="18" charset="-127"/>
                <a:cs typeface="+mn-cs"/>
              </a:rPr>
              <a:t>)</a:t>
            </a:r>
            <a:endParaRPr lang="en-US" altLang="ko-KR" sz="750" dirty="0" smtClean="0">
              <a:solidFill>
                <a:schemeClr val="tx1">
                  <a:lumMod val="85000"/>
                  <a:lumOff val="15000"/>
                </a:schemeClr>
              </a:solidFill>
              <a:latin typeface="Rix고딕 M" pitchFamily="18" charset="-127"/>
              <a:ea typeface="Rix고딕 M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Rix고딕 EB" pitchFamily="18" charset="-127"/>
              <a:ea typeface="Rix고딕 M" pitchFamily="18" charset="-127"/>
              <a:cs typeface="+mn-cs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28569" y="6600825"/>
            <a:ext cx="684000" cy="1588"/>
          </a:xfrm>
          <a:prstGeom prst="line">
            <a:avLst/>
          </a:prstGeom>
          <a:ln w="444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954401" y="1023921"/>
            <a:ext cx="7956000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942949" y="152400"/>
            <a:ext cx="7956000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28569" y="1023921"/>
            <a:ext cx="684000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28569" y="152400"/>
            <a:ext cx="684000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purple_bottom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422026" y="6357958"/>
            <a:ext cx="2545760" cy="47501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7" r:id="rId3"/>
    <p:sldLayoutId id="2147483682" r:id="rId4"/>
    <p:sldLayoutId id="2147483696" r:id="rId5"/>
    <p:sldLayoutId id="2147483697" r:id="rId6"/>
    <p:sldLayoutId id="2147483698" r:id="rId7"/>
  </p:sldLayoutIdLst>
  <p:transition>
    <p:fade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5"/>
          <p:cNvSpPr txBox="1">
            <a:spLocks/>
          </p:cNvSpPr>
          <p:nvPr/>
        </p:nvSpPr>
        <p:spPr>
          <a:xfrm>
            <a:off x="876273" y="6529409"/>
            <a:ext cx="2781319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rtl="0" latinLnBrk="1">
              <a:defRPr/>
            </a:pPr>
            <a:fld id="{EC0BB0C5-6955-4F9B-BA60-58E2367A55EF}" type="slidenum">
              <a:rPr lang="ko-KR" altLang="en-US" sz="850" kern="1200" smtClean="0">
                <a:solidFill>
                  <a:prstClr val="black">
                    <a:lumMod val="85000"/>
                    <a:lumOff val="15000"/>
                  </a:prstClr>
                </a:solidFill>
                <a:latin typeface="Rix고딕 EB" pitchFamily="18" charset="-127"/>
                <a:cs typeface="+mn-cs"/>
              </a:rPr>
              <a:pPr rtl="0" latinLnBrk="1">
                <a:defRPr/>
              </a:pPr>
              <a:t>‹#›</a:t>
            </a:fld>
            <a:r>
              <a:rPr lang="ko-KR" altLang="en-US" sz="800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ix고딕 EB" pitchFamily="18" charset="-127"/>
                <a:cs typeface="+mn-cs"/>
              </a:rPr>
              <a:t> </a:t>
            </a:r>
            <a:r>
              <a:rPr lang="en-US" altLang="ko-KR" sz="800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ix고딕 M" pitchFamily="18" charset="-127"/>
                <a:cs typeface="+mn-cs"/>
              </a:rPr>
              <a:t>/ </a:t>
            </a:r>
            <a:r>
              <a:rPr lang="ko-KR" altLang="en-US" sz="800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ix고딕 M" pitchFamily="18" charset="-127"/>
                <a:cs typeface="+mn-cs"/>
              </a:rPr>
              <a:t>문서 제목 </a:t>
            </a:r>
            <a:r>
              <a:rPr lang="en-US" altLang="ko-KR" sz="800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ix고딕 M" pitchFamily="18" charset="-127"/>
                <a:cs typeface="+mn-cs"/>
              </a:rPr>
              <a:t>(</a:t>
            </a:r>
            <a:r>
              <a:rPr lang="ko-KR" altLang="en-US" sz="800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ix고딕 M" pitchFamily="18" charset="-127"/>
                <a:cs typeface="+mn-cs"/>
              </a:rPr>
              <a:t>슬라이드 마스터에서 수정</a:t>
            </a:r>
            <a:r>
              <a:rPr lang="en-US" altLang="ko-KR" sz="800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ix고딕 M" pitchFamily="18" charset="-127"/>
                <a:cs typeface="+mn-cs"/>
              </a:rPr>
              <a:t>)</a:t>
            </a:r>
            <a:endParaRPr lang="en-US" altLang="ko-KR" sz="750" kern="1200" dirty="0" smtClean="0">
              <a:solidFill>
                <a:prstClr val="black">
                  <a:lumMod val="85000"/>
                  <a:lumOff val="15000"/>
                </a:prstClr>
              </a:solidFill>
              <a:latin typeface="Rix고딕 M" pitchFamily="18" charset="-127"/>
              <a:cs typeface="+mn-cs"/>
            </a:endParaRPr>
          </a:p>
          <a:p>
            <a:pPr rtl="0" latinLnBrk="1">
              <a:defRPr/>
            </a:pPr>
            <a:endParaRPr lang="ko-KR" altLang="en-US" sz="800" kern="1200" dirty="0">
              <a:solidFill>
                <a:prstClr val="white">
                  <a:lumMod val="50000"/>
                </a:prstClr>
              </a:solidFill>
              <a:latin typeface="Rix고딕 EB" pitchFamily="18" charset="-127"/>
              <a:cs typeface="+mn-cs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28569" y="6600825"/>
            <a:ext cx="684000" cy="1588"/>
          </a:xfrm>
          <a:prstGeom prst="line">
            <a:avLst/>
          </a:prstGeom>
          <a:ln w="444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954401" y="1023921"/>
            <a:ext cx="7956000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942949" y="152400"/>
            <a:ext cx="7956000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28569" y="1023921"/>
            <a:ext cx="684000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28569" y="152400"/>
            <a:ext cx="684000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purple_bottom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422026" y="6357958"/>
            <a:ext cx="2545760" cy="47501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transition>
    <p:fade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23806" y="347642"/>
            <a:ext cx="7491465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100"/>
              </a:lnSpc>
            </a:pPr>
            <a:r>
              <a:rPr lang="en-US" altLang="ko-KR" sz="4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DORIAN </a:t>
            </a:r>
            <a:r>
              <a:rPr lang="ko-KR" alt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개요</a:t>
            </a:r>
            <a:endParaRPr lang="en-US" altLang="ko-KR" sz="440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66683" y="2290755"/>
            <a:ext cx="351181" cy="2398"/>
          </a:xfrm>
          <a:prstGeom prst="line">
            <a:avLst/>
          </a:prstGeom>
          <a:ln w="508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1907" y="2362193"/>
            <a:ext cx="37747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작성자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최봉환</a:t>
            </a:r>
            <a:endParaRPr lang="ko-KR" altLang="en-US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charset="-127"/>
              <a:ea typeface="나눔고딕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소속팀 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퍼블리싱시스템개발팀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1907" y="2843230"/>
            <a:ext cx="37747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작성년월일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: 2009. 04. 07</a:t>
            </a:r>
          </a:p>
        </p:txBody>
      </p:sp>
      <p:pic>
        <p:nvPicPr>
          <p:cNvPr id="6" name="Picture 2" descr="D:\works\07.11.NHN.Documents\PPT.NEW\images\nhn_copyright_black.png"/>
          <p:cNvPicPr>
            <a:picLocks noChangeAspect="1" noChangeArrowheads="1"/>
          </p:cNvPicPr>
          <p:nvPr/>
        </p:nvPicPr>
        <p:blipFill>
          <a:blip r:embed="rId3" cstate="print"/>
          <a:srcRect l="13211" t="36861" r="13447" b="31752"/>
          <a:stretch>
            <a:fillRect/>
          </a:stretch>
        </p:blipFill>
        <p:spPr bwMode="auto">
          <a:xfrm>
            <a:off x="352447" y="6419819"/>
            <a:ext cx="1492521" cy="85027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000100" y="1357298"/>
            <a:ext cx="72200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latinLnBrk="1">
              <a:lnSpc>
                <a:spcPct val="150000"/>
              </a:lnSpc>
              <a:buFont typeface="Arial" charset="0"/>
              <a:buChar char="•"/>
            </a:pPr>
            <a:r>
              <a:rPr lang="ko-KR" altLang="en-US" sz="1200" kern="1200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 관련 </a:t>
            </a:r>
            <a:r>
              <a:rPr lang="en-US" altLang="ko-KR" sz="1200" kern="120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API </a:t>
            </a:r>
            <a:r>
              <a:rPr lang="ko-KR" altLang="en-US" sz="1200" kern="120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목록</a:t>
            </a:r>
            <a:endParaRPr lang="en-US" altLang="ko-KR" sz="1200" kern="1200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  <a:cs typeface="+mn-cs"/>
            </a:endParaRPr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err="1" smtClean="0">
                <a:latin typeface="나눔고딕" pitchFamily="50" charset="-127"/>
                <a:ea typeface="나눔고딕" pitchFamily="50" charset="-127"/>
              </a:rPr>
              <a:t>QueryMenuList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sz="1200" dirty="0" err="1" smtClean="0">
                <a:latin typeface="나눔고딕" pitchFamily="50" charset="-127"/>
                <a:ea typeface="나눔고딕" pitchFamily="50" charset="-127"/>
              </a:rPr>
              <a:t>QueryProductList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sz="1200" dirty="0" err="1" smtClean="0">
                <a:latin typeface="나눔고딕" pitchFamily="50" charset="-127"/>
                <a:ea typeface="나눔고딕" pitchFamily="50" charset="-127"/>
              </a:rPr>
              <a:t>QueryProductDetailInfo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sz="1200" dirty="0" err="1" smtClean="0">
                <a:latin typeface="나눔고딕" pitchFamily="50" charset="-127"/>
                <a:ea typeface="나눔고딕" pitchFamily="50" charset="-127"/>
              </a:rPr>
              <a:t>QueryCouponList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sz="1200" dirty="0" err="1" smtClean="0">
                <a:latin typeface="나눔고딕" pitchFamily="50" charset="-127"/>
                <a:ea typeface="나눔고딕" pitchFamily="50" charset="-127"/>
              </a:rPr>
              <a:t>QuerySpecialProductList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sz="1200" dirty="0" err="1" smtClean="0">
                <a:latin typeface="나눔고딕" pitchFamily="50" charset="-127"/>
                <a:ea typeface="나눔고딕" pitchFamily="50" charset="-127"/>
              </a:rPr>
              <a:t>QuerySpecialProductInfo</a:t>
            </a:r>
            <a:endParaRPr lang="en-US" altLang="ko-KR" sz="12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52461" y="1071546"/>
            <a:ext cx="37561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 latinLnBrk="1"/>
            <a:r>
              <a:rPr lang="ko-KR" altLang="en-US" sz="1600" dirty="0" smtClean="0">
                <a:solidFill>
                  <a:srgbClr val="E56A05"/>
                </a:solidFill>
                <a:latin typeface="나눔고딕" pitchFamily="50" charset="-127"/>
                <a:ea typeface="나눔고딕" pitchFamily="50" charset="-127"/>
              </a:rPr>
              <a:t>요청에 대한 응답 내용이 가변길이인 경우</a:t>
            </a:r>
            <a:endParaRPr lang="en-US" altLang="ko-KR" sz="1600" kern="1200" dirty="0">
              <a:solidFill>
                <a:srgbClr val="E56A05"/>
              </a:solidFill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2460" y="176189"/>
            <a:ext cx="4933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DORIAN -&gt; </a:t>
            </a:r>
            <a:r>
              <a:rPr lang="ko-KR" altLang="en-US" sz="1600" b="1" kern="1200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한게임</a:t>
            </a:r>
            <a:r>
              <a:rPr lang="ko-KR" altLang="en-US" sz="16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 </a:t>
            </a:r>
            <a:r>
              <a:rPr lang="ko-KR" altLang="en-US" sz="1600" b="1" kern="1200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웹상점</a:t>
            </a:r>
            <a:r>
              <a:rPr lang="ko-KR" altLang="en-US" sz="16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 </a:t>
            </a:r>
            <a:r>
              <a:rPr lang="ko-KR" alt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t>요청 </a:t>
            </a:r>
            <a:r>
              <a:rPr lang="ko-KR" altLang="en-US" sz="16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방향 </a:t>
            </a:r>
            <a:r>
              <a:rPr lang="en-US" altLang="ko-KR" sz="16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API </a:t>
            </a:r>
            <a:r>
              <a:rPr lang="ko-KR" altLang="en-US" sz="16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예제</a:t>
            </a:r>
            <a:r>
              <a:rPr lang="en-US" altLang="ko-KR" sz="16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(</a:t>
            </a:r>
            <a:r>
              <a:rPr lang="en-US" altLang="ko-KR" sz="1600" b="1" kern="1200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Con.t</a:t>
            </a:r>
            <a:r>
              <a:rPr lang="en-US" altLang="ko-KR" sz="16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)</a:t>
            </a:r>
            <a:endParaRPr lang="ko-KR" altLang="en-US" sz="1600" b="1" kern="1200" dirty="0">
              <a:solidFill>
                <a:prstClr val="black">
                  <a:lumMod val="95000"/>
                  <a:lumOff val="5000"/>
                </a:prstClr>
              </a:solidFill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11" name="슬라이드 번호 개체 틀 5"/>
          <p:cNvSpPr txBox="1">
            <a:spLocks/>
          </p:cNvSpPr>
          <p:nvPr/>
        </p:nvSpPr>
        <p:spPr>
          <a:xfrm>
            <a:off x="133350" y="149618"/>
            <a:ext cx="5381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rtl="0" latinLnBrk="1">
              <a:defRPr/>
            </a:pPr>
            <a:r>
              <a:rPr lang="en-US" altLang="ko-KR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en-US" altLang="ko-KR" sz="16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.2</a:t>
            </a:r>
            <a:endParaRPr lang="ko-KR" altLang="en-US" sz="1600" b="1" kern="1200" dirty="0">
              <a:solidFill>
                <a:prstClr val="black">
                  <a:lumMod val="95000"/>
                  <a:lumOff val="5000"/>
                </a:prstClr>
              </a:solidFill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00100" y="2727324"/>
            <a:ext cx="7220001" cy="30469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smtClean="0"/>
              <a:t>REQUEST_MENU_LIST </a:t>
            </a:r>
            <a:r>
              <a:rPr lang="en-US" altLang="ko-KR" sz="800" b="1" dirty="0" err="1" smtClean="0"/>
              <a:t>req</a:t>
            </a:r>
            <a:r>
              <a:rPr lang="en-US" altLang="ko-KR" sz="800" b="1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 smtClean="0"/>
              <a:t>RESPONSE_MENU_LIST res;</a:t>
            </a:r>
          </a:p>
          <a:p>
            <a:pPr>
              <a:lnSpc>
                <a:spcPct val="150000"/>
              </a:lnSpc>
            </a:pPr>
            <a:endParaRPr lang="en-US" altLang="ko-KR" sz="800" b="1" dirty="0" smtClean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// </a:t>
            </a:r>
            <a:r>
              <a:rPr lang="ko-KR" altLang="en-US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요청 자료 채우기</a:t>
            </a:r>
            <a:endParaRPr lang="en-US" altLang="ko-KR" sz="800" b="1" dirty="0" smtClean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…</a:t>
            </a:r>
          </a:p>
          <a:p>
            <a:pPr>
              <a:lnSpc>
                <a:spcPct val="150000"/>
              </a:lnSpc>
            </a:pPr>
            <a:endParaRPr lang="en-US" altLang="ko-KR" sz="800" b="1" dirty="0" smtClean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// </a:t>
            </a:r>
            <a:r>
              <a:rPr lang="ko-KR" altLang="en-US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메뉴 조회 요청 하기</a:t>
            </a:r>
            <a:endParaRPr lang="en-US" altLang="ko-KR" sz="800" b="1" dirty="0" smtClean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err="1" smtClean="0"/>
              <a:t>QueryMenuList</a:t>
            </a:r>
            <a:r>
              <a:rPr lang="en-US" altLang="ko-KR" sz="800" b="1" dirty="0" smtClean="0"/>
              <a:t>(&amp;</a:t>
            </a:r>
            <a:r>
              <a:rPr lang="en-US" altLang="ko-KR" sz="800" b="1" dirty="0" err="1" smtClean="0"/>
              <a:t>req</a:t>
            </a:r>
            <a:r>
              <a:rPr lang="en-US" altLang="ko-KR" sz="800" b="1" dirty="0" smtClean="0"/>
              <a:t>, &amp;res);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If ( false == 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req.bIsOK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 )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printf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(“</a:t>
            </a:r>
            <a:r>
              <a:rPr lang="ko-KR" altLang="en-US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메뉴 조회 실패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\r\n</a:t>
            </a:r>
            <a:r>
              <a:rPr lang="ko-KR" altLang="en-US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실패 메시지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: %s\r\n”, res.</a:t>
            </a:r>
            <a:r>
              <a:rPr lang="en-US" altLang="ko-KR" sz="800" b="1" dirty="0" smtClean="0"/>
              <a:t> </a:t>
            </a:r>
            <a:r>
              <a:rPr lang="en-US" altLang="ko-KR" sz="800" b="1" dirty="0" err="1" smtClean="0"/>
              <a:t>szErrMsg</a:t>
            </a:r>
            <a:r>
              <a:rPr lang="en-US" altLang="ko-KR" sz="800" b="1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 smtClean="0"/>
              <a:t>	return;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z="800" b="1" dirty="0" smtClean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// </a:t>
            </a:r>
            <a:r>
              <a:rPr lang="ko-KR" altLang="en-US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조회된 메뉴 출력하기</a:t>
            </a:r>
            <a:endParaRPr lang="en-US" altLang="ko-KR" sz="800" b="1" dirty="0" smtClean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// </a:t>
            </a:r>
            <a:r>
              <a:rPr lang="ko-KR" altLang="en-US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다음 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page</a:t>
            </a:r>
            <a:r>
              <a:rPr lang="ko-KR" altLang="en-US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에 계속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…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57224" y="2304628"/>
            <a:ext cx="12875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 latinLnBrk="1"/>
            <a:r>
              <a:rPr lang="ko-KR" altLang="en-US" sz="1600" kern="1200" dirty="0" smtClean="0">
                <a:solidFill>
                  <a:srgbClr val="E56A05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메뉴 조회 예</a:t>
            </a:r>
            <a:endParaRPr lang="en-US" altLang="ko-KR" sz="1600" kern="1200" dirty="0">
              <a:solidFill>
                <a:srgbClr val="E56A05"/>
              </a:solidFill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52460" y="176189"/>
            <a:ext cx="4933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DORIAN -&gt; </a:t>
            </a:r>
            <a:r>
              <a:rPr lang="ko-KR" altLang="en-US" sz="1600" b="1" kern="1200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한게임</a:t>
            </a:r>
            <a:r>
              <a:rPr lang="ko-KR" altLang="en-US" sz="16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 </a:t>
            </a:r>
            <a:r>
              <a:rPr lang="ko-KR" altLang="en-US" sz="1600" b="1" kern="1200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웹상점</a:t>
            </a:r>
            <a:r>
              <a:rPr lang="ko-KR" altLang="en-US" sz="16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 </a:t>
            </a:r>
            <a:r>
              <a:rPr lang="ko-KR" alt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t>요청 </a:t>
            </a:r>
            <a:r>
              <a:rPr lang="ko-KR" altLang="en-US" sz="16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방향 </a:t>
            </a:r>
            <a:r>
              <a:rPr lang="en-US" altLang="ko-KR" sz="16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API </a:t>
            </a:r>
            <a:r>
              <a:rPr lang="ko-KR" altLang="en-US" sz="16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예제</a:t>
            </a:r>
            <a:r>
              <a:rPr lang="en-US" altLang="ko-KR" sz="16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(</a:t>
            </a:r>
            <a:r>
              <a:rPr lang="en-US" altLang="ko-KR" sz="1600" b="1" kern="1200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Con.t</a:t>
            </a:r>
            <a:r>
              <a:rPr lang="en-US" altLang="ko-KR" sz="16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)</a:t>
            </a:r>
            <a:endParaRPr lang="ko-KR" altLang="en-US" sz="1600" b="1" kern="1200" dirty="0">
              <a:solidFill>
                <a:prstClr val="black">
                  <a:lumMod val="95000"/>
                  <a:lumOff val="5000"/>
                </a:prstClr>
              </a:solidFill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11" name="슬라이드 번호 개체 틀 5"/>
          <p:cNvSpPr txBox="1">
            <a:spLocks/>
          </p:cNvSpPr>
          <p:nvPr/>
        </p:nvSpPr>
        <p:spPr>
          <a:xfrm>
            <a:off x="133350" y="149618"/>
            <a:ext cx="5381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rtl="0" latinLnBrk="1">
              <a:defRPr/>
            </a:pPr>
            <a:r>
              <a:rPr lang="en-US" altLang="ko-KR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en-US" altLang="ko-KR" sz="16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.2</a:t>
            </a:r>
            <a:endParaRPr lang="ko-KR" altLang="en-US" sz="1600" b="1" kern="1200" dirty="0">
              <a:solidFill>
                <a:prstClr val="black">
                  <a:lumMod val="95000"/>
                  <a:lumOff val="5000"/>
                </a:prstClr>
              </a:solidFill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00100" y="1542526"/>
            <a:ext cx="7220001" cy="45704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// </a:t>
            </a:r>
            <a:r>
              <a:rPr lang="ko-KR" altLang="en-US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조회된 메뉴 출력하기 계속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char 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szErrorMsg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[1024];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ko-KR" altLang="en-US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nMenuCnt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 =  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GetDataSize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(res. handle, 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szErrorMsg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sizeof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szErrorMsg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));</a:t>
            </a:r>
          </a:p>
          <a:p>
            <a:pPr>
              <a:lnSpc>
                <a:spcPct val="150000"/>
              </a:lnSpc>
            </a:pPr>
            <a:endParaRPr lang="en-US" altLang="ko-KR" sz="800" b="1" dirty="0" smtClean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printf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(“</a:t>
            </a:r>
            <a:r>
              <a:rPr lang="ko-KR" altLang="en-US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메뉴 조회 성공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\r\n</a:t>
            </a:r>
            <a:r>
              <a:rPr lang="ko-KR" altLang="en-US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메뉴 </a:t>
            </a:r>
            <a:r>
              <a:rPr lang="ko-KR" altLang="en-US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갯수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: %d\r\n”. 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nMenuCnt</a:t>
            </a:r>
            <a:r>
              <a:rPr lang="en-US" altLang="ko-KR" sz="800" b="1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 smtClean="0"/>
              <a:t>for ( </a:t>
            </a:r>
            <a:r>
              <a:rPr lang="en-US" altLang="ko-KR" sz="800" b="1" dirty="0" err="1" smtClean="0"/>
              <a:t>int</a:t>
            </a:r>
            <a:r>
              <a:rPr lang="en-US" altLang="ko-KR" sz="800" b="1" dirty="0" smtClean="0"/>
              <a:t> I = 0; I &lt; 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nMenuCnt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; 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i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++ )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	MENU_INFO 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menuInfo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	if ( true == 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GetMenuData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res.handle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i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, &amp;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menuInfo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szErrorMsg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sizeof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szErrorMsg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) )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	{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		//  </a:t>
            </a:r>
            <a:r>
              <a:rPr lang="ko-KR" altLang="en-US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메뉴 정보 출력</a:t>
            </a:r>
            <a:endParaRPr lang="en-US" altLang="ko-KR" sz="800" b="1" dirty="0" smtClean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		…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	}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	else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	{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		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printf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(“</a:t>
            </a:r>
            <a:r>
              <a:rPr lang="ko-KR" altLang="en-US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메뉴 정보 얻기 실패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\r\n</a:t>
            </a:r>
            <a:r>
              <a:rPr lang="ko-KR" altLang="en-US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에러 메시지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: %s\r\n”, 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szErrorMsg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	}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z="800" b="1" dirty="0" smtClean="0"/>
          </a:p>
          <a:p>
            <a:pPr>
              <a:lnSpc>
                <a:spcPct val="150000"/>
              </a:lnSpc>
            </a:pPr>
            <a:r>
              <a:rPr lang="en-US" altLang="ko-KR" sz="800" b="1" dirty="0" smtClean="0"/>
              <a:t>// </a:t>
            </a:r>
            <a:r>
              <a:rPr lang="ko-KR" altLang="en-US" sz="800" b="1" dirty="0" smtClean="0"/>
              <a:t>구매 성공 처리</a:t>
            </a:r>
            <a:endParaRPr lang="en-US" altLang="ko-KR" sz="800" b="1" dirty="0" smtClean="0"/>
          </a:p>
          <a:p>
            <a:pPr>
              <a:lnSpc>
                <a:spcPct val="150000"/>
              </a:lnSpc>
            </a:pPr>
            <a:r>
              <a:rPr lang="en-US" altLang="ko-KR" sz="800" b="1" dirty="0" smtClean="0"/>
              <a:t>…</a:t>
            </a:r>
          </a:p>
          <a:p>
            <a:pPr>
              <a:lnSpc>
                <a:spcPct val="150000"/>
              </a:lnSpc>
            </a:pPr>
            <a:endParaRPr lang="en-US" altLang="ko-KR" sz="800" b="1" dirty="0" smtClean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// </a:t>
            </a:r>
            <a:r>
              <a:rPr lang="ko-KR" altLang="en-US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메모리 해제</a:t>
            </a:r>
            <a:endParaRPr lang="en-US" altLang="ko-KR" sz="800" b="1" dirty="0" smtClean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DestroyHandle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res.handle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);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57224" y="1119829"/>
            <a:ext cx="19591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latinLnBrk="1"/>
            <a:r>
              <a:rPr lang="ko-KR" altLang="en-US" sz="1600" kern="1200" dirty="0" smtClean="0">
                <a:solidFill>
                  <a:srgbClr val="E56A05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메뉴 조회 예</a:t>
            </a:r>
            <a:r>
              <a:rPr lang="en-US" altLang="ko-KR" sz="1600" kern="1200" dirty="0" smtClean="0">
                <a:solidFill>
                  <a:srgbClr val="E56A05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(</a:t>
            </a:r>
            <a:r>
              <a:rPr lang="en-US" altLang="ko-KR" sz="1600" kern="1200" dirty="0" err="1" smtClean="0">
                <a:solidFill>
                  <a:srgbClr val="E56A05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Con.t</a:t>
            </a:r>
            <a:r>
              <a:rPr lang="en-US" altLang="ko-KR" sz="1600" kern="1200" dirty="0" smtClean="0">
                <a:solidFill>
                  <a:srgbClr val="E56A05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)</a:t>
            </a:r>
            <a:endParaRPr lang="en-US" altLang="ko-KR" sz="1600" kern="1200" dirty="0">
              <a:solidFill>
                <a:srgbClr val="E56A05"/>
              </a:solidFill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52460" y="176189"/>
            <a:ext cx="5505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t>한</a:t>
            </a:r>
            <a:r>
              <a:rPr lang="ko-KR" altLang="en-US" sz="1600" b="1" kern="1200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게임</a:t>
            </a:r>
            <a:r>
              <a:rPr lang="ko-KR" altLang="en-US" sz="16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 </a:t>
            </a:r>
            <a:r>
              <a:rPr lang="ko-KR" altLang="en-US" sz="1600" b="1" kern="1200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웹상점</a:t>
            </a:r>
            <a:r>
              <a:rPr lang="ko-KR" altLang="en-US" sz="16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 </a:t>
            </a:r>
            <a:r>
              <a:rPr lang="en-US" altLang="ko-KR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t>-&gt; DORIAN </a:t>
            </a:r>
            <a:r>
              <a:rPr lang="ko-KR" alt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t>요청 </a:t>
            </a:r>
            <a:r>
              <a:rPr lang="ko-KR" altLang="en-US" sz="16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방향 </a:t>
            </a:r>
            <a:r>
              <a:rPr lang="en-US" altLang="ko-KR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t>callback </a:t>
            </a:r>
            <a:r>
              <a:rPr lang="ko-KR" alt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t>함수 구현</a:t>
            </a:r>
            <a:r>
              <a:rPr lang="en-US" altLang="ko-KR" sz="16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 </a:t>
            </a:r>
            <a:r>
              <a:rPr lang="ko-KR" altLang="en-US" sz="16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예제</a:t>
            </a:r>
            <a:endParaRPr lang="ko-KR" altLang="en-US" sz="1600" b="1" kern="1200" dirty="0">
              <a:solidFill>
                <a:prstClr val="black">
                  <a:lumMod val="95000"/>
                  <a:lumOff val="5000"/>
                </a:prstClr>
              </a:solidFill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11" name="슬라이드 번호 개체 틀 5"/>
          <p:cNvSpPr txBox="1">
            <a:spLocks/>
          </p:cNvSpPr>
          <p:nvPr/>
        </p:nvSpPr>
        <p:spPr>
          <a:xfrm>
            <a:off x="133350" y="149618"/>
            <a:ext cx="5381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rtl="0" latinLnBrk="1">
              <a:defRPr/>
            </a:pPr>
            <a:r>
              <a:rPr lang="en-US" altLang="ko-KR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en-US" altLang="ko-KR" sz="16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.3</a:t>
            </a:r>
            <a:endParaRPr lang="ko-KR" altLang="en-US" sz="1600" b="1" kern="1200" dirty="0">
              <a:solidFill>
                <a:prstClr val="black">
                  <a:lumMod val="95000"/>
                  <a:lumOff val="5000"/>
                </a:prstClr>
              </a:solidFill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00100" y="1357298"/>
            <a:ext cx="72200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latinLnBrk="1">
              <a:lnSpc>
                <a:spcPct val="150000"/>
              </a:lnSpc>
              <a:buFont typeface="Arial" charset="0"/>
              <a:buChar char="•"/>
            </a:pPr>
            <a:r>
              <a:rPr lang="ko-KR" altLang="en-US" sz="1200" kern="1200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 관련 </a:t>
            </a:r>
            <a:r>
              <a:rPr lang="en-US" altLang="ko-KR" sz="1200" kern="1200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callback </a:t>
            </a:r>
            <a:r>
              <a:rPr lang="ko-KR" altLang="en-US" sz="1200" kern="1200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함수 포인터</a:t>
            </a:r>
            <a:r>
              <a:rPr lang="en-US" altLang="ko-KR" sz="1200" kern="1200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 </a:t>
            </a:r>
            <a:r>
              <a:rPr lang="ko-KR" altLang="en-US" sz="1200" kern="120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목록</a:t>
            </a:r>
            <a:endParaRPr lang="en-US" altLang="ko-KR" sz="1200" kern="1200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  <a:cs typeface="+mn-cs"/>
            </a:endParaRPr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en-US" altLang="ko-KR" sz="1200" kern="1200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 </a:t>
            </a:r>
            <a:r>
              <a:rPr lang="en-US" altLang="ko-KR" sz="1200" dirty="0" err="1" smtClean="0">
                <a:latin typeface="나눔고딕" pitchFamily="50" charset="-127"/>
                <a:ea typeface="나눔고딕" pitchFamily="50" charset="-127"/>
              </a:rPr>
              <a:t>FP_SearchGameMoney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게임 머니 조회</a:t>
            </a:r>
            <a:endParaRPr lang="en-US" altLang="ko-KR" sz="1200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err="1" smtClean="0">
                <a:latin typeface="나눔고딕" pitchFamily="50" charset="-127"/>
                <a:ea typeface="나눔고딕" pitchFamily="50" charset="-127"/>
              </a:rPr>
              <a:t>FP_ReduceGameMoney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게임 머니 소진 요청</a:t>
            </a:r>
            <a:endParaRPr lang="en-US" altLang="ko-KR" sz="12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52461" y="1071546"/>
            <a:ext cx="33714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 latinLnBrk="1"/>
            <a:r>
              <a:rPr lang="ko-KR" altLang="en-US" sz="1600" dirty="0" smtClean="0">
                <a:solidFill>
                  <a:srgbClr val="E56A05"/>
                </a:solidFill>
                <a:latin typeface="나눔고딕" pitchFamily="50" charset="-127"/>
                <a:ea typeface="나눔고딕" pitchFamily="50" charset="-127"/>
              </a:rPr>
              <a:t>요청 및 응답 내용이 고정길이인 경우</a:t>
            </a:r>
            <a:endParaRPr lang="en-US" altLang="ko-KR" sz="1600" kern="1200" dirty="0">
              <a:solidFill>
                <a:srgbClr val="E56A05"/>
              </a:solidFill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00100" y="2653269"/>
            <a:ext cx="7220001" cy="37856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void 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OnSearchGameMoney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(const LPREQUEST_GAMEMONEY_INFO 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pReq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, LPRESPONSE_GAMEMONEY_INFO 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pRes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bool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bSuccess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 = false;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nGameMoney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 = 0;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	char 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szErrorMsg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[1024] = “”;</a:t>
            </a:r>
          </a:p>
          <a:p>
            <a:pPr>
              <a:lnSpc>
                <a:spcPct val="150000"/>
              </a:lnSpc>
            </a:pPr>
            <a:endParaRPr lang="en-US" altLang="ko-KR" sz="800" b="1" dirty="0" smtClean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	// 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pReq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인자의 내용을 사용하여 사용자의 게임 </a:t>
            </a:r>
            <a:r>
              <a:rPr lang="ko-KR" altLang="en-US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머니를</a:t>
            </a:r>
            <a:r>
              <a:rPr lang="ko-KR" altLang="en-US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 조회</a:t>
            </a:r>
            <a:endParaRPr lang="en-US" altLang="ko-KR" sz="800" b="1" dirty="0" smtClean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	// </a:t>
            </a:r>
            <a:r>
              <a:rPr lang="ko-KR" altLang="en-US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성공했다면 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bSuccess</a:t>
            </a:r>
            <a:r>
              <a:rPr lang="ko-KR" altLang="en-US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에 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true</a:t>
            </a:r>
            <a:r>
              <a:rPr lang="ko-KR" altLang="en-US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값 설정 및 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nGameMoney</a:t>
            </a:r>
            <a:r>
              <a:rPr lang="ko-KR" altLang="en-US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에 조회된 값을 설정</a:t>
            </a:r>
            <a:endParaRPr lang="en-US" altLang="ko-KR" sz="800" b="1" dirty="0" smtClean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	// </a:t>
            </a:r>
            <a:r>
              <a:rPr lang="ko-KR" altLang="en-US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실패했다면 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bSuccess</a:t>
            </a:r>
            <a:r>
              <a:rPr lang="ko-KR" altLang="en-US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에 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false</a:t>
            </a:r>
            <a:r>
              <a:rPr lang="ko-KR" altLang="en-US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값 설정 및 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szsErrorMsg</a:t>
            </a:r>
            <a:r>
              <a:rPr lang="ko-KR" altLang="en-US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에 에러 내용을 설정</a:t>
            </a:r>
            <a:endParaRPr lang="en-US" altLang="ko-KR" sz="800" b="1" dirty="0" smtClean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	if</a:t>
            </a:r>
            <a:r>
              <a:rPr lang="ko-KR" altLang="en-US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( 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bSuccess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 )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	{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		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pRes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-&gt;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bIsOK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 = true;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		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pRes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-&gt;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nGameMoney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 = 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nGameMoney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	}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	else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	{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		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pRes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-&gt;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bIsOK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 = false;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		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strncpy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pRes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-&gt;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szErrMsg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 , 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szErrorMsg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eMAX_ERROR_MSG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	}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}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57224" y="2211937"/>
            <a:ext cx="19094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 latinLnBrk="1"/>
            <a:r>
              <a:rPr lang="ko-KR" altLang="en-US" sz="1600" kern="1200" dirty="0" smtClean="0">
                <a:solidFill>
                  <a:srgbClr val="E56A05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게임 머니 조회의 예</a:t>
            </a:r>
            <a:endParaRPr lang="en-US" altLang="ko-KR" sz="1600" kern="1200" dirty="0">
              <a:solidFill>
                <a:srgbClr val="E56A05"/>
              </a:solidFill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52460" y="176189"/>
            <a:ext cx="6362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t>한</a:t>
            </a:r>
            <a:r>
              <a:rPr lang="ko-KR" altLang="en-US" sz="1600" b="1" kern="1200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게임</a:t>
            </a:r>
            <a:r>
              <a:rPr lang="ko-KR" altLang="en-US" sz="16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 </a:t>
            </a:r>
            <a:r>
              <a:rPr lang="ko-KR" altLang="en-US" sz="1600" b="1" kern="1200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웹상점</a:t>
            </a:r>
            <a:r>
              <a:rPr lang="ko-KR" altLang="en-US" sz="16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 </a:t>
            </a:r>
            <a:r>
              <a:rPr lang="en-US" altLang="ko-KR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t>-&gt; DORIAN </a:t>
            </a:r>
            <a:r>
              <a:rPr lang="ko-KR" alt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t>요청 </a:t>
            </a:r>
            <a:r>
              <a:rPr lang="ko-KR" altLang="en-US" sz="16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방향 </a:t>
            </a:r>
            <a:r>
              <a:rPr lang="en-US" altLang="ko-KR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t>callback </a:t>
            </a:r>
            <a:r>
              <a:rPr lang="ko-KR" alt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t>함수 구현</a:t>
            </a:r>
            <a:r>
              <a:rPr lang="en-US" altLang="ko-KR" sz="16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 </a:t>
            </a:r>
            <a:r>
              <a:rPr lang="ko-KR" altLang="en-US" sz="16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예제</a:t>
            </a:r>
            <a:r>
              <a:rPr lang="en-US" altLang="ko-KR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600" b="1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t>Con.t</a:t>
            </a:r>
            <a:r>
              <a:rPr lang="en-US" altLang="ko-KR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1600" b="1" kern="1200" dirty="0">
              <a:solidFill>
                <a:prstClr val="black">
                  <a:lumMod val="95000"/>
                  <a:lumOff val="5000"/>
                </a:prstClr>
              </a:solidFill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11" name="슬라이드 번호 개체 틀 5"/>
          <p:cNvSpPr txBox="1">
            <a:spLocks/>
          </p:cNvSpPr>
          <p:nvPr/>
        </p:nvSpPr>
        <p:spPr>
          <a:xfrm>
            <a:off x="133350" y="149618"/>
            <a:ext cx="5381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rtl="0" latinLnBrk="1">
              <a:defRPr/>
            </a:pPr>
            <a:r>
              <a:rPr lang="en-US" altLang="ko-KR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en-US" altLang="ko-KR" sz="16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.3</a:t>
            </a:r>
            <a:endParaRPr lang="ko-KR" altLang="en-US" sz="1600" b="1" kern="1200" dirty="0">
              <a:solidFill>
                <a:prstClr val="black">
                  <a:lumMod val="95000"/>
                  <a:lumOff val="5000"/>
                </a:prstClr>
              </a:solidFill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00100" y="1357298"/>
            <a:ext cx="7220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latinLnBrk="1">
              <a:lnSpc>
                <a:spcPct val="150000"/>
              </a:lnSpc>
              <a:buFont typeface="Arial" charset="0"/>
              <a:buChar char="•"/>
            </a:pPr>
            <a:r>
              <a:rPr lang="ko-KR" altLang="en-US" sz="1200" kern="1200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 관련 </a:t>
            </a:r>
            <a:r>
              <a:rPr lang="en-US" altLang="ko-KR" sz="1200" kern="1200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callback </a:t>
            </a:r>
            <a:r>
              <a:rPr lang="ko-KR" altLang="en-US" sz="1200" kern="1200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함수 포인터</a:t>
            </a:r>
            <a:r>
              <a:rPr lang="en-US" altLang="ko-KR" sz="1200" kern="1200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 </a:t>
            </a:r>
            <a:r>
              <a:rPr lang="ko-KR" altLang="en-US" sz="1200" kern="120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목록</a:t>
            </a:r>
            <a:endParaRPr lang="en-US" altLang="ko-KR" sz="1200" kern="1200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  <a:cs typeface="+mn-cs"/>
            </a:endParaRPr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en-US" altLang="ko-KR" sz="1200" kern="1200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 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err="1" smtClean="0">
                <a:latin typeface="나눔고딕" pitchFamily="50" charset="-127"/>
                <a:ea typeface="나눔고딕" pitchFamily="50" charset="-127"/>
              </a:rPr>
              <a:t>FP_SaveInventory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200" dirty="0" err="1" smtClean="0">
                <a:latin typeface="나눔고딕" pitchFamily="50" charset="-127"/>
                <a:ea typeface="나눔고딕" pitchFamily="50" charset="-127"/>
              </a:rPr>
              <a:t>인벤토리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 저장</a:t>
            </a:r>
            <a:endParaRPr lang="en-US" altLang="ko-KR" sz="12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52461" y="1071546"/>
            <a:ext cx="26661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 latinLnBrk="1"/>
            <a:r>
              <a:rPr lang="ko-KR" altLang="en-US" sz="1600" dirty="0" smtClean="0">
                <a:solidFill>
                  <a:srgbClr val="E56A05"/>
                </a:solidFill>
                <a:latin typeface="나눔고딕" pitchFamily="50" charset="-127"/>
                <a:ea typeface="나눔고딕" pitchFamily="50" charset="-127"/>
              </a:rPr>
              <a:t>요청 내용이 가변길이인 경우</a:t>
            </a:r>
            <a:endParaRPr lang="en-US" altLang="ko-KR" sz="1600" kern="1200" dirty="0">
              <a:solidFill>
                <a:srgbClr val="E56A05"/>
              </a:solidFill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00100" y="2419343"/>
            <a:ext cx="7220001" cy="321389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void 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OnSaveItemToInventory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(const LPREQUEST_SAVE_INVENTORY 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pReq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, LPRESPONSE_SAVE_INVENTORY 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pRes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	char 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szErrorMsg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[1024] = “”;</a:t>
            </a:r>
          </a:p>
          <a:p>
            <a:pPr>
              <a:lnSpc>
                <a:spcPct val="150000"/>
              </a:lnSpc>
            </a:pPr>
            <a:endParaRPr lang="en-US" altLang="ko-KR" sz="800" b="1" dirty="0" smtClean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	// 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pReq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인자의 내용을 사용하여 아이템을 저장할 사용자 및 캐릭터를 설정</a:t>
            </a:r>
            <a:endParaRPr lang="en-US" altLang="ko-KR" sz="800" b="1" dirty="0" smtClean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ko-KR" altLang="en-US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nItemCnt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 =  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GetDataSize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pReq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-&gt;handle, 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szErrorMsg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sizeof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szErrorMsg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));</a:t>
            </a:r>
          </a:p>
          <a:p>
            <a:pPr lvl="2">
              <a:lnSpc>
                <a:spcPct val="150000"/>
              </a:lnSpc>
            </a:pPr>
            <a:r>
              <a:rPr lang="en-US" altLang="ko-KR" sz="800" b="1" dirty="0" smtClean="0"/>
              <a:t>for ( </a:t>
            </a:r>
            <a:r>
              <a:rPr lang="en-US" altLang="ko-KR" sz="800" b="1" dirty="0" err="1" smtClean="0"/>
              <a:t>int</a:t>
            </a:r>
            <a:r>
              <a:rPr lang="en-US" altLang="ko-KR" sz="800" b="1" dirty="0" smtClean="0"/>
              <a:t> I = 0; I &lt; 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nItemCnt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 ; 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i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++ )</a:t>
            </a:r>
          </a:p>
          <a:p>
            <a:pPr lvl="2">
              <a:lnSpc>
                <a:spcPct val="150000"/>
              </a:lnSpc>
            </a:pP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{</a:t>
            </a:r>
          </a:p>
          <a:p>
            <a:pPr lvl="2">
              <a:lnSpc>
                <a:spcPct val="150000"/>
              </a:lnSpc>
            </a:pP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	 SAVE_ITEM_INFO 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itemInfo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;</a:t>
            </a:r>
          </a:p>
          <a:p>
            <a:pPr lvl="2">
              <a:lnSpc>
                <a:spcPct val="150000"/>
              </a:lnSpc>
            </a:pP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	if ( true == 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GetSaveItemData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pReq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-&gt;handle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i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, &amp;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itemInfo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szErrorMsg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sizeof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szErrorMsg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) ) </a:t>
            </a:r>
            <a:r>
              <a:rPr lang="en-US" altLang="ko-KR" sz="8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// </a:t>
            </a:r>
            <a:r>
              <a:rPr lang="ko-KR" altLang="en-US" sz="8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지점 </a:t>
            </a:r>
            <a:r>
              <a:rPr lang="en-US" altLang="ko-KR" sz="8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  <a:p>
            <a:pPr lvl="2">
              <a:lnSpc>
                <a:spcPct val="150000"/>
              </a:lnSpc>
            </a:pP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	{</a:t>
            </a:r>
          </a:p>
          <a:p>
            <a:pPr lvl="2">
              <a:lnSpc>
                <a:spcPct val="150000"/>
              </a:lnSpc>
            </a:pP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		// </a:t>
            </a:r>
            <a:r>
              <a:rPr lang="ko-KR" altLang="en-US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아이템 저장</a:t>
            </a:r>
            <a:endParaRPr lang="en-US" altLang="ko-KR" sz="800" b="1" dirty="0" smtClean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	}</a:t>
            </a:r>
          </a:p>
          <a:p>
            <a:pPr lvl="2">
              <a:lnSpc>
                <a:spcPct val="150000"/>
              </a:lnSpc>
            </a:pP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}</a:t>
            </a:r>
          </a:p>
          <a:p>
            <a:pPr lvl="2">
              <a:lnSpc>
                <a:spcPct val="150000"/>
              </a:lnSpc>
            </a:pPr>
            <a:endParaRPr lang="en-US" altLang="ko-KR" sz="800" b="1" dirty="0" smtClean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// </a:t>
            </a:r>
            <a:r>
              <a:rPr lang="ko-KR" altLang="en-US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다음 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page</a:t>
            </a:r>
            <a:r>
              <a:rPr lang="ko-KR" altLang="en-US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에 계속</a:t>
            </a:r>
            <a:endParaRPr lang="en-US" altLang="ko-KR" sz="800" b="1" dirty="0" smtClean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…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57224" y="2071678"/>
            <a:ext cx="18517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 latinLnBrk="1"/>
            <a:r>
              <a:rPr lang="ko-KR" altLang="en-US" sz="1600" kern="1200" dirty="0" err="1" smtClean="0">
                <a:solidFill>
                  <a:srgbClr val="E56A05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인벤토리</a:t>
            </a:r>
            <a:r>
              <a:rPr lang="ko-KR" altLang="en-US" sz="1600" kern="1200" dirty="0" smtClean="0">
                <a:solidFill>
                  <a:srgbClr val="E56A05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 저장의 예</a:t>
            </a:r>
            <a:endParaRPr lang="en-US" altLang="ko-KR" sz="1600" kern="1200" dirty="0">
              <a:solidFill>
                <a:srgbClr val="E56A05"/>
              </a:solidFill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52460" y="176189"/>
            <a:ext cx="6362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t>한</a:t>
            </a:r>
            <a:r>
              <a:rPr lang="ko-KR" altLang="en-US" sz="1600" b="1" kern="1200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게임</a:t>
            </a:r>
            <a:r>
              <a:rPr lang="ko-KR" altLang="en-US" sz="16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 </a:t>
            </a:r>
            <a:r>
              <a:rPr lang="ko-KR" altLang="en-US" sz="1600" b="1" kern="1200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웹상점</a:t>
            </a:r>
            <a:r>
              <a:rPr lang="ko-KR" altLang="en-US" sz="16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 </a:t>
            </a:r>
            <a:r>
              <a:rPr lang="en-US" altLang="ko-KR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t>-&gt; DORIAN </a:t>
            </a:r>
            <a:r>
              <a:rPr lang="ko-KR" alt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t>요청 </a:t>
            </a:r>
            <a:r>
              <a:rPr lang="ko-KR" altLang="en-US" sz="16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방향 </a:t>
            </a:r>
            <a:r>
              <a:rPr lang="en-US" altLang="ko-KR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t>callback </a:t>
            </a:r>
            <a:r>
              <a:rPr lang="ko-KR" alt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t>함수 구현</a:t>
            </a:r>
            <a:r>
              <a:rPr lang="en-US" altLang="ko-KR" sz="16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 </a:t>
            </a:r>
            <a:r>
              <a:rPr lang="ko-KR" altLang="en-US" sz="16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예제</a:t>
            </a:r>
            <a:r>
              <a:rPr lang="en-US" altLang="ko-KR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600" b="1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t>Con.t</a:t>
            </a:r>
            <a:r>
              <a:rPr lang="en-US" altLang="ko-KR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1600" b="1" kern="1200" dirty="0">
              <a:solidFill>
                <a:prstClr val="black">
                  <a:lumMod val="95000"/>
                  <a:lumOff val="5000"/>
                </a:prstClr>
              </a:solidFill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11" name="슬라이드 번호 개체 틀 5"/>
          <p:cNvSpPr txBox="1">
            <a:spLocks/>
          </p:cNvSpPr>
          <p:nvPr/>
        </p:nvSpPr>
        <p:spPr>
          <a:xfrm>
            <a:off x="133350" y="149618"/>
            <a:ext cx="5381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rtl="0" latinLnBrk="1">
              <a:defRPr/>
            </a:pPr>
            <a:r>
              <a:rPr lang="en-US" altLang="ko-KR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en-US" altLang="ko-KR" sz="16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.3</a:t>
            </a:r>
            <a:endParaRPr lang="ko-KR" altLang="en-US" sz="1600" b="1" kern="1200" dirty="0">
              <a:solidFill>
                <a:prstClr val="black">
                  <a:lumMod val="95000"/>
                  <a:lumOff val="5000"/>
                </a:prstClr>
              </a:solidFill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00100" y="1419211"/>
            <a:ext cx="7220001" cy="24929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if ( </a:t>
            </a:r>
            <a:r>
              <a:rPr lang="ko-KR" altLang="en-US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저장 작업이 실패했다면 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{</a:t>
            </a:r>
          </a:p>
          <a:p>
            <a:pPr lvl="2">
              <a:lnSpc>
                <a:spcPct val="150000"/>
              </a:lnSpc>
            </a:pP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pRes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-&gt;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bIsOK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 = false;</a:t>
            </a:r>
          </a:p>
          <a:p>
            <a:pPr lvl="2">
              <a:lnSpc>
                <a:spcPct val="150000"/>
              </a:lnSpc>
            </a:pP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strncpy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pRes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-&gt;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szErrMsg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, “</a:t>
            </a:r>
            <a:r>
              <a:rPr lang="ko-KR" altLang="en-US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에러메시지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”, 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eMAX_ERROR_MSG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);</a:t>
            </a:r>
          </a:p>
          <a:p>
            <a:pPr lvl="2">
              <a:lnSpc>
                <a:spcPct val="150000"/>
              </a:lnSpc>
            </a:pP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}</a:t>
            </a:r>
          </a:p>
          <a:p>
            <a:pPr lvl="2">
              <a:lnSpc>
                <a:spcPct val="150000"/>
              </a:lnSpc>
            </a:pP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else</a:t>
            </a:r>
          </a:p>
          <a:p>
            <a:pPr lvl="2">
              <a:lnSpc>
                <a:spcPct val="150000"/>
              </a:lnSpc>
            </a:pP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{</a:t>
            </a:r>
          </a:p>
          <a:p>
            <a:pPr lvl="2">
              <a:lnSpc>
                <a:spcPct val="150000"/>
              </a:lnSpc>
            </a:pP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	 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pRes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-&gt;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bIsOK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 = true;</a:t>
            </a:r>
          </a:p>
          <a:p>
            <a:pPr lvl="2">
              <a:lnSpc>
                <a:spcPct val="150000"/>
              </a:lnSpc>
            </a:pP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}</a:t>
            </a:r>
          </a:p>
          <a:p>
            <a:pPr lvl="2">
              <a:lnSpc>
                <a:spcPct val="150000"/>
              </a:lnSpc>
            </a:pPr>
            <a:endParaRPr lang="en-US" altLang="ko-KR" sz="800" b="1" dirty="0" smtClean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// </a:t>
            </a:r>
            <a:r>
              <a:rPr lang="ko-KR" altLang="en-US" sz="8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지점 </a:t>
            </a:r>
            <a:r>
              <a:rPr lang="en-US" altLang="ko-KR" sz="8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에서 아이템 정보를 얻어오는데 실패하거나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아이템 저장 작업에 실패한 경우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,</a:t>
            </a:r>
          </a:p>
          <a:p>
            <a:pPr lvl="2">
              <a:lnSpc>
                <a:spcPct val="150000"/>
              </a:lnSpc>
            </a:pP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// </a:t>
            </a:r>
            <a:r>
              <a:rPr lang="ko-KR" altLang="en-US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그 시점까지 저장된 모든 아이템 정보를 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rollback </a:t>
            </a:r>
            <a:r>
              <a:rPr lang="ko-KR" altLang="en-US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하는 것을 추천한다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}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57224" y="1071546"/>
            <a:ext cx="25811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kern="1200" dirty="0" err="1" smtClean="0">
                <a:solidFill>
                  <a:srgbClr val="E56A05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인벤토리</a:t>
            </a:r>
            <a:r>
              <a:rPr lang="ko-KR" altLang="en-US" sz="1600" kern="1200" dirty="0" smtClean="0">
                <a:solidFill>
                  <a:srgbClr val="E56A05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 저장의 예</a:t>
            </a:r>
            <a:r>
              <a:rPr lang="en-US" altLang="ko-KR" sz="1600" dirty="0" smtClean="0">
                <a:solidFill>
                  <a:srgbClr val="E56A05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600" dirty="0" err="1" smtClean="0">
                <a:solidFill>
                  <a:srgbClr val="E56A05"/>
                </a:solidFill>
                <a:latin typeface="나눔고딕" pitchFamily="50" charset="-127"/>
                <a:ea typeface="나눔고딕" pitchFamily="50" charset="-127"/>
              </a:rPr>
              <a:t>Con.t</a:t>
            </a:r>
            <a:r>
              <a:rPr lang="en-US" altLang="ko-KR" sz="1600" dirty="0" smtClean="0">
                <a:solidFill>
                  <a:srgbClr val="E56A05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en-US" altLang="ko-KR" sz="1600" kern="1200" dirty="0">
              <a:solidFill>
                <a:srgbClr val="E56A05"/>
              </a:solidFill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52460" y="176189"/>
            <a:ext cx="6362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t>한</a:t>
            </a:r>
            <a:r>
              <a:rPr lang="ko-KR" altLang="en-US" sz="1600" b="1" kern="1200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게임</a:t>
            </a:r>
            <a:r>
              <a:rPr lang="ko-KR" altLang="en-US" sz="16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 </a:t>
            </a:r>
            <a:r>
              <a:rPr lang="ko-KR" altLang="en-US" sz="1600" b="1" kern="1200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웹상점</a:t>
            </a:r>
            <a:r>
              <a:rPr lang="ko-KR" altLang="en-US" sz="16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 </a:t>
            </a:r>
            <a:r>
              <a:rPr lang="en-US" altLang="ko-KR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t>-&gt; DORIAN </a:t>
            </a:r>
            <a:r>
              <a:rPr lang="ko-KR" alt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t>요청 </a:t>
            </a:r>
            <a:r>
              <a:rPr lang="ko-KR" altLang="en-US" sz="16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방향 </a:t>
            </a:r>
            <a:r>
              <a:rPr lang="en-US" altLang="ko-KR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t>callback </a:t>
            </a:r>
            <a:r>
              <a:rPr lang="ko-KR" alt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t>함수 구현</a:t>
            </a:r>
            <a:r>
              <a:rPr lang="en-US" altLang="ko-KR" sz="16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 </a:t>
            </a:r>
            <a:r>
              <a:rPr lang="ko-KR" altLang="en-US" sz="16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예제</a:t>
            </a:r>
            <a:r>
              <a:rPr lang="en-US" altLang="ko-KR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600" b="1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t>Con.t</a:t>
            </a:r>
            <a:r>
              <a:rPr lang="en-US" altLang="ko-KR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1600" b="1" kern="1200" dirty="0">
              <a:solidFill>
                <a:prstClr val="black">
                  <a:lumMod val="95000"/>
                  <a:lumOff val="5000"/>
                </a:prstClr>
              </a:solidFill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11" name="슬라이드 번호 개체 틀 5"/>
          <p:cNvSpPr txBox="1">
            <a:spLocks/>
          </p:cNvSpPr>
          <p:nvPr/>
        </p:nvSpPr>
        <p:spPr>
          <a:xfrm>
            <a:off x="133350" y="149618"/>
            <a:ext cx="5381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rtl="0" latinLnBrk="1">
              <a:defRPr/>
            </a:pPr>
            <a:r>
              <a:rPr lang="en-US" altLang="ko-KR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en-US" altLang="ko-KR" sz="16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.3</a:t>
            </a:r>
            <a:endParaRPr lang="ko-KR" altLang="en-US" sz="1600" b="1" kern="1200" dirty="0">
              <a:solidFill>
                <a:prstClr val="black">
                  <a:lumMod val="95000"/>
                  <a:lumOff val="5000"/>
                </a:prstClr>
              </a:solidFill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00100" y="1357298"/>
            <a:ext cx="72200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latinLnBrk="1">
              <a:lnSpc>
                <a:spcPct val="150000"/>
              </a:lnSpc>
              <a:buFont typeface="Arial" charset="0"/>
              <a:buChar char="•"/>
            </a:pPr>
            <a:r>
              <a:rPr lang="ko-KR" altLang="en-US" sz="1200" kern="1200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 관련 </a:t>
            </a:r>
            <a:r>
              <a:rPr lang="en-US" altLang="ko-KR" sz="1200" kern="1200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callback </a:t>
            </a:r>
            <a:r>
              <a:rPr lang="ko-KR" altLang="en-US" sz="1200" kern="1200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함수 포인터</a:t>
            </a:r>
            <a:r>
              <a:rPr lang="en-US" altLang="ko-KR" sz="1200" kern="1200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 </a:t>
            </a:r>
            <a:r>
              <a:rPr lang="ko-KR" altLang="en-US" sz="1200" kern="120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목록</a:t>
            </a:r>
            <a:endParaRPr lang="en-US" altLang="ko-KR" sz="1200" kern="1200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  <a:cs typeface="+mn-cs"/>
            </a:endParaRPr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en-US" altLang="ko-KR" sz="1200" kern="1200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 </a:t>
            </a:r>
            <a:r>
              <a:rPr lang="en-US" altLang="ko-KR" sz="1200" dirty="0" err="1" smtClean="0">
                <a:latin typeface="나눔고딕" pitchFamily="50" charset="-127"/>
                <a:ea typeface="나눔고딕" pitchFamily="50" charset="-127"/>
              </a:rPr>
              <a:t>FP_SearchInventory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200" dirty="0" err="1" smtClean="0">
                <a:latin typeface="나눔고딕" pitchFamily="50" charset="-127"/>
                <a:ea typeface="나눔고딕" pitchFamily="50" charset="-127"/>
              </a:rPr>
              <a:t>인벤토리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 조회</a:t>
            </a:r>
            <a:endParaRPr lang="en-US" altLang="ko-KR" sz="1200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en-US" altLang="ko-KR" sz="1200" dirty="0" err="1" smtClean="0">
                <a:latin typeface="나눔고딕" pitchFamily="50" charset="-127"/>
                <a:ea typeface="나눔고딕" pitchFamily="50" charset="-127"/>
              </a:rPr>
              <a:t>FP_SearchCharacter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캐릭터 조회</a:t>
            </a:r>
            <a:endParaRPr lang="en-US" altLang="ko-KR" sz="12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52461" y="1071546"/>
            <a:ext cx="26789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 latinLnBrk="1"/>
            <a:r>
              <a:rPr lang="ko-KR" altLang="en-US" sz="1600" dirty="0" smtClean="0">
                <a:solidFill>
                  <a:srgbClr val="E56A05"/>
                </a:solidFill>
                <a:latin typeface="나눔고딕" pitchFamily="50" charset="-127"/>
                <a:ea typeface="나눔고딕" pitchFamily="50" charset="-127"/>
              </a:rPr>
              <a:t>응답 내용이 가변길이인 경우</a:t>
            </a:r>
            <a:endParaRPr lang="en-US" altLang="ko-KR" sz="1600" kern="1200" dirty="0">
              <a:solidFill>
                <a:srgbClr val="E56A05"/>
              </a:solidFill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00100" y="2643182"/>
            <a:ext cx="7220001" cy="36009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void 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OnSearchCharacter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(const LPREQUEST_CHARACTER_INFO 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pReq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, LPRESPONSE_CHARACTER_INFO 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pRes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bool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bSuccess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 = true;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	char 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szErrorMsg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[1024] = “”;</a:t>
            </a:r>
          </a:p>
          <a:p>
            <a:pPr>
              <a:lnSpc>
                <a:spcPct val="150000"/>
              </a:lnSpc>
            </a:pPr>
            <a:endParaRPr lang="en-US" altLang="ko-KR" sz="800" b="1" dirty="0" smtClean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	// 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pReq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인자의 내용을 사용하여 특정 사용자의 캐릭터 정보를 조회</a:t>
            </a:r>
            <a:endParaRPr lang="en-US" altLang="ko-KR" sz="800" b="1" dirty="0" smtClean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ko-KR" altLang="en-US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nCharacterCnt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 = </a:t>
            </a:r>
            <a:r>
              <a:rPr lang="ko-KR" altLang="en-US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사용자 캐릭터 수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;</a:t>
            </a:r>
          </a:p>
          <a:p>
            <a:pPr lvl="2">
              <a:lnSpc>
                <a:spcPct val="150000"/>
              </a:lnSpc>
            </a:pPr>
            <a:r>
              <a:rPr lang="en-US" altLang="ko-KR" sz="800" b="1" dirty="0" smtClean="0"/>
              <a:t>for ( </a:t>
            </a:r>
            <a:r>
              <a:rPr lang="en-US" altLang="ko-KR" sz="800" b="1" dirty="0" err="1" smtClean="0"/>
              <a:t>int</a:t>
            </a:r>
            <a:r>
              <a:rPr lang="en-US" altLang="ko-KR" sz="800" b="1" dirty="0" smtClean="0"/>
              <a:t> I = 0; I &lt; 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nCharacterCnt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; 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i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++ )</a:t>
            </a:r>
          </a:p>
          <a:p>
            <a:pPr lvl="2">
              <a:lnSpc>
                <a:spcPct val="150000"/>
              </a:lnSpc>
            </a:pP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{</a:t>
            </a:r>
          </a:p>
          <a:p>
            <a:pPr lvl="2">
              <a:lnSpc>
                <a:spcPct val="150000"/>
              </a:lnSpc>
            </a:pP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	CHARACTER_INFO 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characterInfo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;</a:t>
            </a:r>
          </a:p>
          <a:p>
            <a:pPr lvl="2">
              <a:lnSpc>
                <a:spcPct val="150000"/>
              </a:lnSpc>
            </a:pP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	// 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characterInfo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변수에 사용자 캐릭터 정보를 설정</a:t>
            </a:r>
            <a:endParaRPr lang="en-US" altLang="ko-KR" sz="800" b="1" dirty="0" smtClean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  <a:p>
            <a:pPr lvl="2">
              <a:lnSpc>
                <a:spcPct val="150000"/>
              </a:lnSpc>
            </a:pPr>
            <a:endParaRPr lang="en-US" altLang="ko-KR" sz="800" b="1" dirty="0" smtClean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	if ( false == 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SetCharacterData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pReq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-&gt;handle, &amp;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characterInfo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szErrorMsg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sizeof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szErrorMsg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) )</a:t>
            </a:r>
            <a:endParaRPr lang="en-US" altLang="ko-KR" sz="800" b="1" dirty="0" smtClean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	{</a:t>
            </a:r>
          </a:p>
          <a:p>
            <a:pPr lvl="2">
              <a:lnSpc>
                <a:spcPct val="150000"/>
              </a:lnSpc>
            </a:pP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		 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pRes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-&gt;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bIsOK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 = false;</a:t>
            </a:r>
          </a:p>
          <a:p>
            <a:pPr lvl="2">
              <a:lnSpc>
                <a:spcPct val="150000"/>
              </a:lnSpc>
            </a:pP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		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strncpy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pRes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-&gt;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szErrMsg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szErrorMsg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eMAX_ERROR_MSG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);</a:t>
            </a:r>
          </a:p>
          <a:p>
            <a:pPr lvl="2">
              <a:lnSpc>
                <a:spcPct val="150000"/>
              </a:lnSpc>
            </a:pP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	}</a:t>
            </a:r>
          </a:p>
          <a:p>
            <a:pPr lvl="2">
              <a:lnSpc>
                <a:spcPct val="150000"/>
              </a:lnSpc>
            </a:pP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}</a:t>
            </a:r>
          </a:p>
          <a:p>
            <a:pPr lvl="0">
              <a:lnSpc>
                <a:spcPct val="150000"/>
              </a:lnSpc>
            </a:pP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}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57224" y="2296079"/>
            <a:ext cx="17427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 latinLnBrk="1"/>
            <a:r>
              <a:rPr lang="ko-KR" altLang="en-US" sz="1600" kern="1200" dirty="0" smtClean="0">
                <a:solidFill>
                  <a:srgbClr val="E56A05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캐릭터 조회의 예</a:t>
            </a:r>
            <a:endParaRPr lang="en-US" altLang="ko-KR" sz="1600" kern="1200" dirty="0">
              <a:solidFill>
                <a:srgbClr val="E56A05"/>
              </a:solidFill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570" y="2143116"/>
            <a:ext cx="5214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/>
            <a:r>
              <a:rPr lang="en-US" altLang="ko-KR" sz="5400" dirty="0" smtClean="0">
                <a:latin typeface="나눔고딕" pitchFamily="50" charset="-127"/>
                <a:ea typeface="나눔고딕" pitchFamily="50" charset="-127"/>
              </a:rPr>
              <a:t>Thank you.</a:t>
            </a:r>
            <a:endParaRPr lang="ko-KR" altLang="en-US" sz="5400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8570" y="2143116"/>
            <a:ext cx="5214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/>
            <a:r>
              <a:rPr lang="en-US" altLang="ko-KR" sz="5400" dirty="0" smtClean="0">
                <a:latin typeface="나눔고딕" pitchFamily="50" charset="-127"/>
                <a:ea typeface="나눔고딕" pitchFamily="50" charset="-127"/>
              </a:rPr>
              <a:t>Q&amp;A.</a:t>
            </a:r>
            <a:endParaRPr lang="ko-KR" altLang="en-US" sz="5400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74" y="2333617"/>
            <a:ext cx="633887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DORIAN </a:t>
            </a:r>
            <a:r>
              <a:rPr lang="ko-KR" altLang="en-US" sz="3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구조</a:t>
            </a:r>
            <a:endParaRPr lang="ko-KR" altLang="en-US" sz="38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28596" y="2214554"/>
            <a:ext cx="828000" cy="1588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852461" y="176189"/>
            <a:ext cx="4214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Rix고딕 EB" pitchFamily="18" charset="-127"/>
                <a:ea typeface="Rix고딕 EB" pitchFamily="18" charset="-127"/>
              </a:rPr>
              <a:t>DORIAN 3.0 Architecture</a:t>
            </a:r>
            <a:endParaRPr lang="ko-KR" altLang="en-US" sz="1600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26" name="슬라이드 번호 개체 틀 5"/>
          <p:cNvSpPr txBox="1">
            <a:spLocks/>
          </p:cNvSpPr>
          <p:nvPr/>
        </p:nvSpPr>
        <p:spPr>
          <a:xfrm>
            <a:off x="133350" y="149618"/>
            <a:ext cx="5381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 smtClean="0">
                <a:solidFill>
                  <a:schemeClr val="tx1"/>
                </a:solidFill>
                <a:latin typeface="Rix고딕 EB" pitchFamily="18" charset="-127"/>
              </a:rPr>
              <a:t>1.1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ix고딕 EB" pitchFamily="18" charset="-127"/>
              <a:ea typeface="Rix고딕 M" pitchFamily="18" charset="-127"/>
              <a:cs typeface="+mn-cs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52461" y="1318391"/>
            <a:ext cx="24652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600" dirty="0" smtClean="0">
                <a:solidFill>
                  <a:srgbClr val="E56A05"/>
                </a:solidFill>
                <a:latin typeface="Rix고딕 EB" pitchFamily="18" charset="-127"/>
                <a:ea typeface="Rix고딕 EB" pitchFamily="18" charset="-127"/>
              </a:rPr>
              <a:t>DORIAN 3.0 Architecture</a:t>
            </a:r>
            <a:endParaRPr lang="en-US" altLang="ko-KR" sz="1600" dirty="0">
              <a:solidFill>
                <a:srgbClr val="E56A05"/>
              </a:solidFill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61" name="AutoShape 30"/>
          <p:cNvSpPr>
            <a:spLocks noChangeArrowheads="1"/>
          </p:cNvSpPr>
          <p:nvPr/>
        </p:nvSpPr>
        <p:spPr bwMode="auto">
          <a:xfrm>
            <a:off x="5286380" y="1747826"/>
            <a:ext cx="2714644" cy="1285884"/>
          </a:xfrm>
          <a:prstGeom prst="roundRect">
            <a:avLst>
              <a:gd name="adj" fmla="val 16667"/>
            </a:avLst>
          </a:prstGeom>
          <a:ln>
            <a:prstDash val="sysDot"/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0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Rectangle 23"/>
          <p:cNvSpPr>
            <a:spLocks noChangeArrowheads="1"/>
          </p:cNvSpPr>
          <p:nvPr/>
        </p:nvSpPr>
        <p:spPr bwMode="auto">
          <a:xfrm>
            <a:off x="1142976" y="1785926"/>
            <a:ext cx="1389062" cy="114459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Game Server 1</a:t>
            </a: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6" name="Rectangle 29"/>
          <p:cNvSpPr>
            <a:spLocks noChangeArrowheads="1"/>
          </p:cNvSpPr>
          <p:nvPr/>
        </p:nvSpPr>
        <p:spPr bwMode="auto">
          <a:xfrm>
            <a:off x="5429256" y="1814513"/>
            <a:ext cx="731838" cy="10763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Dorian 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Server</a:t>
            </a:r>
            <a:endParaRPr kumimoji="1" lang="ko-KR" altLang="ko-KR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7" name="AutoShape 30"/>
          <p:cNvSpPr>
            <a:spLocks noChangeArrowheads="1"/>
          </p:cNvSpPr>
          <p:nvPr/>
        </p:nvSpPr>
        <p:spPr bwMode="auto">
          <a:xfrm>
            <a:off x="6738927" y="1962140"/>
            <a:ext cx="1190659" cy="63023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WEB</a:t>
            </a:r>
          </a:p>
        </p:txBody>
      </p:sp>
      <p:cxnSp>
        <p:nvCxnSpPr>
          <p:cNvPr id="40" name="AutoShape 34"/>
          <p:cNvCxnSpPr>
            <a:cxnSpLocks noChangeShapeType="1"/>
          </p:cNvCxnSpPr>
          <p:nvPr/>
        </p:nvCxnSpPr>
        <p:spPr bwMode="auto">
          <a:xfrm flipH="1">
            <a:off x="6143636" y="2319330"/>
            <a:ext cx="56991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41" name="Rectangle 35"/>
          <p:cNvSpPr>
            <a:spLocks noChangeArrowheads="1"/>
          </p:cNvSpPr>
          <p:nvPr/>
        </p:nvSpPr>
        <p:spPr bwMode="auto">
          <a:xfrm>
            <a:off x="6215074" y="2033578"/>
            <a:ext cx="412750" cy="25082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XDR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" name="AutoShape 25"/>
          <p:cNvSpPr>
            <a:spLocks noChangeArrowheads="1"/>
          </p:cNvSpPr>
          <p:nvPr/>
        </p:nvSpPr>
        <p:spPr bwMode="auto">
          <a:xfrm>
            <a:off x="2643174" y="1785926"/>
            <a:ext cx="1114423" cy="114300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Dorian Connector</a:t>
            </a:r>
            <a:endParaRPr kumimoji="1" lang="ko-KR" altLang="ko-KR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1" name="AutoShape 30"/>
          <p:cNvSpPr>
            <a:spLocks noChangeArrowheads="1"/>
          </p:cNvSpPr>
          <p:nvPr/>
        </p:nvSpPr>
        <p:spPr bwMode="auto">
          <a:xfrm>
            <a:off x="2778988" y="2185979"/>
            <a:ext cx="838819" cy="65314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내부 자료 구조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9" name="꺾인 연결선 48"/>
          <p:cNvCxnSpPr>
            <a:stCxn id="32" idx="3"/>
            <a:endCxn id="36" idx="1"/>
          </p:cNvCxnSpPr>
          <p:nvPr/>
        </p:nvCxnSpPr>
        <p:spPr>
          <a:xfrm flipV="1">
            <a:off x="3757597" y="2352674"/>
            <a:ext cx="1671659" cy="475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오른쪽 화살표 56"/>
          <p:cNvSpPr/>
          <p:nvPr/>
        </p:nvSpPr>
        <p:spPr>
          <a:xfrm>
            <a:off x="2438385" y="2414580"/>
            <a:ext cx="285752" cy="142876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1357290" y="2366955"/>
            <a:ext cx="11239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Item </a:t>
            </a:r>
            <a:r>
              <a:rPr lang="ko-KR" altLang="en-US" sz="900" b="1" dirty="0" smtClean="0">
                <a:solidFill>
                  <a:schemeClr val="bg1"/>
                </a:solidFill>
              </a:rPr>
              <a:t>관련 </a:t>
            </a:r>
            <a:r>
              <a:rPr lang="en-US" altLang="ko-KR" sz="900" b="1" dirty="0" smtClean="0">
                <a:solidFill>
                  <a:schemeClr val="bg1"/>
                </a:solidFill>
              </a:rPr>
              <a:t>API </a:t>
            </a:r>
            <a:r>
              <a:rPr lang="ko-KR" altLang="en-US" sz="900" b="1" dirty="0" smtClean="0">
                <a:solidFill>
                  <a:schemeClr val="bg1"/>
                </a:solidFill>
              </a:rPr>
              <a:t>호출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64" name="Rectangle 23"/>
          <p:cNvSpPr>
            <a:spLocks noChangeArrowheads="1"/>
          </p:cNvSpPr>
          <p:nvPr/>
        </p:nvSpPr>
        <p:spPr bwMode="auto">
          <a:xfrm>
            <a:off x="1142976" y="3427417"/>
            <a:ext cx="1389062" cy="114459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Game Server 2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6" name="AutoShape 25"/>
          <p:cNvSpPr>
            <a:spLocks noChangeArrowheads="1"/>
          </p:cNvSpPr>
          <p:nvPr/>
        </p:nvSpPr>
        <p:spPr bwMode="auto">
          <a:xfrm>
            <a:off x="2643174" y="3427417"/>
            <a:ext cx="1114423" cy="114300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Dorian Connector</a:t>
            </a:r>
            <a:endParaRPr kumimoji="1" lang="ko-KR" altLang="ko-KR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7" name="AutoShape 30"/>
          <p:cNvSpPr>
            <a:spLocks noChangeArrowheads="1"/>
          </p:cNvSpPr>
          <p:nvPr/>
        </p:nvSpPr>
        <p:spPr bwMode="auto">
          <a:xfrm>
            <a:off x="2778988" y="3827470"/>
            <a:ext cx="838819" cy="65314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내부 자료 구조</a:t>
            </a:r>
            <a:endParaRPr kumimoji="1" lang="en-US" altLang="ko-KR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2" name="꺾인 연결선 71"/>
          <p:cNvCxnSpPr>
            <a:stCxn id="66" idx="3"/>
            <a:endCxn id="36" idx="1"/>
          </p:cNvCxnSpPr>
          <p:nvPr/>
        </p:nvCxnSpPr>
        <p:spPr>
          <a:xfrm flipV="1">
            <a:off x="3757597" y="2352674"/>
            <a:ext cx="1671659" cy="164624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왼쪽 화살표 75"/>
          <p:cNvSpPr/>
          <p:nvPr/>
        </p:nvSpPr>
        <p:spPr>
          <a:xfrm>
            <a:off x="2428860" y="2147878"/>
            <a:ext cx="285752" cy="142876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1357290" y="2100253"/>
            <a:ext cx="11239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Callback </a:t>
            </a:r>
            <a:r>
              <a:rPr lang="ko-KR" altLang="en-US" sz="900" b="1" dirty="0" smtClean="0">
                <a:solidFill>
                  <a:schemeClr val="bg1"/>
                </a:solidFill>
              </a:rPr>
              <a:t>함수 호출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82" name="AutoShape 30"/>
          <p:cNvSpPr>
            <a:spLocks noChangeArrowheads="1"/>
          </p:cNvSpPr>
          <p:nvPr/>
        </p:nvSpPr>
        <p:spPr bwMode="auto">
          <a:xfrm>
            <a:off x="5305430" y="3519488"/>
            <a:ext cx="3000396" cy="1838338"/>
          </a:xfrm>
          <a:prstGeom prst="roundRect">
            <a:avLst>
              <a:gd name="adj" fmla="val 16667"/>
            </a:avLst>
          </a:prstGeom>
          <a:ln>
            <a:prstDash val="sysDot"/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0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AutoShape 30"/>
          <p:cNvSpPr>
            <a:spLocks noChangeArrowheads="1"/>
          </p:cNvSpPr>
          <p:nvPr/>
        </p:nvSpPr>
        <p:spPr bwMode="auto">
          <a:xfrm>
            <a:off x="5519744" y="4151321"/>
            <a:ext cx="1190659" cy="63023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Auth-Broker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AutoShape 30"/>
          <p:cNvSpPr>
            <a:spLocks noChangeArrowheads="1"/>
          </p:cNvSpPr>
          <p:nvPr/>
        </p:nvSpPr>
        <p:spPr bwMode="auto">
          <a:xfrm>
            <a:off x="7043729" y="3590926"/>
            <a:ext cx="1190659" cy="42862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Personal Billing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AutoShape 30"/>
          <p:cNvSpPr>
            <a:spLocks noChangeArrowheads="1"/>
          </p:cNvSpPr>
          <p:nvPr/>
        </p:nvSpPr>
        <p:spPr bwMode="auto">
          <a:xfrm>
            <a:off x="7043729" y="4233868"/>
            <a:ext cx="1190659" cy="42862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PC Cafe Billing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6" name="AutoShape 32"/>
          <p:cNvCxnSpPr>
            <a:cxnSpLocks noChangeShapeType="1"/>
            <a:stCxn id="83" idx="3"/>
            <a:endCxn id="84" idx="1"/>
          </p:cNvCxnSpPr>
          <p:nvPr/>
        </p:nvCxnSpPr>
        <p:spPr bwMode="auto">
          <a:xfrm flipV="1">
            <a:off x="6710403" y="3805240"/>
            <a:ext cx="333326" cy="66120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 type="triangle" w="med" len="med"/>
            <a:tailEnd type="triangle" w="med" len="med"/>
          </a:ln>
        </p:spPr>
      </p:cxnSp>
      <p:cxnSp>
        <p:nvCxnSpPr>
          <p:cNvPr id="87" name="AutoShape 32"/>
          <p:cNvCxnSpPr>
            <a:cxnSpLocks noChangeShapeType="1"/>
            <a:stCxn id="83" idx="3"/>
          </p:cNvCxnSpPr>
          <p:nvPr/>
        </p:nvCxnSpPr>
        <p:spPr bwMode="auto">
          <a:xfrm flipV="1">
            <a:off x="6710403" y="4418815"/>
            <a:ext cx="309539" cy="476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 type="triangle" w="med" len="med"/>
            <a:tailEnd type="triangle" w="med" len="med"/>
          </a:ln>
        </p:spPr>
      </p:cxnSp>
      <p:cxnSp>
        <p:nvCxnSpPr>
          <p:cNvPr id="88" name="AutoShape 32"/>
          <p:cNvCxnSpPr>
            <a:cxnSpLocks noChangeShapeType="1"/>
            <a:endCxn id="83" idx="0"/>
          </p:cNvCxnSpPr>
          <p:nvPr/>
        </p:nvCxnSpPr>
        <p:spPr bwMode="auto">
          <a:xfrm rot="16200000" flipH="1">
            <a:off x="5507049" y="3543295"/>
            <a:ext cx="1203337" cy="12713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 type="triangle" w="med" len="med"/>
            <a:tailEnd type="triangle" w="med" len="med"/>
          </a:ln>
        </p:spPr>
      </p:cxnSp>
      <p:sp>
        <p:nvSpPr>
          <p:cNvPr id="43" name="AutoShape 30"/>
          <p:cNvSpPr>
            <a:spLocks noChangeArrowheads="1"/>
          </p:cNvSpPr>
          <p:nvPr/>
        </p:nvSpPr>
        <p:spPr bwMode="auto">
          <a:xfrm>
            <a:off x="7043729" y="4843472"/>
            <a:ext cx="1190659" cy="42862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Web </a:t>
            </a: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상점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4" name="AutoShape 32"/>
          <p:cNvCxnSpPr>
            <a:cxnSpLocks noChangeShapeType="1"/>
            <a:stCxn id="83" idx="3"/>
            <a:endCxn id="43" idx="1"/>
          </p:cNvCxnSpPr>
          <p:nvPr/>
        </p:nvCxnSpPr>
        <p:spPr bwMode="auto">
          <a:xfrm>
            <a:off x="6710403" y="4466440"/>
            <a:ext cx="333326" cy="591346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 type="triangle" w="med" len="med"/>
            <a:tailEnd type="triangle" w="med" len="med"/>
          </a:ln>
        </p:spPr>
      </p:cxnSp>
      <p:sp>
        <p:nvSpPr>
          <p:cNvPr id="52" name="오른쪽 화살표 51"/>
          <p:cNvSpPr/>
          <p:nvPr/>
        </p:nvSpPr>
        <p:spPr>
          <a:xfrm>
            <a:off x="2438385" y="4074474"/>
            <a:ext cx="285752" cy="142876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357290" y="4026849"/>
            <a:ext cx="11239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Item </a:t>
            </a:r>
            <a:r>
              <a:rPr lang="ko-KR" altLang="en-US" sz="900" b="1" dirty="0" smtClean="0">
                <a:solidFill>
                  <a:schemeClr val="bg1"/>
                </a:solidFill>
              </a:rPr>
              <a:t>관련 </a:t>
            </a:r>
            <a:r>
              <a:rPr lang="en-US" altLang="ko-KR" sz="900" b="1" dirty="0" smtClean="0">
                <a:solidFill>
                  <a:schemeClr val="bg1"/>
                </a:solidFill>
              </a:rPr>
              <a:t>API </a:t>
            </a:r>
            <a:r>
              <a:rPr lang="ko-KR" altLang="en-US" sz="900" b="1" dirty="0" smtClean="0">
                <a:solidFill>
                  <a:schemeClr val="bg1"/>
                </a:solidFill>
              </a:rPr>
              <a:t>호출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54" name="왼쪽 화살표 53"/>
          <p:cNvSpPr/>
          <p:nvPr/>
        </p:nvSpPr>
        <p:spPr>
          <a:xfrm>
            <a:off x="2428860" y="3807772"/>
            <a:ext cx="285752" cy="142876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1357290" y="3760147"/>
            <a:ext cx="11239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Callback </a:t>
            </a:r>
            <a:r>
              <a:rPr lang="ko-KR" altLang="en-US" sz="900" b="1" dirty="0" smtClean="0">
                <a:solidFill>
                  <a:schemeClr val="bg1"/>
                </a:solidFill>
              </a:rPr>
              <a:t>함수 호출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74" y="2333617"/>
            <a:ext cx="6338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Item </a:t>
            </a:r>
            <a:r>
              <a:rPr lang="ko-KR" altLang="en-US" sz="3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관련</a:t>
            </a:r>
            <a:r>
              <a:rPr lang="ko-KR" alt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API </a:t>
            </a:r>
            <a:r>
              <a:rPr lang="ko-KR" alt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개요</a:t>
            </a:r>
            <a:endParaRPr lang="ko-KR" altLang="en-US" sz="38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28596" y="2214554"/>
            <a:ext cx="828000" cy="1588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000100" y="1357298"/>
            <a:ext cx="722000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 게임 서버의 작업 요청이 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DORIAN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을 통해 한게임 </a:t>
            </a:r>
            <a:r>
              <a:rPr lang="ko-KR" altLang="en-US" sz="1200" dirty="0" err="1" smtClean="0">
                <a:latin typeface="나눔고딕" pitchFamily="50" charset="-127"/>
                <a:ea typeface="나눔고딕" pitchFamily="50" charset="-127"/>
              </a:rPr>
              <a:t>웹상점에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 전달됨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 요청에 대한 응답 내용은 고정길이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가변길이 자료를 가질 수 있음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게임 서버에서 명시적으로 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DORIAN </a:t>
            </a:r>
            <a:r>
              <a:rPr lang="en-US" altLang="ko-KR" sz="1200" dirty="0" err="1" smtClean="0">
                <a:latin typeface="나눔고딕" pitchFamily="50" charset="-127"/>
                <a:ea typeface="나눔고딕" pitchFamily="50" charset="-127"/>
              </a:rPr>
              <a:t>api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호출을 통해 작업을 요청함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관련 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API 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목록</a:t>
            </a:r>
            <a:endParaRPr lang="en-US" altLang="ko-KR" sz="1200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err="1" smtClean="0">
                <a:latin typeface="나눔고딕" pitchFamily="50" charset="-127"/>
                <a:ea typeface="나눔고딕" pitchFamily="50" charset="-127"/>
              </a:rPr>
              <a:t>QueryMenuList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메뉴 </a:t>
            </a:r>
            <a:r>
              <a:rPr lang="ko-KR" altLang="en-US" sz="1200" dirty="0" err="1" smtClean="0">
                <a:latin typeface="나눔고딕" pitchFamily="50" charset="-127"/>
                <a:ea typeface="나눔고딕" pitchFamily="50" charset="-127"/>
              </a:rPr>
              <a:t>조희</a:t>
            </a:r>
            <a:endParaRPr lang="en-US" altLang="ko-KR" sz="1200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err="1" smtClean="0">
                <a:latin typeface="나눔고딕" pitchFamily="50" charset="-127"/>
                <a:ea typeface="나눔고딕" pitchFamily="50" charset="-127"/>
              </a:rPr>
              <a:t>QueryProductList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상품 목록 조회</a:t>
            </a:r>
            <a:endParaRPr lang="en-US" altLang="ko-KR" sz="1200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err="1" smtClean="0">
                <a:latin typeface="나눔고딕" pitchFamily="50" charset="-127"/>
                <a:ea typeface="나눔고딕" pitchFamily="50" charset="-127"/>
              </a:rPr>
              <a:t>QueryProductDetailInfo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상품 상세 조회</a:t>
            </a:r>
            <a:endParaRPr lang="en-US" altLang="ko-KR" sz="1200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err="1" smtClean="0">
                <a:latin typeface="나눔고딕" pitchFamily="50" charset="-127"/>
                <a:ea typeface="나눔고딕" pitchFamily="50" charset="-127"/>
              </a:rPr>
              <a:t>QueryHanCoinInfo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200" dirty="0" err="1" smtClean="0">
                <a:latin typeface="나눔고딕" pitchFamily="50" charset="-127"/>
                <a:ea typeface="나눔고딕" pitchFamily="50" charset="-127"/>
              </a:rPr>
              <a:t>한코인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 조회</a:t>
            </a:r>
            <a:endParaRPr lang="en-US" altLang="ko-KR" sz="1200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err="1" smtClean="0">
                <a:latin typeface="나눔고딕" pitchFamily="50" charset="-127"/>
                <a:ea typeface="나눔고딕" pitchFamily="50" charset="-127"/>
              </a:rPr>
              <a:t>QueryCouponList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쿠폰 조회</a:t>
            </a:r>
            <a:endParaRPr lang="en-US" altLang="ko-KR" sz="1200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err="1" smtClean="0">
                <a:latin typeface="나눔고딕" pitchFamily="50" charset="-127"/>
                <a:ea typeface="나눔고딕" pitchFamily="50" charset="-127"/>
              </a:rPr>
              <a:t>QuerySpecialProductList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200" dirty="0" err="1" smtClean="0">
                <a:latin typeface="나눔고딕" pitchFamily="50" charset="-127"/>
                <a:ea typeface="나눔고딕" pitchFamily="50" charset="-127"/>
              </a:rPr>
              <a:t>스페셜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 상품 목록 조회</a:t>
            </a:r>
            <a:endParaRPr lang="en-US" altLang="ko-KR" sz="1200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err="1" smtClean="0">
                <a:latin typeface="나눔고딕" pitchFamily="50" charset="-127"/>
                <a:ea typeface="나눔고딕" pitchFamily="50" charset="-127"/>
              </a:rPr>
              <a:t>QuerySpecialProductInfo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200" dirty="0" err="1" smtClean="0">
                <a:latin typeface="나눔고딕" pitchFamily="50" charset="-127"/>
                <a:ea typeface="나눔고딕" pitchFamily="50" charset="-127"/>
              </a:rPr>
              <a:t>스페셜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 상품 상세 조회</a:t>
            </a:r>
            <a:endParaRPr lang="en-US" altLang="ko-KR" sz="1200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err="1" smtClean="0">
                <a:latin typeface="나눔고딕" pitchFamily="50" charset="-127"/>
                <a:ea typeface="나눔고딕" pitchFamily="50" charset="-127"/>
              </a:rPr>
              <a:t>PurchaseProduct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구매 요청</a:t>
            </a:r>
            <a:endParaRPr lang="en-US" altLang="ko-KR" sz="12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 응답 내용이 가변길이인 경우에는 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‘DATA_HANDLE’  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타입의 응답 인자와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 ‘</a:t>
            </a:r>
            <a:r>
              <a:rPr lang="en-US" altLang="ko-KR" sz="1200" dirty="0" err="1" smtClean="0">
                <a:latin typeface="나눔고딕" pitchFamily="50" charset="-127"/>
                <a:ea typeface="나눔고딕" pitchFamily="50" charset="-127"/>
              </a:rPr>
              <a:t>GetDataSize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’ </a:t>
            </a:r>
            <a:r>
              <a:rPr lang="en-US" altLang="ko-KR" sz="1200" dirty="0" err="1" smtClean="0">
                <a:latin typeface="나눔고딕" pitchFamily="50" charset="-127"/>
                <a:ea typeface="나눔고딕" pitchFamily="50" charset="-127"/>
              </a:rPr>
              <a:t>api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그리고 </a:t>
            </a:r>
            <a:r>
              <a:rPr lang="en-US" altLang="ko-KR" sz="1200" dirty="0" err="1" smtClean="0">
                <a:latin typeface="나눔고딕" pitchFamily="50" charset="-127"/>
                <a:ea typeface="나눔고딕" pitchFamily="50" charset="-127"/>
              </a:rPr>
              <a:t>GetXXXData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와 같은 </a:t>
            </a:r>
            <a:r>
              <a:rPr lang="en-US" altLang="ko-KR" sz="1200" dirty="0" err="1" smtClean="0">
                <a:latin typeface="나눔고딕" pitchFamily="50" charset="-127"/>
                <a:ea typeface="나눔고딕" pitchFamily="50" charset="-127"/>
              </a:rPr>
              <a:t>api</a:t>
            </a:r>
            <a:r>
              <a:rPr lang="ko-KR" altLang="en-US" sz="1200" dirty="0" err="1" smtClean="0">
                <a:latin typeface="나눔고딕" pitchFamily="50" charset="-127"/>
                <a:ea typeface="나눔고딕" pitchFamily="50" charset="-127"/>
              </a:rPr>
              <a:t>를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 사용하여 자료를 얻을 수 있음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200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endParaRPr lang="en-US" altLang="ko-KR" sz="12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52461" y="1071546"/>
            <a:ext cx="35750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600" dirty="0" smtClean="0">
                <a:solidFill>
                  <a:srgbClr val="E56A05"/>
                </a:solidFill>
                <a:latin typeface="나눔고딕" pitchFamily="50" charset="-127"/>
                <a:ea typeface="나눔고딕" pitchFamily="50" charset="-127"/>
              </a:rPr>
              <a:t>DORIAN -&gt; </a:t>
            </a:r>
            <a:r>
              <a:rPr lang="ko-KR" altLang="en-US" sz="1600" dirty="0" err="1" smtClean="0">
                <a:solidFill>
                  <a:srgbClr val="E56A05"/>
                </a:solidFill>
                <a:latin typeface="나눔고딕" pitchFamily="50" charset="-127"/>
                <a:ea typeface="나눔고딕" pitchFamily="50" charset="-127"/>
              </a:rPr>
              <a:t>한게임</a:t>
            </a:r>
            <a:r>
              <a:rPr lang="ko-KR" altLang="en-US" sz="1600" dirty="0" smtClean="0">
                <a:solidFill>
                  <a:srgbClr val="E56A05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err="1" smtClean="0">
                <a:solidFill>
                  <a:srgbClr val="E56A05"/>
                </a:solidFill>
                <a:latin typeface="나눔고딕" pitchFamily="50" charset="-127"/>
                <a:ea typeface="나눔고딕" pitchFamily="50" charset="-127"/>
              </a:rPr>
              <a:t>웹상점</a:t>
            </a:r>
            <a:r>
              <a:rPr lang="ko-KR" altLang="en-US" sz="1600" dirty="0" smtClean="0">
                <a:solidFill>
                  <a:srgbClr val="E56A05"/>
                </a:solidFill>
                <a:latin typeface="나눔고딕" pitchFamily="50" charset="-127"/>
                <a:ea typeface="나눔고딕" pitchFamily="50" charset="-127"/>
              </a:rPr>
              <a:t> 방향의 요청</a:t>
            </a:r>
            <a:endParaRPr lang="en-US" altLang="ko-KR" sz="1600" dirty="0">
              <a:solidFill>
                <a:srgbClr val="E56A05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2461" y="176189"/>
            <a:ext cx="4214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요청 방향에 따른 </a:t>
            </a:r>
            <a:r>
              <a:rPr lang="en-US" altLang="ko-K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API </a:t>
            </a:r>
            <a:r>
              <a:rPr lang="ko-KR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분류</a:t>
            </a:r>
            <a:endParaRPr lang="ko-KR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슬라이드 번호 개체 틀 5"/>
          <p:cNvSpPr txBox="1">
            <a:spLocks/>
          </p:cNvSpPr>
          <p:nvPr/>
        </p:nvSpPr>
        <p:spPr>
          <a:xfrm>
            <a:off x="133350" y="149618"/>
            <a:ext cx="5381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2.1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000100" y="1357298"/>
            <a:ext cx="722000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dirty="0" err="1" smtClean="0">
                <a:latin typeface="나눔고딕" pitchFamily="50" charset="-127"/>
                <a:ea typeface="나눔고딕" pitchFamily="50" charset="-127"/>
              </a:rPr>
              <a:t>웹상점에서부터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DORIAN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을 통해 게임 서버에게 작업 요청이 전달됨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 요청 내용과 응답 내용 모두가 고정길이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가변길이를 가질 수 있음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 DORIAN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이 웹상점으로부터 게임 서버에 대한 작업 요청을 받으면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, DORIAN 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초기화 때 설정된 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callback 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함수 포인터를 사용하여 게임 서버에 미리 정의된 특정 함수를 호출하는 방식으로 작업을 수행함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관련 함수 포인터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목록</a:t>
            </a:r>
            <a:endParaRPr lang="en-US" altLang="ko-KR" sz="1200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err="1" smtClean="0">
                <a:latin typeface="나눔고딕" pitchFamily="50" charset="-127"/>
                <a:ea typeface="나눔고딕" pitchFamily="50" charset="-127"/>
              </a:rPr>
              <a:t>FP_SearchGameMoney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게임 머니 조회</a:t>
            </a:r>
            <a:endParaRPr lang="en-US" altLang="ko-KR" sz="1200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err="1" smtClean="0">
                <a:latin typeface="나눔고딕" pitchFamily="50" charset="-127"/>
                <a:ea typeface="나눔고딕" pitchFamily="50" charset="-127"/>
              </a:rPr>
              <a:t>FP_ReduceGameMoney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게임 머니 소진 요청</a:t>
            </a:r>
            <a:endParaRPr lang="en-US" altLang="ko-KR" sz="1200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err="1" smtClean="0">
                <a:latin typeface="나눔고딕" pitchFamily="50" charset="-127"/>
                <a:ea typeface="나눔고딕" pitchFamily="50" charset="-127"/>
              </a:rPr>
              <a:t>FP_SearchInventory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200" dirty="0" err="1" smtClean="0">
                <a:latin typeface="나눔고딕" pitchFamily="50" charset="-127"/>
                <a:ea typeface="나눔고딕" pitchFamily="50" charset="-127"/>
              </a:rPr>
              <a:t>인벤토리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 조회</a:t>
            </a:r>
            <a:endParaRPr lang="en-US" altLang="ko-KR" sz="1200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err="1" smtClean="0">
                <a:latin typeface="나눔고딕" pitchFamily="50" charset="-127"/>
                <a:ea typeface="나눔고딕" pitchFamily="50" charset="-127"/>
              </a:rPr>
              <a:t>FP_SaveInventory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200" dirty="0" err="1" smtClean="0">
                <a:latin typeface="나눔고딕" pitchFamily="50" charset="-127"/>
                <a:ea typeface="나눔고딕" pitchFamily="50" charset="-127"/>
              </a:rPr>
              <a:t>인벤토리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 저장</a:t>
            </a:r>
            <a:endParaRPr lang="en-US" altLang="ko-KR" sz="1200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err="1" smtClean="0">
                <a:latin typeface="나눔고딕" pitchFamily="50" charset="-127"/>
                <a:ea typeface="나눔고딕" pitchFamily="50" charset="-127"/>
              </a:rPr>
              <a:t>FP_SearchCharacter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캐릭터 조회</a:t>
            </a:r>
            <a:endParaRPr lang="en-US" altLang="ko-KR" sz="12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dirty="0" err="1" smtClean="0">
                <a:latin typeface="나눔고딕" pitchFamily="50" charset="-127"/>
                <a:ea typeface="나눔고딕" pitchFamily="50" charset="-127"/>
              </a:rPr>
              <a:t>웹상점으로부터의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 요청 내용이 경우에는 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‘DATA_HANDLE’  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응답 인자와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err="1" smtClean="0">
                <a:latin typeface="나눔고딕" pitchFamily="50" charset="-127"/>
                <a:ea typeface="나눔고딕" pitchFamily="50" charset="-127"/>
              </a:rPr>
              <a:t>SetXXXData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와 같은 </a:t>
            </a:r>
            <a:r>
              <a:rPr lang="en-US" altLang="ko-KR" sz="1200" dirty="0" err="1" smtClean="0">
                <a:latin typeface="나눔고딕" pitchFamily="50" charset="-127"/>
                <a:ea typeface="나눔고딕" pitchFamily="50" charset="-127"/>
              </a:rPr>
              <a:t>api</a:t>
            </a:r>
            <a:r>
              <a:rPr lang="ko-KR" altLang="en-US" sz="1200" dirty="0" err="1" smtClean="0">
                <a:latin typeface="나눔고딕" pitchFamily="50" charset="-127"/>
                <a:ea typeface="나눔고딕" pitchFamily="50" charset="-127"/>
              </a:rPr>
              <a:t>를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 이용하여 자료를 설정할 수 있음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 가변길이인 경우에는 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‘DATA_HANDLE’  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타입의 요청 인자와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 ‘</a:t>
            </a:r>
            <a:r>
              <a:rPr lang="en-US" altLang="ko-KR" sz="1200" dirty="0" err="1" smtClean="0">
                <a:latin typeface="나눔고딕" pitchFamily="50" charset="-127"/>
                <a:ea typeface="나눔고딕" pitchFamily="50" charset="-127"/>
              </a:rPr>
              <a:t>GetDataSize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’ </a:t>
            </a:r>
            <a:r>
              <a:rPr lang="en-US" altLang="ko-KR" sz="1200" dirty="0" err="1" smtClean="0">
                <a:latin typeface="나눔고딕" pitchFamily="50" charset="-127"/>
                <a:ea typeface="나눔고딕" pitchFamily="50" charset="-127"/>
              </a:rPr>
              <a:t>api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그리고 </a:t>
            </a:r>
            <a:r>
              <a:rPr lang="en-US" altLang="ko-KR" sz="1200" dirty="0" err="1" smtClean="0">
                <a:latin typeface="나눔고딕" pitchFamily="50" charset="-127"/>
                <a:ea typeface="나눔고딕" pitchFamily="50" charset="-127"/>
              </a:rPr>
              <a:t>GetXXXData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와 같은 </a:t>
            </a:r>
            <a:r>
              <a:rPr lang="en-US" altLang="ko-KR" sz="1200" dirty="0" err="1" smtClean="0">
                <a:latin typeface="나눔고딕" pitchFamily="50" charset="-127"/>
                <a:ea typeface="나눔고딕" pitchFamily="50" charset="-127"/>
              </a:rPr>
              <a:t>api</a:t>
            </a:r>
            <a:r>
              <a:rPr lang="ko-KR" altLang="en-US" sz="1200" dirty="0" err="1" smtClean="0">
                <a:latin typeface="나눔고딕" pitchFamily="50" charset="-127"/>
                <a:ea typeface="나눔고딕" pitchFamily="50" charset="-127"/>
              </a:rPr>
              <a:t>를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 사용하여 자료를 얻을 수 있음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게임 서버에서 요청 작업에 대한 처리 후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응답 내용이 가변길이인 경우에는 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‘DATA_HANDLE’  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응답 인자와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err="1" smtClean="0">
                <a:latin typeface="나눔고딕" pitchFamily="50" charset="-127"/>
                <a:ea typeface="나눔고딕" pitchFamily="50" charset="-127"/>
              </a:rPr>
              <a:t>SetXXXData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와 같은 </a:t>
            </a:r>
            <a:r>
              <a:rPr lang="en-US" altLang="ko-KR" sz="1200" dirty="0" err="1" smtClean="0">
                <a:latin typeface="나눔고딕" pitchFamily="50" charset="-127"/>
                <a:ea typeface="나눔고딕" pitchFamily="50" charset="-127"/>
              </a:rPr>
              <a:t>api</a:t>
            </a:r>
            <a:r>
              <a:rPr lang="ko-KR" altLang="en-US" sz="1200" dirty="0" err="1" smtClean="0">
                <a:latin typeface="나눔고딕" pitchFamily="50" charset="-127"/>
                <a:ea typeface="나눔고딕" pitchFamily="50" charset="-127"/>
              </a:rPr>
              <a:t>를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 이용하여 자료를 설정할 수 있음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52461" y="1071546"/>
            <a:ext cx="35750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1600" dirty="0" err="1" smtClean="0">
                <a:solidFill>
                  <a:srgbClr val="E56A05"/>
                </a:solidFill>
                <a:latin typeface="나눔고딕" pitchFamily="50" charset="-127"/>
                <a:ea typeface="나눔고딕" pitchFamily="50" charset="-127"/>
              </a:rPr>
              <a:t>한게임</a:t>
            </a:r>
            <a:r>
              <a:rPr lang="ko-KR" altLang="en-US" sz="1600" dirty="0" smtClean="0">
                <a:solidFill>
                  <a:srgbClr val="E56A05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err="1" smtClean="0">
                <a:solidFill>
                  <a:srgbClr val="E56A05"/>
                </a:solidFill>
                <a:latin typeface="나눔고딕" pitchFamily="50" charset="-127"/>
                <a:ea typeface="나눔고딕" pitchFamily="50" charset="-127"/>
              </a:rPr>
              <a:t>웹상점</a:t>
            </a:r>
            <a:r>
              <a:rPr lang="ko-KR" altLang="en-US" sz="1600" dirty="0" smtClean="0">
                <a:solidFill>
                  <a:srgbClr val="E56A05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dirty="0" smtClean="0">
                <a:solidFill>
                  <a:srgbClr val="E56A05"/>
                </a:solidFill>
                <a:latin typeface="나눔고딕" pitchFamily="50" charset="-127"/>
                <a:ea typeface="나눔고딕" pitchFamily="50" charset="-127"/>
              </a:rPr>
              <a:t>-&gt; DORIAN </a:t>
            </a:r>
            <a:r>
              <a:rPr lang="ko-KR" altLang="en-US" sz="1600" dirty="0" smtClean="0">
                <a:solidFill>
                  <a:srgbClr val="E56A05"/>
                </a:solidFill>
                <a:latin typeface="나눔고딕" pitchFamily="50" charset="-127"/>
                <a:ea typeface="나눔고딕" pitchFamily="50" charset="-127"/>
              </a:rPr>
              <a:t>방향의 요청</a:t>
            </a:r>
            <a:endParaRPr lang="en-US" altLang="ko-KR" sz="1600" dirty="0">
              <a:solidFill>
                <a:srgbClr val="E56A05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2461" y="176189"/>
            <a:ext cx="4214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요청 방향에 따른 </a:t>
            </a:r>
            <a:r>
              <a:rPr lang="en-US" altLang="ko-K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API </a:t>
            </a:r>
            <a:r>
              <a:rPr lang="ko-KR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분류</a:t>
            </a:r>
            <a:r>
              <a:rPr lang="en-US" altLang="ko-K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Con.t</a:t>
            </a:r>
            <a:r>
              <a:rPr lang="en-US" altLang="ko-K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슬라이드 번호 개체 틀 5"/>
          <p:cNvSpPr txBox="1">
            <a:spLocks/>
          </p:cNvSpPr>
          <p:nvPr/>
        </p:nvSpPr>
        <p:spPr>
          <a:xfrm>
            <a:off x="133350" y="149618"/>
            <a:ext cx="5381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2.1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000100" y="1357298"/>
            <a:ext cx="72200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 게임 서버에서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 ‘</a:t>
            </a:r>
            <a:r>
              <a:rPr lang="ko-KR" altLang="en-US" sz="1200" dirty="0" err="1" smtClean="0">
                <a:latin typeface="나눔고딕" pitchFamily="50" charset="-127"/>
                <a:ea typeface="나눔고딕" pitchFamily="50" charset="-127"/>
              </a:rPr>
              <a:t>웹상점의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 가변 길이의 응답 내용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을 얻기 위해 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DATA_HANDLE 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타입의 응답 인자를 사용한 뒤에는 반드시 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en-US" altLang="ko-KR" sz="1200" dirty="0" err="1" smtClean="0">
                <a:latin typeface="나눔고딕" pitchFamily="50" charset="-127"/>
                <a:ea typeface="나눔고딕" pitchFamily="50" charset="-127"/>
              </a:rPr>
              <a:t>DestroyHandle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’ </a:t>
            </a:r>
            <a:r>
              <a:rPr lang="en-US" altLang="ko-KR" sz="1200" dirty="0" err="1" smtClean="0">
                <a:latin typeface="나눔고딕" pitchFamily="50" charset="-127"/>
                <a:ea typeface="나눔고딕" pitchFamily="50" charset="-127"/>
              </a:rPr>
              <a:t>api</a:t>
            </a:r>
            <a:r>
              <a:rPr lang="ko-KR" altLang="en-US" sz="1200" dirty="0" err="1" smtClean="0">
                <a:latin typeface="나눔고딕" pitchFamily="50" charset="-127"/>
                <a:ea typeface="나눔고딕" pitchFamily="50" charset="-127"/>
              </a:rPr>
              <a:t>를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 사용하여 메모리 해제를 해야 함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dirty="0" err="1" smtClean="0">
                <a:latin typeface="나눔고딕" pitchFamily="50" charset="-127"/>
                <a:ea typeface="나눔고딕" pitchFamily="50" charset="-127"/>
              </a:rPr>
              <a:t>웹상점의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 요청 작업을 처리하기 위해 게임 서버의 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callback 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함수에서 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DATA_HANDLE 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타입의 요청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응답 인자를 사용할 때는 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DORIAN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이 내부적으로 메모리 해제 처리를 수행하므로 별도의 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en-US" altLang="ko-KR" sz="1200" dirty="0" err="1" smtClean="0">
                <a:latin typeface="나눔고딕" pitchFamily="50" charset="-127"/>
                <a:ea typeface="나눔고딕" pitchFamily="50" charset="-127"/>
              </a:rPr>
              <a:t>DestroyHandle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’ </a:t>
            </a:r>
            <a:r>
              <a:rPr lang="en-US" altLang="ko-KR" sz="1200" dirty="0" err="1" smtClean="0">
                <a:latin typeface="나눔고딕" pitchFamily="50" charset="-127"/>
                <a:ea typeface="나눔고딕" pitchFamily="50" charset="-127"/>
              </a:rPr>
              <a:t>api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호출 작업이 </a:t>
            </a:r>
            <a:r>
              <a:rPr lang="ko-KR" altLang="en-US" sz="1200" dirty="0" err="1" smtClean="0">
                <a:latin typeface="나눔고딕" pitchFamily="50" charset="-127"/>
                <a:ea typeface="나눔고딕" pitchFamily="50" charset="-127"/>
              </a:rPr>
              <a:t>필요없음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52461" y="1071546"/>
            <a:ext cx="16466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1600" dirty="0" smtClean="0">
                <a:solidFill>
                  <a:srgbClr val="E56A05"/>
                </a:solidFill>
                <a:latin typeface="나눔고딕" pitchFamily="50" charset="-127"/>
                <a:ea typeface="나눔고딕" pitchFamily="50" charset="-127"/>
              </a:rPr>
              <a:t>메모리 누수 관련</a:t>
            </a:r>
            <a:endParaRPr lang="en-US" altLang="ko-KR" sz="1600" dirty="0">
              <a:solidFill>
                <a:srgbClr val="E56A05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2461" y="176189"/>
            <a:ext cx="4214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기타 </a:t>
            </a:r>
            <a:r>
              <a:rPr lang="en-US" altLang="ko-K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API </a:t>
            </a:r>
            <a:r>
              <a:rPr lang="ko-KR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주요 사항</a:t>
            </a:r>
            <a:endParaRPr lang="ko-KR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슬라이드 번호 개체 틀 5"/>
          <p:cNvSpPr txBox="1">
            <a:spLocks/>
          </p:cNvSpPr>
          <p:nvPr/>
        </p:nvSpPr>
        <p:spPr>
          <a:xfrm>
            <a:off x="133350" y="149618"/>
            <a:ext cx="5381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2.2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00100" y="3166118"/>
            <a:ext cx="7220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 모든 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DORIAN </a:t>
            </a:r>
            <a:r>
              <a:rPr lang="en-US" altLang="ko-KR" sz="1200" dirty="0" err="1" smtClean="0">
                <a:latin typeface="나눔고딕" pitchFamily="50" charset="-127"/>
                <a:ea typeface="나눔고딕" pitchFamily="50" charset="-127"/>
              </a:rPr>
              <a:t>api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는 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exception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을 발생시키지 않음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모든 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DORIAN </a:t>
            </a:r>
            <a:r>
              <a:rPr lang="en-US" altLang="ko-KR" sz="1200" dirty="0" err="1" smtClean="0">
                <a:latin typeface="나눔고딕" pitchFamily="50" charset="-127"/>
                <a:ea typeface="나눔고딕" pitchFamily="50" charset="-127"/>
              </a:rPr>
              <a:t>api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는 내부 작업 수행이 실패했을 경우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실패 내용을 </a:t>
            </a:r>
            <a:r>
              <a:rPr lang="en-US" altLang="ko-KR" sz="1200" dirty="0" err="1" smtClean="0">
                <a:latin typeface="나눔고딕" pitchFamily="50" charset="-127"/>
                <a:ea typeface="나눔고딕" pitchFamily="50" charset="-127"/>
              </a:rPr>
              <a:t>api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인자로 전달된 문자열 배열에 저장함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52461" y="2880366"/>
            <a:ext cx="13965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1600" dirty="0" smtClean="0">
                <a:solidFill>
                  <a:srgbClr val="E56A05"/>
                </a:solidFill>
                <a:latin typeface="나눔고딕" pitchFamily="50" charset="-127"/>
                <a:ea typeface="나눔고딕" pitchFamily="50" charset="-127"/>
              </a:rPr>
              <a:t>예외처리 관련</a:t>
            </a:r>
            <a:endParaRPr lang="en-US" altLang="ko-KR" sz="1600" dirty="0">
              <a:solidFill>
                <a:srgbClr val="E56A05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95338" y="4157667"/>
            <a:ext cx="72200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 모든 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DORIAN </a:t>
            </a:r>
            <a:r>
              <a:rPr lang="en-US" altLang="ko-KR" sz="1200" dirty="0" err="1" smtClean="0">
                <a:latin typeface="나눔고딕" pitchFamily="50" charset="-127"/>
                <a:ea typeface="나눔고딕" pitchFamily="50" charset="-127"/>
              </a:rPr>
              <a:t>api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는 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thread – safe 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한 방식으로 구현되었음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47699" y="3871915"/>
            <a:ext cx="16914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1600" dirty="0" smtClean="0">
                <a:solidFill>
                  <a:srgbClr val="E56A05"/>
                </a:solidFill>
                <a:latin typeface="나눔고딕" pitchFamily="50" charset="-127"/>
                <a:ea typeface="나눔고딕" pitchFamily="50" charset="-127"/>
              </a:rPr>
              <a:t>다중 </a:t>
            </a:r>
            <a:r>
              <a:rPr lang="en-US" altLang="ko-KR" sz="1600" dirty="0" smtClean="0">
                <a:solidFill>
                  <a:srgbClr val="E56A05"/>
                </a:solidFill>
                <a:latin typeface="나눔고딕" pitchFamily="50" charset="-127"/>
                <a:ea typeface="나눔고딕" pitchFamily="50" charset="-127"/>
              </a:rPr>
              <a:t>thread</a:t>
            </a:r>
            <a:r>
              <a:rPr lang="ko-KR" altLang="en-US" sz="1600" dirty="0" smtClean="0">
                <a:solidFill>
                  <a:srgbClr val="E56A05"/>
                </a:solidFill>
                <a:latin typeface="나눔고딕" pitchFamily="50" charset="-127"/>
                <a:ea typeface="나눔고딕" pitchFamily="50" charset="-127"/>
              </a:rPr>
              <a:t> 지원</a:t>
            </a:r>
            <a:endParaRPr lang="en-US" altLang="ko-KR" sz="1600" dirty="0">
              <a:solidFill>
                <a:srgbClr val="E56A05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95338" y="4855143"/>
            <a:ext cx="72200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DORIAN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의 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item 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관련 모든 </a:t>
            </a:r>
            <a:r>
              <a:rPr lang="en-US" altLang="ko-KR" sz="1200" dirty="0" err="1" smtClean="0">
                <a:latin typeface="나눔고딕" pitchFamily="50" charset="-127"/>
                <a:ea typeface="나눔고딕" pitchFamily="50" charset="-127"/>
              </a:rPr>
              <a:t>api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는 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blocking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으로 동작함</a:t>
            </a:r>
            <a:r>
              <a:rPr lang="en-US" altLang="ko-KR" sz="120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2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47699" y="4569391"/>
            <a:ext cx="13869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600" dirty="0" smtClean="0">
                <a:solidFill>
                  <a:srgbClr val="E56A05"/>
                </a:solidFill>
                <a:latin typeface="나눔고딕" pitchFamily="50" charset="-127"/>
                <a:ea typeface="나눔고딕" pitchFamily="50" charset="-127"/>
              </a:rPr>
              <a:t>API </a:t>
            </a:r>
            <a:r>
              <a:rPr lang="ko-KR" altLang="en-US" sz="1600" dirty="0" smtClean="0">
                <a:solidFill>
                  <a:srgbClr val="E56A05"/>
                </a:solidFill>
                <a:latin typeface="나눔고딕" pitchFamily="50" charset="-127"/>
                <a:ea typeface="나눔고딕" pitchFamily="50" charset="-127"/>
              </a:rPr>
              <a:t>동작 방식</a:t>
            </a:r>
            <a:endParaRPr lang="en-US" altLang="ko-KR" sz="1600" dirty="0">
              <a:solidFill>
                <a:srgbClr val="E56A05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74" y="2333617"/>
            <a:ext cx="633887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API </a:t>
            </a:r>
            <a:r>
              <a:rPr lang="ko-KR" altLang="en-US" sz="3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 예제</a:t>
            </a:r>
            <a:endParaRPr lang="ko-KR" altLang="en-US" sz="38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28596" y="2214554"/>
            <a:ext cx="828000" cy="1588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000100" y="1357298"/>
            <a:ext cx="72200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latinLnBrk="1">
              <a:lnSpc>
                <a:spcPct val="150000"/>
              </a:lnSpc>
              <a:buFont typeface="Arial" charset="0"/>
              <a:buChar char="•"/>
            </a:pPr>
            <a:r>
              <a:rPr lang="ko-KR" altLang="en-US" sz="1200" kern="1200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 관련 </a:t>
            </a:r>
            <a:r>
              <a:rPr lang="en-US" altLang="ko-KR" sz="1200" kern="120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API </a:t>
            </a:r>
            <a:r>
              <a:rPr lang="ko-KR" altLang="en-US" sz="1200" kern="120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목록</a:t>
            </a:r>
            <a:endParaRPr lang="en-US" altLang="ko-KR" sz="1200" kern="1200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  <a:cs typeface="+mn-cs"/>
            </a:endParaRPr>
          </a:p>
          <a:p>
            <a:pPr marL="457200" lvl="1" algn="l" rtl="0" latinLnBrk="1">
              <a:lnSpc>
                <a:spcPct val="150000"/>
              </a:lnSpc>
              <a:buFont typeface="Arial" charset="0"/>
              <a:buChar char="•"/>
            </a:pPr>
            <a:r>
              <a:rPr lang="en-US" altLang="ko-KR" sz="1200" kern="1200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QueryHanCoinInfo</a:t>
            </a:r>
            <a:endParaRPr lang="en-US" altLang="ko-KR" sz="1200" kern="1200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  <a:cs typeface="+mn-cs"/>
            </a:endParaRPr>
          </a:p>
          <a:p>
            <a:pPr marL="457200" lvl="1" algn="l" rtl="0" latinLnBrk="1">
              <a:lnSpc>
                <a:spcPct val="150000"/>
              </a:lnSpc>
              <a:buFont typeface="Arial" charset="0"/>
              <a:buChar char="•"/>
            </a:pPr>
            <a:r>
              <a:rPr lang="en-US" altLang="ko-KR" sz="1200" kern="1200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PurchaseProduct</a:t>
            </a:r>
            <a:endParaRPr lang="en-US" altLang="ko-KR" sz="1200" kern="1200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52461" y="1071546"/>
            <a:ext cx="37561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 latinLnBrk="1"/>
            <a:r>
              <a:rPr lang="ko-KR" altLang="en-US" sz="1600" dirty="0" smtClean="0">
                <a:solidFill>
                  <a:srgbClr val="E56A05"/>
                </a:solidFill>
                <a:latin typeface="나눔고딕" pitchFamily="50" charset="-127"/>
                <a:ea typeface="나눔고딕" pitchFamily="50" charset="-127"/>
              </a:rPr>
              <a:t>요청에 대한 응답 내용이 고정길이인 경우</a:t>
            </a:r>
            <a:endParaRPr lang="en-US" altLang="ko-KR" sz="1600" kern="1200" dirty="0">
              <a:solidFill>
                <a:srgbClr val="E56A05"/>
              </a:solidFill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2460" y="176189"/>
            <a:ext cx="4648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DORIAN -&gt; </a:t>
            </a:r>
            <a:r>
              <a:rPr lang="ko-KR" altLang="en-US" sz="1600" b="1" kern="1200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한게임</a:t>
            </a:r>
            <a:r>
              <a:rPr lang="ko-KR" altLang="en-US" sz="16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 </a:t>
            </a:r>
            <a:r>
              <a:rPr lang="ko-KR" altLang="en-US" sz="1600" b="1" kern="1200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웹상점</a:t>
            </a:r>
            <a:r>
              <a:rPr lang="ko-KR" altLang="en-US" sz="16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 </a:t>
            </a:r>
            <a:r>
              <a:rPr lang="ko-KR" alt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t>요청 </a:t>
            </a:r>
            <a:r>
              <a:rPr lang="ko-KR" altLang="en-US" sz="16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방향 </a:t>
            </a:r>
            <a:r>
              <a:rPr lang="en-US" altLang="ko-KR" sz="16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API </a:t>
            </a:r>
            <a:r>
              <a:rPr lang="ko-KR" altLang="en-US" sz="16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예제</a:t>
            </a:r>
            <a:endParaRPr lang="ko-KR" altLang="en-US" sz="1600" b="1" kern="1200" dirty="0">
              <a:solidFill>
                <a:prstClr val="black">
                  <a:lumMod val="95000"/>
                  <a:lumOff val="5000"/>
                </a:prstClr>
              </a:solidFill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11" name="슬라이드 번호 개체 틀 5"/>
          <p:cNvSpPr txBox="1">
            <a:spLocks/>
          </p:cNvSpPr>
          <p:nvPr/>
        </p:nvSpPr>
        <p:spPr>
          <a:xfrm>
            <a:off x="133350" y="149618"/>
            <a:ext cx="5381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rtl="0" latinLnBrk="1">
              <a:defRPr/>
            </a:pPr>
            <a:r>
              <a:rPr lang="en-US" altLang="ko-KR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en-US" altLang="ko-KR" sz="16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.1</a:t>
            </a:r>
            <a:endParaRPr lang="ko-KR" altLang="en-US" sz="1600" b="1" kern="1200" dirty="0">
              <a:solidFill>
                <a:prstClr val="black">
                  <a:lumMod val="95000"/>
                  <a:lumOff val="5000"/>
                </a:prstClr>
              </a:solidFill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00100" y="2870200"/>
            <a:ext cx="7220001" cy="34163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smtClean="0"/>
              <a:t>REQUEST_PURCHASE_PROD </a:t>
            </a:r>
            <a:r>
              <a:rPr lang="en-US" altLang="ko-KR" sz="800" b="1" dirty="0" err="1" smtClean="0"/>
              <a:t>req</a:t>
            </a:r>
            <a:r>
              <a:rPr lang="en-US" altLang="ko-KR" sz="800" b="1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 smtClean="0"/>
              <a:t>RESPONSE_PURCHASE_PROD res;</a:t>
            </a:r>
          </a:p>
          <a:p>
            <a:pPr>
              <a:lnSpc>
                <a:spcPct val="150000"/>
              </a:lnSpc>
            </a:pPr>
            <a:endParaRPr lang="en-US" altLang="ko-KR" sz="800" b="1" dirty="0" smtClean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// </a:t>
            </a:r>
            <a:r>
              <a:rPr lang="ko-KR" altLang="en-US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요청 자료 채우기</a:t>
            </a:r>
            <a:endParaRPr lang="en-US" altLang="ko-KR" sz="800" b="1" dirty="0" smtClean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…</a:t>
            </a:r>
          </a:p>
          <a:p>
            <a:pPr>
              <a:lnSpc>
                <a:spcPct val="150000"/>
              </a:lnSpc>
            </a:pPr>
            <a:endParaRPr lang="en-US" altLang="ko-KR" sz="800" b="1" dirty="0" smtClean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// </a:t>
            </a:r>
            <a:r>
              <a:rPr lang="ko-KR" altLang="en-US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구매 요청 하기</a:t>
            </a:r>
            <a:endParaRPr lang="en-US" altLang="ko-KR" sz="800" b="1" dirty="0" smtClean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err="1" smtClean="0"/>
              <a:t>PurchaseProduct</a:t>
            </a:r>
            <a:r>
              <a:rPr lang="en-US" altLang="ko-KR" sz="800" b="1" dirty="0" smtClean="0"/>
              <a:t>(&amp;</a:t>
            </a:r>
            <a:r>
              <a:rPr lang="en-US" altLang="ko-KR" sz="800" b="1" dirty="0" err="1" smtClean="0"/>
              <a:t>req</a:t>
            </a:r>
            <a:r>
              <a:rPr lang="en-US" altLang="ko-KR" sz="800" b="1" dirty="0" smtClean="0"/>
              <a:t>, &amp;res);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If ( false == 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req.bIsOK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 )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printf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(“</a:t>
            </a:r>
            <a:r>
              <a:rPr lang="ko-KR" altLang="en-US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구매 요청 실패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\r\n</a:t>
            </a:r>
            <a:r>
              <a:rPr lang="ko-KR" altLang="en-US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실패 메시지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: %s\r\n”, res.</a:t>
            </a:r>
            <a:r>
              <a:rPr lang="en-US" altLang="ko-KR" sz="800" b="1" dirty="0" smtClean="0"/>
              <a:t> </a:t>
            </a:r>
            <a:r>
              <a:rPr lang="en-US" altLang="ko-KR" sz="800" b="1" dirty="0" err="1" smtClean="0"/>
              <a:t>szErrMsg</a:t>
            </a:r>
            <a:r>
              <a:rPr lang="en-US" altLang="ko-KR" sz="800" b="1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else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printf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(“</a:t>
            </a:r>
            <a:r>
              <a:rPr lang="ko-KR" altLang="en-US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구매 요청 성공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\r\n</a:t>
            </a:r>
            <a:r>
              <a:rPr lang="ko-KR" altLang="en-US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구매 일련 번호</a:t>
            </a: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: %d\r\n”. res.</a:t>
            </a:r>
            <a:r>
              <a:rPr lang="en-US" altLang="ko-KR" sz="800" b="1" dirty="0" smtClean="0"/>
              <a:t> </a:t>
            </a:r>
            <a:r>
              <a:rPr lang="en-US" altLang="ko-KR" sz="800" b="1" dirty="0" err="1" smtClean="0"/>
              <a:t>nOrderSeq</a:t>
            </a:r>
            <a:r>
              <a:rPr lang="en-US" altLang="ko-KR" sz="800" b="1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 smtClean="0"/>
              <a:t>	// </a:t>
            </a:r>
            <a:r>
              <a:rPr lang="ko-KR" altLang="en-US" sz="800" b="1" dirty="0" smtClean="0"/>
              <a:t>구매 성공 처리</a:t>
            </a:r>
            <a:endParaRPr lang="en-US" altLang="ko-KR" sz="800" b="1" dirty="0" smtClean="0"/>
          </a:p>
          <a:p>
            <a:pPr>
              <a:lnSpc>
                <a:spcPct val="150000"/>
              </a:lnSpc>
            </a:pPr>
            <a:r>
              <a:rPr lang="en-US" altLang="ko-KR" sz="800" b="1" dirty="0" smtClean="0"/>
              <a:t>	…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}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57224" y="2428868"/>
            <a:ext cx="12618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 latinLnBrk="1"/>
            <a:r>
              <a:rPr lang="ko-KR" altLang="en-US" sz="1600" kern="1200" dirty="0" smtClean="0">
                <a:solidFill>
                  <a:srgbClr val="E56A05"/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구매 요청 예</a:t>
            </a:r>
            <a:endParaRPr lang="en-US" altLang="ko-KR" sz="1600" kern="1200" dirty="0">
              <a:solidFill>
                <a:srgbClr val="E56A05"/>
              </a:solidFill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표지">
  <a:themeElements>
    <a:clrScheme name="NHN PPT THEME - VER 1.0">
      <a:dk1>
        <a:sysClr val="windowText" lastClr="000000"/>
      </a:dk1>
      <a:lt1>
        <a:sysClr val="window" lastClr="FFFFFF"/>
      </a:lt1>
      <a:dk2>
        <a:srgbClr val="3F3F3F"/>
      </a:dk2>
      <a:lt2>
        <a:srgbClr val="BFBFBF"/>
      </a:lt2>
      <a:accent1>
        <a:srgbClr val="6EB49B"/>
      </a:accent1>
      <a:accent2>
        <a:srgbClr val="78B414"/>
      </a:accent2>
      <a:accent3>
        <a:srgbClr val="FF8200"/>
      </a:accent3>
      <a:accent4>
        <a:srgbClr val="9B9178"/>
      </a:accent4>
      <a:accent5>
        <a:srgbClr val="738499"/>
      </a:accent5>
      <a:accent6>
        <a:srgbClr val="7F7F7F"/>
      </a:accent6>
      <a:hlink>
        <a:srgbClr val="4B5661"/>
      </a:hlink>
      <a:folHlink>
        <a:srgbClr val="523F4B"/>
      </a:folHlink>
    </a:clrScheme>
    <a:fontScheme name="NHN PPT THEME - VER 1.0">
      <a:majorFont>
        <a:latin typeface="Myriad Pro Bold"/>
        <a:ea typeface="산돌고딕B"/>
        <a:cs typeface=""/>
      </a:majorFont>
      <a:minorFont>
        <a:latin typeface="Myriad Pro Semibold"/>
        <a:ea typeface="산돌고딕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내지">
  <a:themeElements>
    <a:clrScheme name="NHN">
      <a:dk1>
        <a:sysClr val="windowText" lastClr="000000"/>
      </a:dk1>
      <a:lt1>
        <a:sysClr val="window" lastClr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NHN">
      <a:majorFont>
        <a:latin typeface="Rix고딕 EB"/>
        <a:ea typeface="Rix고딕 EB"/>
        <a:cs typeface=""/>
      </a:majorFont>
      <a:minorFont>
        <a:latin typeface="Rix고딕 M"/>
        <a:ea typeface="Rix고딕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내지">
  <a:themeElements>
    <a:clrScheme name="NHN">
      <a:dk1>
        <a:sysClr val="windowText" lastClr="000000"/>
      </a:dk1>
      <a:lt1>
        <a:sysClr val="window" lastClr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NHN">
      <a:majorFont>
        <a:latin typeface="Rix고딕 EB"/>
        <a:ea typeface="Rix고딕 EB"/>
        <a:cs typeface=""/>
      </a:majorFont>
      <a:minorFont>
        <a:latin typeface="Rix고딕 M"/>
        <a:ea typeface="Rix고딕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6158</TotalTime>
  <Words>890</Words>
  <Application>Microsoft Office PowerPoint</Application>
  <PresentationFormat>화면 슬라이드 쇼(4:3)</PresentationFormat>
  <Paragraphs>255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굴림</vt:lpstr>
      <vt:lpstr>Arial</vt:lpstr>
      <vt:lpstr>나눔고딕</vt:lpstr>
      <vt:lpstr>Rix고딕 EB</vt:lpstr>
      <vt:lpstr>Rix고딕 M</vt:lpstr>
      <vt:lpstr>맑은 고딕</vt:lpstr>
      <vt:lpstr>1_표지</vt:lpstr>
      <vt:lpstr>내지</vt:lpstr>
      <vt:lpstr>1_내지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</vt:vector>
  </TitlesOfParts>
  <Company>Stevia design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NHN</dc:creator>
  <cp:lastModifiedBy>nhn</cp:lastModifiedBy>
  <cp:revision>741</cp:revision>
  <dcterms:created xsi:type="dcterms:W3CDTF">2007-04-27T09:07:31Z</dcterms:created>
  <dcterms:modified xsi:type="dcterms:W3CDTF">2009-04-08T09:49:34Z</dcterms:modified>
</cp:coreProperties>
</file>