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73" r:id="rId2"/>
    <p:sldId id="287" r:id="rId3"/>
    <p:sldId id="265" r:id="rId4"/>
    <p:sldId id="298" r:id="rId5"/>
    <p:sldId id="266" r:id="rId6"/>
    <p:sldId id="274" r:id="rId7"/>
    <p:sldId id="275" r:id="rId8"/>
    <p:sldId id="278" r:id="rId9"/>
    <p:sldId id="294" r:id="rId10"/>
    <p:sldId id="295" r:id="rId11"/>
    <p:sldId id="281" r:id="rId12"/>
    <p:sldId id="296" r:id="rId13"/>
    <p:sldId id="291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CCFF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01" autoAdjust="0"/>
  </p:normalViewPr>
  <p:slideViewPr>
    <p:cSldViewPr>
      <p:cViewPr varScale="1">
        <p:scale>
          <a:sx n="99" d="100"/>
          <a:sy n="99" d="100"/>
        </p:scale>
        <p:origin x="14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8BB09-F8EF-4515-BCA0-AF0187A5D584}" type="datetimeFigureOut">
              <a:rPr lang="ko-KR" altLang="en-US" smtClean="0"/>
              <a:pPr/>
              <a:t>2024-12-25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E5381-CEEC-49AE-8BDA-C729AABDB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8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E5381-CEEC-49AE-8BDA-C729AABDB56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E5381-CEEC-49AE-8BDA-C729AABDB5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63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E5381-CEEC-49AE-8BDA-C729AABDB5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E5381-CEEC-49AE-8BDA-C729AABDB5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EB0D-021C-48D5-BF54-F0C411808601}" type="datetimeFigureOut">
              <a:rPr lang="ko-KR" altLang="en-US" smtClean="0"/>
              <a:pPr/>
              <a:t>2024-12-25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0E47-B5CF-4EB8-B8DC-07E66B275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EB0D-021C-48D5-BF54-F0C411808601}" type="datetimeFigureOut">
              <a:rPr lang="ko-KR" altLang="en-US" smtClean="0"/>
              <a:pPr/>
              <a:t>2024-12-25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0E47-B5CF-4EB8-B8DC-07E66B275D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EB0D-021C-48D5-BF54-F0C411808601}" type="datetimeFigureOut">
              <a:rPr lang="ko-KR" altLang="en-US" smtClean="0"/>
              <a:pPr/>
              <a:t>2024-12-25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0E47-B5CF-4EB8-B8DC-07E66B275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EB0D-021C-48D5-BF54-F0C411808601}" type="datetimeFigureOut">
              <a:rPr lang="ko-KR" altLang="en-US" smtClean="0"/>
              <a:pPr/>
              <a:t>2024-12-25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0E47-B5CF-4EB8-B8DC-07E66B275D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0E47-B5CF-4EB8-B8DC-07E66B275D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669EB0D-021C-48D5-BF54-F0C411808601}" type="datetimeFigureOut">
              <a:rPr lang="ko-KR" altLang="en-US" smtClean="0"/>
              <a:pPr/>
              <a:t>2024-12-25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EB0D-021C-48D5-BF54-F0C411808601}" type="datetimeFigureOut">
              <a:rPr lang="ko-KR" altLang="en-US" smtClean="0"/>
              <a:pPr/>
              <a:t>2024-12-25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0E47-B5CF-4EB8-B8DC-07E66B275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EB0D-021C-48D5-BF54-F0C411808601}" type="datetimeFigureOut">
              <a:rPr lang="ko-KR" altLang="en-US" smtClean="0"/>
              <a:pPr/>
              <a:t>2024-12-25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0E47-B5CF-4EB8-B8DC-07E66B275D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EB0D-021C-48D5-BF54-F0C411808601}" type="datetimeFigureOut">
              <a:rPr lang="ko-KR" altLang="en-US" smtClean="0"/>
              <a:pPr/>
              <a:t>2024-12-25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0E47-B5CF-4EB8-B8DC-07E66B275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EB0D-021C-48D5-BF54-F0C411808601}" type="datetimeFigureOut">
              <a:rPr lang="ko-KR" altLang="en-US" smtClean="0"/>
              <a:pPr/>
              <a:t>2024-12-25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0E47-B5CF-4EB8-B8DC-07E66B275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EB0D-021C-48D5-BF54-F0C411808601}" type="datetimeFigureOut">
              <a:rPr lang="ko-KR" altLang="en-US" smtClean="0"/>
              <a:pPr/>
              <a:t>2024-12-25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0E47-B5CF-4EB8-B8DC-07E66B275D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EB0D-021C-48D5-BF54-F0C411808601}" type="datetimeFigureOut">
              <a:rPr lang="ko-KR" altLang="en-US" smtClean="0"/>
              <a:pPr/>
              <a:t>2024-12-25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0E47-B5CF-4EB8-B8DC-07E66B275D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669EB0D-021C-48D5-BF54-F0C411808601}" type="datetimeFigureOut">
              <a:rPr lang="ko-KR" altLang="en-US" smtClean="0"/>
              <a:pPr/>
              <a:t>2024-12-25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4A90E47-B5CF-4EB8-B8DC-07E66B275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1412776"/>
            <a:ext cx="4824536" cy="648072"/>
          </a:xfrm>
          <a:solidFill>
            <a:srgbClr val="99FFC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ko-KR" altLang="en-US" sz="4800" b="1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굴림체" pitchFamily="49" charset="-127"/>
                <a:ea typeface="굴림체" pitchFamily="49" charset="-127"/>
              </a:rPr>
              <a:t>사 업  계 획 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86000" y="5357826"/>
            <a:ext cx="628652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7974" latinLnBrk="0">
              <a:spcBef>
                <a:spcPts val="252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1200" b="1" dirty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인간</a:t>
            </a:r>
            <a:r>
              <a:rPr lang="en-US" altLang="ko-KR" sz="1200" b="1" dirty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200" b="1" dirty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자연 그리고 전통먹거리</a:t>
            </a:r>
            <a:r>
              <a:rPr lang="en-US" altLang="ko-KR" sz="1200" b="1" dirty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…(</a:t>
            </a:r>
            <a:r>
              <a:rPr lang="en-US" altLang="ko-KR" sz="1100" b="1" dirty="0">
                <a:solidFill>
                  <a:srgbClr val="00B0F0"/>
                </a:solidFill>
                <a:latin typeface="굴림" pitchFamily="50" charset="-127"/>
                <a:ea typeface="굴림" pitchFamily="50" charset="-127"/>
              </a:rPr>
              <a:t>Nature Human tradition foods…)</a:t>
            </a:r>
          </a:p>
          <a:p>
            <a:pPr algn="r" defTabSz="767974" latinLnBrk="0">
              <a:spcBef>
                <a:spcPts val="252"/>
              </a:spcBef>
              <a:buClr>
                <a:schemeClr val="accent1"/>
              </a:buClr>
              <a:buSzPct val="70000"/>
              <a:defRPr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                                                        농업회사법인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대선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여성기업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b="1" dirty="0">
              <a:solidFill>
                <a:schemeClr val="accent5">
                  <a:lumMod val="75000"/>
                </a:schemeClr>
              </a:solidFill>
              <a:latin typeface="새굴림" pitchFamily="18" charset="-127"/>
              <a:ea typeface="새굴림" pitchFamily="18" charset="-127"/>
            </a:endParaRPr>
          </a:p>
          <a:p>
            <a:pPr algn="ctr" defTabSz="767974" latinLnBrk="0">
              <a:spcBef>
                <a:spcPts val="252"/>
              </a:spcBef>
              <a:buClr>
                <a:schemeClr val="accent1"/>
              </a:buClr>
              <a:buSzPct val="70000"/>
              <a:defRPr/>
            </a:pPr>
            <a:r>
              <a:rPr lang="en-US" altLang="ko-KR" sz="1400" b="1" dirty="0">
                <a:ea typeface="맑은 고딕" pitchFamily="50" charset="-127"/>
              </a:rPr>
              <a:t>                                              (Nature farm </a:t>
            </a:r>
            <a:r>
              <a:rPr lang="en-US" altLang="ko-KR" sz="1400" b="1" dirty="0" err="1">
                <a:ea typeface="맑은 고딕" pitchFamily="50" charset="-127"/>
              </a:rPr>
              <a:t>Co.,Ltd</a:t>
            </a:r>
            <a:r>
              <a:rPr lang="en-US" altLang="ko-KR" sz="1400" b="1" dirty="0">
                <a:ea typeface="맑은 고딕" pitchFamily="50" charset="-127"/>
              </a:rPr>
              <a:t>)</a:t>
            </a:r>
            <a:endParaRPr lang="ko-KR" altLang="en-US" sz="1400" dirty="0"/>
          </a:p>
        </p:txBody>
      </p:sp>
      <p:pic>
        <p:nvPicPr>
          <p:cNvPr id="4" name="내용 개체 틀 4" descr="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2786058"/>
            <a:ext cx="8001056" cy="25172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000232" y="1268760"/>
            <a:ext cx="4786346" cy="72008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굴림체" pitchFamily="49" charset="-127"/>
                <a:ea typeface="굴림체" pitchFamily="49" charset="-127"/>
              </a:rPr>
              <a:t>회</a:t>
            </a:r>
            <a:r>
              <a:rPr lang="en-US" altLang="ko-KR" sz="48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48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굴림체" pitchFamily="49" charset="-127"/>
                <a:ea typeface="굴림체" pitchFamily="49" charset="-127"/>
              </a:rPr>
              <a:t>사 소 개</a:t>
            </a:r>
            <a:r>
              <a:rPr kumimoji="0" lang="ko-KR" altLang="en-US" sz="4800" b="1" i="0" u="none" strike="noStrike" kern="1200" cap="none" spc="0" normalizeH="0" baseline="0" noProof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굴림체" pitchFamily="49" charset="-127"/>
                <a:ea typeface="굴림체" pitchFamily="49" charset="-127"/>
                <a:cs typeface="+mn-cs"/>
              </a:rPr>
              <a:t> 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826874" y="2913283"/>
            <a:ext cx="1745257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건강한 먹거리</a:t>
            </a:r>
            <a:endParaRPr lang="en-US" altLang="ko-KR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주</a:t>
            </a:r>
            <a:r>
              <a:rPr lang="en-US" altLang="ko-KR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대선</a:t>
            </a:r>
            <a:endParaRPr lang="en-US" altLang="ko-KR" b="1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3" y="571480"/>
            <a:ext cx="1314953" cy="469627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altLang="ko-KR" sz="2400" dirty="0">
                <a:latin typeface="Yoon 윤고딕 155_TT" panose="02090603020101020101" pitchFamily="18" charset="-127"/>
                <a:ea typeface="Yoon 윤고딕 155_TT" panose="02090603020101020101" pitchFamily="18" charset="-127"/>
              </a:rPr>
              <a:t>2)</a:t>
            </a:r>
            <a:r>
              <a:rPr lang="ko-KR" altLang="en-US" sz="2400" dirty="0">
                <a:latin typeface="Yoon 윤고딕 155_TT" panose="02090603020101020101" pitchFamily="18" charset="-127"/>
                <a:ea typeface="Yoon 윤고딕 155_TT" panose="02090603020101020101" pitchFamily="18" charset="-127"/>
              </a:rPr>
              <a:t>유  통</a:t>
            </a:r>
            <a:endParaRPr lang="ko-KR" altLang="en-US" dirty="0">
              <a:latin typeface="Yoon 윤고딕 155_TT" panose="02090603020101020101" pitchFamily="18" charset="-127"/>
              <a:ea typeface="Yoon 윤고딕 155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165920"/>
            <a:ext cx="6494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어떠한 매장에서도 제품을 구매할 수 있는 </a:t>
            </a:r>
            <a:r>
              <a:rPr lang="ko-KR" altLang="en-US" dirty="0">
                <a:solidFill>
                  <a:srgbClr val="0070C0"/>
                </a:solidFill>
                <a:latin typeface="Adobe 고딕 Std B" pitchFamily="34" charset="-127"/>
                <a:ea typeface="Adobe 고딕 Std B" pitchFamily="34" charset="-127"/>
              </a:rPr>
              <a:t>보편화된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유통구조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①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 온라인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자연농산 쇼핑몰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구축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(Home page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등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              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오픈마켓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(G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마켓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옥션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11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번가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쿠팡등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② </a:t>
            </a:r>
            <a:r>
              <a:rPr lang="ko-KR" altLang="en-US" dirty="0">
                <a:solidFill>
                  <a:srgbClr val="0070C0"/>
                </a:solidFill>
                <a:latin typeface="Adobe 고딕 Std B" pitchFamily="34" charset="-127"/>
                <a:ea typeface="Adobe 고딕 Std B" pitchFamily="34" charset="-127"/>
              </a:rPr>
              <a:t>오프라인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직거래 장터 및 기존 거래처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조마루</a:t>
            </a:r>
            <a:r>
              <a:rPr lang="ko-KR" altLang="en-US" sz="1400" dirty="0" err="1">
                <a:latin typeface="Adobe 고딕 Std B" pitchFamily="34" charset="-127"/>
                <a:ea typeface="Adobe 고딕 Std B" pitchFamily="34" charset="-127"/>
              </a:rPr>
              <a:t>외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등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                          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1600" y="3861048"/>
            <a:ext cx="3158409" cy="936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온라인</a:t>
            </a:r>
            <a:endParaRPr lang="en-US" altLang="ko-KR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(G</a:t>
            </a:r>
            <a:r>
              <a: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마켓</a:t>
            </a:r>
            <a:r>
              <a:rPr lang="en-US" altLang="ko-KR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ko-KR" altLang="en-US" sz="1400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옥션</a:t>
            </a:r>
            <a:r>
              <a:rPr lang="en-US" altLang="ko-KR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,11</a:t>
            </a:r>
            <a:r>
              <a: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번가</a:t>
            </a:r>
            <a:r>
              <a:rPr lang="en-US" altLang="ko-KR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네이버</a:t>
            </a:r>
            <a:r>
              <a:rPr lang="en-US" altLang="ko-KR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N</a:t>
            </a:r>
            <a:r>
              <a:rPr lang="ko-KR" altLang="en-US" sz="1400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샵</a:t>
            </a:r>
            <a:r>
              <a:rPr lang="en-US" altLang="ko-KR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ko-KR" altLang="en-US" sz="1400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쿠팡등</a:t>
            </a:r>
            <a:r>
              <a:rPr lang="en-US" altLang="ko-KR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51011" y="3861048"/>
            <a:ext cx="3265405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오프라인</a:t>
            </a:r>
            <a:endParaRPr lang="en-US" altLang="ko-KR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직거래장터 및 </a:t>
            </a:r>
            <a:endParaRPr lang="en-US" altLang="ko-KR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기존 거래처</a:t>
            </a:r>
            <a:r>
              <a:rPr lang="en-US" altLang="ko-KR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고향식품외</a:t>
            </a:r>
            <a:r>
              <a:rPr lang="en-US" altLang="ko-KR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등</a:t>
            </a:r>
            <a:r>
              <a:rPr lang="en-US" altLang="ko-KR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34786" y="5373216"/>
            <a:ext cx="3168352" cy="11276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0070C0"/>
                </a:solidFill>
                <a:latin typeface="Adobe 고딕 Std B" pitchFamily="34" charset="-127"/>
                <a:ea typeface="Adobe 고딕 Std B" pitchFamily="34" charset="-127"/>
              </a:rPr>
              <a:t>소비자</a:t>
            </a:r>
            <a:endParaRPr lang="en-US" altLang="ko-KR" sz="2800" dirty="0">
              <a:solidFill>
                <a:srgbClr val="0070C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위로 굽은 화살표 21"/>
          <p:cNvSpPr/>
          <p:nvPr/>
        </p:nvSpPr>
        <p:spPr>
          <a:xfrm rot="10800000">
            <a:off x="2386715" y="3191111"/>
            <a:ext cx="1440160" cy="5760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로 굽은 화살표 22"/>
          <p:cNvSpPr/>
          <p:nvPr/>
        </p:nvSpPr>
        <p:spPr>
          <a:xfrm rot="10800000" flipH="1">
            <a:off x="5411051" y="3284984"/>
            <a:ext cx="1417138" cy="5760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4415460" y="3561355"/>
            <a:ext cx="407003" cy="17398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위로 굽은 화살표 24"/>
          <p:cNvSpPr/>
          <p:nvPr/>
        </p:nvSpPr>
        <p:spPr>
          <a:xfrm rot="5400000">
            <a:off x="2050605" y="5198952"/>
            <a:ext cx="1356640" cy="576064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위로 굽은 화살표 26"/>
          <p:cNvSpPr/>
          <p:nvPr/>
        </p:nvSpPr>
        <p:spPr>
          <a:xfrm rot="16200000" flipH="1">
            <a:off x="5909904" y="5126944"/>
            <a:ext cx="1212624" cy="576064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217746" y="5553236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㈜대선</a:t>
            </a:r>
            <a:r>
              <a:rPr lang="en-US" altLang="ko-KR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직판</a:t>
            </a:r>
            <a:r>
              <a:rPr lang="en-US" altLang="ko-KR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9" name="위로 굽은 화살표 28"/>
          <p:cNvSpPr/>
          <p:nvPr/>
        </p:nvSpPr>
        <p:spPr>
          <a:xfrm rot="10800000" flipH="1">
            <a:off x="5422946" y="2985290"/>
            <a:ext cx="3337413" cy="2501693"/>
          </a:xfrm>
          <a:prstGeom prst="bentUpArrow">
            <a:avLst>
              <a:gd name="adj1" fmla="val 3402"/>
              <a:gd name="adj2" fmla="val 5011"/>
              <a:gd name="adj3" fmla="val 9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5400000">
            <a:off x="6597972" y="5670523"/>
            <a:ext cx="249984" cy="989562"/>
          </a:xfrm>
          <a:prstGeom prst="downArrow">
            <a:avLst>
              <a:gd name="adj1" fmla="val 34509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0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472" y="785794"/>
            <a:ext cx="8043890" cy="714380"/>
          </a:xfrm>
        </p:spPr>
        <p:txBody>
          <a:bodyPr>
            <a:normAutofit fontScale="90000"/>
          </a:bodyPr>
          <a:lstStyle/>
          <a:p>
            <a:br>
              <a:rPr lang="en-US" altLang="ko-KR" sz="2200" b="1" dirty="0">
                <a:latin typeface="굴림체" pitchFamily="49" charset="-127"/>
                <a:ea typeface="굴림체" pitchFamily="49" charset="-127"/>
              </a:rPr>
            </a:br>
            <a:br>
              <a:rPr lang="en-US" altLang="ko-KR" sz="2200" b="1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2200" b="1" dirty="0"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2200" b="1" dirty="0">
                <a:latin typeface="굴림체" pitchFamily="49" charset="-127"/>
                <a:ea typeface="굴림체" pitchFamily="49" charset="-127"/>
              </a:rPr>
              <a:t>추진일정</a:t>
            </a:r>
            <a:br>
              <a:rPr lang="ko-KR" altLang="en-US" dirty="0">
                <a:latin typeface="굴림체" pitchFamily="49" charset="-127"/>
                <a:ea typeface="굴림체" pitchFamily="49" charset="-127"/>
              </a:rPr>
            </a:br>
            <a:endParaRPr lang="ko-KR" altLang="en-US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79028"/>
              </p:ext>
            </p:extLst>
          </p:nvPr>
        </p:nvGraphicFramePr>
        <p:xfrm>
          <a:off x="642910" y="1428736"/>
          <a:ext cx="8001058" cy="4459628"/>
        </p:xfrm>
        <a:graphic>
          <a:graphicData uri="http://schemas.openxmlformats.org/drawingml/2006/table">
            <a:tbl>
              <a:tblPr/>
              <a:tblGrid>
                <a:gridCol w="1285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0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454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1B1760"/>
                          </a:solidFill>
                          <a:ea typeface="맑은 고딕"/>
                        </a:rPr>
                        <a:t>구분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>
                      <a:noFill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B17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1B1760"/>
                          </a:solidFill>
                          <a:ea typeface="맑은 고딕"/>
                        </a:rPr>
                        <a:t>세부계획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1B17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1B1760"/>
                          </a:solidFill>
                          <a:ea typeface="맑은 고딕"/>
                        </a:rPr>
                        <a:t>월별추진계획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1B17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50" dirty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1/4</a:t>
                      </a:r>
                      <a:endParaRPr lang="en-US" sz="1600" kern="0" spc="0" dirty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2/4</a:t>
                      </a: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3/4</a:t>
                      </a: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4/4</a:t>
                      </a: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50" dirty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>
                      <a:noFill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>
                      <a:noFill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>
                      <a:noFill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>
                      <a:noFill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사업준비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>
                      <a:noFill/>
                    </a:lnL>
                    <a:lnR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사업장 홍보</a:t>
                      </a: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a typeface="굴림체"/>
                        </a:rPr>
                        <a:t>간판제작 및 자동화설비 설치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latin typeface="굴림체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0" spc="-50">
                          <a:solidFill>
                            <a:srgbClr val="000000"/>
                          </a:solidFill>
                          <a:latin typeface="굴림체"/>
                        </a:rPr>
                        <a:t>Home page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a typeface="굴림체"/>
                        </a:rPr>
                        <a:t>구축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latin typeface="굴림체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a typeface="굴림체"/>
                        </a:rPr>
                        <a:t>홍보물</a:t>
                      </a: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latin typeface="굴림체"/>
                        </a:rPr>
                        <a:t>(</a:t>
                      </a:r>
                      <a:r>
                        <a:rPr lang="ko-KR" altLang="en-US" sz="1400" b="1" kern="0" spc="-50" dirty="0" err="1">
                          <a:solidFill>
                            <a:srgbClr val="000000"/>
                          </a:solidFill>
                          <a:ea typeface="굴림체"/>
                        </a:rPr>
                        <a:t>카달록</a:t>
                      </a: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latin typeface="굴림체"/>
                        </a:rPr>
                        <a:t>)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a typeface="굴림체"/>
                        </a:rPr>
                        <a:t>제작 및 배포</a:t>
                      </a: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latin typeface="굴림체"/>
                        </a:rPr>
                        <a:t>(DM</a:t>
                      </a:r>
                      <a:r>
                        <a:rPr lang="ko-KR" altLang="en-US" sz="1400" b="1" kern="0" spc="-50" dirty="0" err="1">
                          <a:solidFill>
                            <a:srgbClr val="000000"/>
                          </a:solidFill>
                          <a:ea typeface="굴림체"/>
                        </a:rPr>
                        <a:t>발송등</a:t>
                      </a: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latin typeface="굴림체"/>
                        </a:rPr>
                        <a:t>)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02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사업운영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>
                      <a:noFill/>
                    </a:lnL>
                    <a:lnR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원물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생산지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)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공급처 고정확보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8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a typeface="굴림체"/>
                        </a:rPr>
                        <a:t>지속적인 시장개척 및 방문 섭외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latin typeface="굴림체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9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사업평가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>
                      <a:noFill/>
                    </a:lnL>
                    <a:lnR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B17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원가분석 및 사업의  타당성 검토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19D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1B17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3E5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3E5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3E5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3E5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3E5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3E5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3E5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5822" marR="15822" marT="15822" marB="15822" anchor="ctr">
                    <a:lnL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B3C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3E5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796136" y="2765068"/>
            <a:ext cx="2769249" cy="148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580112" y="3212976"/>
            <a:ext cx="100013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940152" y="3645024"/>
            <a:ext cx="81127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flipV="1">
            <a:off x="6500826" y="4143380"/>
            <a:ext cx="127636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flipV="1">
            <a:off x="5715008" y="4643446"/>
            <a:ext cx="292895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643570" y="5143512"/>
            <a:ext cx="300992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V="1">
            <a:off x="7858148" y="5572140"/>
            <a:ext cx="78581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3000396" cy="642942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[</a:t>
            </a:r>
            <a:r>
              <a:rPr lang="ko-KR" altLang="en-US" sz="3600" dirty="0"/>
              <a:t>거래처 현황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99401"/>
              </p:ext>
            </p:extLst>
          </p:nvPr>
        </p:nvGraphicFramePr>
        <p:xfrm>
          <a:off x="467544" y="1484784"/>
          <a:ext cx="8032406" cy="4802995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5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12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( 2017.12.31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현재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)                             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상   호</a:t>
                      </a: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주   소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연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락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처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사업자등록번호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사무실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H.P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미트하우스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여주군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북내면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 상교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171-19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126-86-76766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썬푸드시스템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하남시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초이로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48(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초이동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161-87-00572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이바돔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전남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영광군영관읍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천연로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1438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410-86-88231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1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아침</a:t>
                      </a: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충남 논산시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부적면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원탑정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67-3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308-81-34548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㈜장수</a:t>
                      </a: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양평군 강하면 강하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211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217-87-00292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늘푸른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성남시 중원구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황송로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6 107-1102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403-06-83124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도조은푸드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성남시 중원구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사기막골로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124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509-60-83124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동이와치미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충남 천안시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동남구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옥천읍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 충절로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948-8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312-92-43339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8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디안추어탕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성남시 수정구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성개로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11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번길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13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306-42-00330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원조뼈다귀</a:t>
                      </a: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경기도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구리시수택동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516-15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132-18-18234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여민락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경기도 의정부시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민락동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1002-1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132-07-59957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원조뼈다귀</a:t>
                      </a: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경기도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남양주시늘을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16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번길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7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572-35-00400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5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녹미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경기도 광주시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순암로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212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126-86-39437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송담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수원시 권선구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수인로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2565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124-86-92339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5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참설렁탕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서울시 서초구 서초동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1340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대영빌딩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103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214-06-81792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5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창대유통</a:t>
                      </a: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경기도 평택시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팽성읍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 두리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116-4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125-16-52899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5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청록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F&amp;S</a:t>
                      </a: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경기도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화성시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 안석길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76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번길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29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143-90-06919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5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원조감자탕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경기도 남양주시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늘을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16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번길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11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195-27-00528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5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만득이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감자탕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경기도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관주시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퇴촌면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광동로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72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552-29-00268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윤강식품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남양주시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오남읍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진건오남로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830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번길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HY그래픽" pitchFamily="18" charset="-127"/>
                          <a:ea typeface="HY그래픽" pitchFamily="18" charset="-127"/>
                        </a:rPr>
                        <a:t>39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556-97-00366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58204" cy="6215106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ko-KR" altLang="en-US" sz="8000" dirty="0"/>
              <a:t>감사 합니다</a:t>
            </a:r>
            <a:r>
              <a:rPr lang="en-US" altLang="ko-KR" sz="8000" dirty="0"/>
              <a:t>.</a:t>
            </a:r>
            <a:endParaRPr lang="ko-KR" altLang="en-US" sz="80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58204" cy="6072230"/>
          </a:xfrm>
        </p:spPr>
        <p:txBody>
          <a:bodyPr/>
          <a:lstStyle/>
          <a:p>
            <a:pPr algn="ctr"/>
            <a:r>
              <a:rPr lang="en-US" altLang="ko-KR" dirty="0"/>
              <a:t>  -</a:t>
            </a:r>
            <a:r>
              <a:rPr lang="ko-KR" altLang="en-US" dirty="0"/>
              <a:t>목  차</a:t>
            </a:r>
            <a:r>
              <a:rPr lang="en-US" altLang="ko-KR" dirty="0"/>
              <a:t>-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-.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기업현황</a:t>
            </a:r>
            <a:br>
              <a:rPr lang="en-US" altLang="ko-KR" sz="2400" dirty="0">
                <a:latin typeface="굴림체" pitchFamily="49" charset="-127"/>
                <a:ea typeface="굴림체" pitchFamily="49" charset="-127"/>
              </a:rPr>
            </a:br>
            <a:br>
              <a:rPr lang="en-US" altLang="ko-KR" sz="24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     -.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사업계획 요약</a:t>
            </a:r>
            <a:br>
              <a:rPr lang="en-US" altLang="ko-KR" sz="2400" b="1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800" dirty="0"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800" dirty="0">
                <a:latin typeface="굴림체" pitchFamily="49" charset="-127"/>
                <a:ea typeface="굴림체" pitchFamily="49" charset="-127"/>
              </a:rPr>
              <a:t>사업 개요</a:t>
            </a:r>
            <a:br>
              <a:rPr lang="en-US" altLang="ko-KR" sz="18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800" dirty="0"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800" dirty="0">
                <a:latin typeface="굴림체" pitchFamily="49" charset="-127"/>
                <a:ea typeface="굴림체" pitchFamily="49" charset="-127"/>
              </a:rPr>
              <a:t>세부 내용</a:t>
            </a:r>
            <a:br>
              <a:rPr lang="en-US" altLang="ko-KR" sz="1800" dirty="0">
                <a:latin typeface="굴림체" pitchFamily="49" charset="-127"/>
                <a:ea typeface="굴림체" pitchFamily="49" charset="-127"/>
              </a:rPr>
            </a:br>
            <a:br>
              <a:rPr lang="en-US" altLang="ko-KR" sz="18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-.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예산 계획</a:t>
            </a:r>
            <a:br>
              <a:rPr lang="en-US" altLang="ko-KR" sz="24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800" dirty="0"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800" dirty="0">
                <a:latin typeface="굴림체" pitchFamily="49" charset="-127"/>
                <a:ea typeface="굴림체" pitchFamily="49" charset="-127"/>
              </a:rPr>
              <a:t>사업비 구성</a:t>
            </a:r>
            <a:br>
              <a:rPr lang="en-US" altLang="ko-KR" sz="18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800" dirty="0">
                <a:latin typeface="굴림체" pitchFamily="49" charset="-127"/>
                <a:ea typeface="굴림체" pitchFamily="49" charset="-127"/>
              </a:rPr>
              <a:t>    2.</a:t>
            </a:r>
            <a:r>
              <a:rPr lang="ko-KR" altLang="en-US" sz="1800" dirty="0">
                <a:latin typeface="굴림체" pitchFamily="49" charset="-127"/>
                <a:ea typeface="굴림체" pitchFamily="49" charset="-127"/>
              </a:rPr>
              <a:t>예산집행 계획</a:t>
            </a:r>
            <a:br>
              <a:rPr lang="en-US" altLang="ko-KR" sz="18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800" dirty="0">
                <a:latin typeface="굴림체" pitchFamily="49" charset="-127"/>
                <a:ea typeface="굴림체" pitchFamily="49" charset="-127"/>
              </a:rPr>
              <a:t>      3.</a:t>
            </a:r>
            <a:r>
              <a:rPr lang="ko-KR" altLang="en-US" sz="1800" dirty="0">
                <a:latin typeface="굴림체" pitchFamily="49" charset="-127"/>
                <a:ea typeface="굴림체" pitchFamily="49" charset="-127"/>
              </a:rPr>
              <a:t>예상손익 계산서</a:t>
            </a:r>
            <a:br>
              <a:rPr lang="en-US" altLang="ko-KR" sz="1800" dirty="0">
                <a:latin typeface="굴림체" pitchFamily="49" charset="-127"/>
                <a:ea typeface="굴림체" pitchFamily="49" charset="-127"/>
              </a:rPr>
            </a:br>
            <a:endParaRPr lang="ko-KR" altLang="en-US" sz="1800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3" name="내용 개체 틀 7" descr="%B9%AB~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429388" y="2643182"/>
            <a:ext cx="2214578" cy="2786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내용 개체 틀 7" descr="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invGray">
          <a:xfrm>
            <a:off x="500034" y="2714620"/>
            <a:ext cx="2286016" cy="2786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00034" y="642918"/>
            <a:ext cx="3286148" cy="57150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altLang="ko-KR" sz="3600" b="1" dirty="0"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3600" b="1" dirty="0">
                <a:latin typeface="굴림체" pitchFamily="49" charset="-127"/>
                <a:ea typeface="굴림체" pitchFamily="49" charset="-127"/>
              </a:rPr>
              <a:t>기 업 현 황</a:t>
            </a:r>
            <a:endParaRPr lang="ko-KR" altLang="en-US" sz="3600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68356"/>
              </p:ext>
            </p:extLst>
          </p:nvPr>
        </p:nvGraphicFramePr>
        <p:xfrm>
          <a:off x="500034" y="1484784"/>
          <a:ext cx="8143932" cy="468175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3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기 업 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gridSpan="4">
                  <a:txBody>
                    <a:bodyPr/>
                    <a:lstStyle/>
                    <a:p>
                      <a:pPr marL="63500" marR="635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농업회사법인</a:t>
                      </a:r>
                      <a:r>
                        <a:rPr lang="ko-KR" altLang="en-US" sz="1400" b="1" dirty="0">
                          <a:latin typeface="굴림체" pitchFamily="49" charset="-127"/>
                          <a:ea typeface="굴림체" pitchFamily="49" charset="-127"/>
                        </a:rPr>
                        <a:t>㈜</a:t>
                      </a:r>
                      <a:r>
                        <a:rPr lang="ko-KR" altLang="en-US" sz="1600" b="1" dirty="0">
                          <a:latin typeface="굴림체" pitchFamily="49" charset="-127"/>
                          <a:ea typeface="굴림체" pitchFamily="49" charset="-127"/>
                        </a:rPr>
                        <a:t>대선</a:t>
                      </a:r>
                      <a:r>
                        <a:rPr lang="en-US" altLang="ko-KR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여성기업인증업체</a:t>
                      </a:r>
                      <a:r>
                        <a:rPr lang="en-US" altLang="ko-KR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대 표 자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gridSpan="2"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이</a:t>
                      </a:r>
                      <a:r>
                        <a:rPr lang="ko-KR" altLang="en-US" sz="1600" baseline="0" dirty="0">
                          <a:latin typeface="굴림체" pitchFamily="49" charset="-127"/>
                          <a:ea typeface="굴림체" pitchFamily="49" charset="-127"/>
                        </a:rPr>
                        <a:t>  병  란</a:t>
                      </a: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en-US" altLang="ko-KR" sz="1600" dirty="0">
                          <a:latin typeface="굴림체" pitchFamily="49" charset="-127"/>
                          <a:ea typeface="굴림체" pitchFamily="49" charset="-127"/>
                        </a:rPr>
                        <a:t>(1970</a:t>
                      </a: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년</a:t>
                      </a:r>
                      <a:r>
                        <a:rPr lang="ko-KR" altLang="en-US" sz="1600" baseline="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en-US" altLang="ko-KR" sz="1600" dirty="0">
                          <a:latin typeface="굴림체" pitchFamily="49" charset="-127"/>
                          <a:ea typeface="굴림체" pitchFamily="49" charset="-127"/>
                        </a:rPr>
                        <a:t>10</a:t>
                      </a: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lang="en-US" altLang="ko-KR" sz="1600" dirty="0">
                          <a:latin typeface="굴림체" pitchFamily="49" charset="-127"/>
                          <a:ea typeface="굴림체" pitchFamily="49" charset="-127"/>
                        </a:rPr>
                        <a:t>02</a:t>
                      </a: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일생</a:t>
                      </a:r>
                      <a:r>
                        <a:rPr lang="en-US" altLang="ko-KR" sz="1600" dirty="0"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최종학력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고 졸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21">
                <a:tc rowSpan="2"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주 소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rowSpan="2" gridSpan="2">
                  <a:txBody>
                    <a:bodyPr/>
                    <a:lstStyle/>
                    <a:p>
                      <a:pPr marL="63500" marR="635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굴림체" pitchFamily="49" charset="-127"/>
                          <a:ea typeface="굴림체" pitchFamily="49" charset="-127"/>
                        </a:rPr>
                        <a:t>충청북도 충주시 </a:t>
                      </a:r>
                      <a:r>
                        <a:rPr lang="ko-KR" altLang="en-US" sz="1600" baseline="0" dirty="0" err="1">
                          <a:latin typeface="굴림체" pitchFamily="49" charset="-127"/>
                          <a:ea typeface="굴림체" pitchFamily="49" charset="-127"/>
                        </a:rPr>
                        <a:t>엄정면</a:t>
                      </a:r>
                      <a:r>
                        <a:rPr lang="ko-KR" altLang="en-US" sz="1600" baseline="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baseline="0" dirty="0" err="1">
                          <a:latin typeface="굴림체" pitchFamily="49" charset="-127"/>
                          <a:ea typeface="굴림체" pitchFamily="49" charset="-127"/>
                        </a:rPr>
                        <a:t>율능리</a:t>
                      </a:r>
                      <a:r>
                        <a:rPr lang="ko-KR" altLang="en-US" sz="1600" baseline="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lang="en-US" altLang="ko-KR" sz="1600" baseline="0" dirty="0"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63500" marR="635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0" dirty="0">
                          <a:latin typeface="굴림체" pitchFamily="49" charset="-127"/>
                          <a:ea typeface="굴림체" pitchFamily="49" charset="-127"/>
                        </a:rPr>
                        <a:t> 485-16</a:t>
                      </a:r>
                    </a:p>
                  </a:txBody>
                  <a:tcPr marL="76996" marR="76996" marT="38498" marB="38498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굴림체" pitchFamily="49" charset="-127"/>
                          <a:ea typeface="굴림체" pitchFamily="49" charset="-127"/>
                        </a:rPr>
                        <a:t>TEL</a:t>
                      </a:r>
                      <a:endParaRPr 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굴림체" pitchFamily="49" charset="-127"/>
                          <a:ea typeface="굴림체" pitchFamily="49" charset="-127"/>
                        </a:rPr>
                        <a:t>043)854-3551</a:t>
                      </a:r>
                      <a:endParaRPr 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2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굴림체" pitchFamily="49" charset="-127"/>
                          <a:ea typeface="굴림체" pitchFamily="49" charset="-127"/>
                        </a:rPr>
                        <a:t>FAX</a:t>
                      </a:r>
                      <a:endParaRPr 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굴림체" pitchFamily="49" charset="-127"/>
                          <a:ea typeface="굴림체" pitchFamily="49" charset="-127"/>
                        </a:rPr>
                        <a:t>043)854-3552</a:t>
                      </a:r>
                      <a:endParaRPr 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latin typeface="굴림체" pitchFamily="49" charset="-127"/>
                          <a:ea typeface="굴림체" pitchFamily="49" charset="-127"/>
                        </a:rPr>
                        <a:t>설립년월일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굴림체" pitchFamily="49" charset="-127"/>
                          <a:ea typeface="굴림체" pitchFamily="49" charset="-127"/>
                        </a:rPr>
                        <a:t>2017</a:t>
                      </a: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lang="en-US" altLang="ko-KR" sz="1600" dirty="0">
                          <a:latin typeface="굴림체" pitchFamily="49" charset="-127"/>
                          <a:ea typeface="굴림체" pitchFamily="49" charset="-127"/>
                        </a:rPr>
                        <a:t>8</a:t>
                      </a: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월</a:t>
                      </a:r>
                      <a:r>
                        <a:rPr lang="en-US" altLang="ko-KR" sz="1600" baseline="0" dirty="0">
                          <a:latin typeface="굴림체" pitchFamily="49" charset="-127"/>
                          <a:ea typeface="굴림체" pitchFamily="49" charset="-127"/>
                        </a:rPr>
                        <a:t> 22</a:t>
                      </a: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홈</a:t>
                      </a:r>
                      <a:r>
                        <a:rPr lang="ko-KR" altLang="en-US" sz="1600" baseline="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페이지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gridSpan="2"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준비중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25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법 인 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latin typeface="굴림체" pitchFamily="49" charset="-127"/>
                          <a:ea typeface="굴림체" pitchFamily="49" charset="-127"/>
                        </a:rPr>
                        <a:t>농업회사법인</a:t>
                      </a: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㈜대선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법인번호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gridSpan="2"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134311-0032996</a:t>
                      </a:r>
                      <a:endParaRPr 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25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자 본 금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굴림체" pitchFamily="49" charset="-127"/>
                          <a:ea typeface="굴림체" pitchFamily="49" charset="-127"/>
                        </a:rPr>
                        <a:t>100,000,000-</a:t>
                      </a:r>
                      <a:endParaRPr 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latin typeface="굴림체" pitchFamily="49" charset="-127"/>
                          <a:ea typeface="굴림체" pitchFamily="49" charset="-127"/>
                        </a:rPr>
                        <a:t>종업원수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gridSpan="2"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굴림체" pitchFamily="49" charset="-127"/>
                          <a:ea typeface="굴림체" pitchFamily="49" charset="-127"/>
                        </a:rPr>
                        <a:t>5</a:t>
                      </a: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44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사업책임자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이 병 란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사업자번호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gridSpan="2"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511-88-01017</a:t>
                      </a:r>
                      <a:endParaRPr 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굴림체" pitchFamily="49" charset="-127"/>
                          <a:ea typeface="굴림체" pitchFamily="49" charset="-127"/>
                        </a:rPr>
                        <a:t>C.P</a:t>
                      </a:r>
                      <a:endParaRPr lang="en-US" sz="160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굴림체" pitchFamily="49" charset="-127"/>
                          <a:ea typeface="굴림체" pitchFamily="49" charset="-127"/>
                        </a:rPr>
                        <a:t>E-MAIL</a:t>
                      </a:r>
                      <a:endParaRPr lang="en-US" sz="160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gridSpan="2"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굴림체" pitchFamily="49" charset="-127"/>
                          <a:ea typeface="굴림체" pitchFamily="49" charset="-127"/>
                        </a:rPr>
                        <a:t>ysyun1492@naver.com</a:t>
                      </a:r>
                      <a:endParaRPr 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910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설립목적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건강한 식생활을 위한 전통 먹거리 제공</a:t>
                      </a:r>
                      <a:r>
                        <a:rPr lang="en-US" altLang="ko-KR" sz="1400" b="1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. </a:t>
                      </a:r>
                      <a:r>
                        <a:rPr lang="ko-KR" altLang="en-US" sz="1400" b="1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재배농가 및 유휴인력 일자리 창출</a:t>
                      </a:r>
                      <a:r>
                        <a:rPr lang="en-US" altLang="ko-KR" sz="1400" b="1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6996" marR="76996" marT="38498" marB="384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CC3300"/>
                </a:solidFill>
                <a:latin typeface="굴림" pitchFamily="50" charset="-127"/>
                <a:ea typeface="굴림" pitchFamily="50" charset="-127"/>
              </a:rPr>
              <a:t>자산현황</a:t>
            </a:r>
            <a:endParaRPr lang="ko-KR" altLang="en-US" sz="2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786050" y="1643050"/>
            <a:ext cx="5714442" cy="4429156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자산총계</a:t>
            </a:r>
            <a:r>
              <a:rPr lang="en-US" altLang="ko-KR" sz="2000" b="1" dirty="0">
                <a:latin typeface="굴림" pitchFamily="50" charset="-127"/>
                <a:ea typeface="굴림" pitchFamily="50" charset="-127"/>
              </a:rPr>
              <a:t>:  1,180</a:t>
            </a:r>
            <a:r>
              <a:rPr lang="ko-KR" altLang="en-US" sz="2000" b="1" dirty="0" err="1">
                <a:latin typeface="굴림" pitchFamily="50" charset="-127"/>
                <a:ea typeface="굴림" pitchFamily="50" charset="-127"/>
              </a:rPr>
              <a:t>백만원</a:t>
            </a:r>
            <a:endParaRPr lang="en-US" altLang="ko-KR" sz="1400" b="1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                  (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대지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;1,533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평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건물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: 280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평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설      비</a:t>
            </a:r>
            <a:r>
              <a:rPr lang="en-US" altLang="ko-KR" sz="2000" b="1" dirty="0">
                <a:latin typeface="굴림" pitchFamily="50" charset="-127"/>
                <a:ea typeface="굴림" pitchFamily="50" charset="-127"/>
              </a:rPr>
              <a:t>:     414</a:t>
            </a:r>
            <a:r>
              <a:rPr lang="ko-KR" altLang="en-US" sz="2000" b="1" dirty="0" err="1">
                <a:latin typeface="굴림" pitchFamily="50" charset="-127"/>
                <a:ea typeface="굴림" pitchFamily="50" charset="-127"/>
              </a:rPr>
              <a:t>백만원</a:t>
            </a:r>
            <a:endParaRPr lang="en-US" altLang="ko-KR" sz="2000" b="1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                 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생산설비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(1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식외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  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: 120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백만원</a:t>
            </a:r>
            <a:endParaRPr lang="en-US" altLang="ko-KR" sz="14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                  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냉동고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동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(30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평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    :  98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백만원</a:t>
            </a:r>
            <a:endParaRPr lang="en-US" altLang="ko-KR" sz="14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                 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저장고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동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(80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평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    : 120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백만원</a:t>
            </a:r>
            <a:endParaRPr lang="en-US" altLang="ko-KR" sz="14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                   보일러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(1ton)         :   12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백만원</a:t>
            </a:r>
            <a:endParaRPr lang="en-US" altLang="ko-KR" sz="14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              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  물탱크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(20ton)        :   20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백만원</a:t>
            </a:r>
            <a:endParaRPr lang="en-US" altLang="ko-KR" sz="14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                  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세척통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개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         :    6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백만원</a:t>
            </a:r>
            <a:endParaRPr lang="en-US" altLang="ko-KR" sz="14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                  Box(1,000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개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        :   28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백만원</a:t>
            </a:r>
            <a:endParaRPr lang="en-US" altLang="ko-KR" sz="14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                  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Palet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(50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개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):          :   10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백만원</a:t>
            </a:r>
            <a:endParaRPr lang="en-US" altLang="ko-KR" sz="14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차    량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 dirty="0">
                <a:latin typeface="굴림" pitchFamily="50" charset="-127"/>
                <a:ea typeface="굴림" pitchFamily="50" charset="-127"/>
              </a:rPr>
              <a:t>:        56</a:t>
            </a:r>
            <a:r>
              <a:rPr lang="ko-KR" altLang="en-US" sz="2000" b="1" dirty="0" err="1">
                <a:latin typeface="굴림" pitchFamily="50" charset="-127"/>
                <a:ea typeface="굴림" pitchFamily="50" charset="-127"/>
              </a:rPr>
              <a:t>백만원</a:t>
            </a:r>
            <a:endParaRPr lang="en-US" altLang="ko-KR" sz="2000" b="1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                  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냉동탑차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(2.5ton)    :   32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백만원</a:t>
            </a:r>
            <a:endParaRPr lang="en-US" altLang="ko-KR" sz="14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                  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냉동탑차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(1.0ton)    :   14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백만원</a:t>
            </a:r>
            <a:endParaRPr lang="en-US" altLang="ko-KR" sz="14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                 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승합차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canival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      :   10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백만원</a:t>
            </a:r>
            <a:endParaRPr lang="en-US" altLang="ko-KR" sz="14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1400" dirty="0">
              <a:latin typeface="굴림" pitchFamily="50" charset="-127"/>
              <a:ea typeface="굴림" pitchFamily="50" charset="-127"/>
            </a:endParaRPr>
          </a:p>
          <a:p>
            <a:pPr>
              <a:buNone/>
            </a:pPr>
            <a:endParaRPr lang="en-US" altLang="ko-KR" sz="2000" b="1" u="sng" dirty="0">
              <a:latin typeface="굴림" pitchFamily="50" charset="-127"/>
              <a:ea typeface="굴림" pitchFamily="50" charset="-127"/>
            </a:endParaRPr>
          </a:p>
          <a:p>
            <a:endParaRPr lang="ko-KR" altLang="en-US" sz="1600" dirty="0"/>
          </a:p>
        </p:txBody>
      </p:sp>
      <p:pic>
        <p:nvPicPr>
          <p:cNvPr id="7" name="내용 개체 틀 6" descr="sub2_img1_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t="-1652" r="31818"/>
          <a:stretch>
            <a:fillRect/>
          </a:stretch>
        </p:blipFill>
        <p:spPr>
          <a:xfrm>
            <a:off x="357158" y="1571612"/>
            <a:ext cx="2143140" cy="4498886"/>
          </a:xfrm>
          <a:ln>
            <a:solidFill>
              <a:srgbClr val="00B050"/>
            </a:solidFill>
          </a:ln>
        </p:spPr>
      </p:pic>
      <p:grpSp>
        <p:nvGrpSpPr>
          <p:cNvPr id="3" name="Group 187"/>
          <p:cNvGrpSpPr>
            <a:grpSpLocks/>
          </p:cNvGrpSpPr>
          <p:nvPr/>
        </p:nvGrpSpPr>
        <p:grpSpPr bwMode="auto">
          <a:xfrm>
            <a:off x="323528" y="404664"/>
            <a:ext cx="8429683" cy="792088"/>
            <a:chOff x="217" y="799"/>
            <a:chExt cx="1205" cy="685"/>
          </a:xfrm>
        </p:grpSpPr>
        <p:grpSp>
          <p:nvGrpSpPr>
            <p:cNvPr id="5" name="Group 188"/>
            <p:cNvGrpSpPr>
              <a:grpSpLocks/>
            </p:cNvGrpSpPr>
            <p:nvPr/>
          </p:nvGrpSpPr>
          <p:grpSpPr bwMode="auto">
            <a:xfrm>
              <a:off x="217" y="799"/>
              <a:ext cx="1205" cy="685"/>
              <a:chOff x="249" y="754"/>
              <a:chExt cx="1503" cy="941"/>
            </a:xfrm>
          </p:grpSpPr>
          <p:grpSp>
            <p:nvGrpSpPr>
              <p:cNvPr id="6" name="Group 189"/>
              <p:cNvGrpSpPr>
                <a:grpSpLocks/>
              </p:cNvGrpSpPr>
              <p:nvPr/>
            </p:nvGrpSpPr>
            <p:grpSpPr bwMode="auto">
              <a:xfrm>
                <a:off x="249" y="754"/>
                <a:ext cx="1460" cy="896"/>
                <a:chOff x="2336" y="527"/>
                <a:chExt cx="2316" cy="726"/>
              </a:xfrm>
            </p:grpSpPr>
            <p:grpSp>
              <p:nvGrpSpPr>
                <p:cNvPr id="8" name="Group 190"/>
                <p:cNvGrpSpPr>
                  <a:grpSpLocks/>
                </p:cNvGrpSpPr>
                <p:nvPr/>
              </p:nvGrpSpPr>
              <p:grpSpPr bwMode="auto">
                <a:xfrm>
                  <a:off x="2851" y="855"/>
                  <a:ext cx="1801" cy="398"/>
                  <a:chOff x="2715" y="1308"/>
                  <a:chExt cx="1801" cy="398"/>
                </a:xfrm>
              </p:grpSpPr>
              <p:sp>
                <p:nvSpPr>
                  <p:cNvPr id="22" name="Oval 191"/>
                  <p:cNvSpPr>
                    <a:spLocks noChangeArrowheads="1"/>
                  </p:cNvSpPr>
                  <p:nvPr/>
                </p:nvSpPr>
                <p:spPr bwMode="auto">
                  <a:xfrm>
                    <a:off x="2748" y="1391"/>
                    <a:ext cx="1768" cy="31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hlink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23" name="Oval 192"/>
                  <p:cNvSpPr>
                    <a:spLocks noChangeArrowheads="1"/>
                  </p:cNvSpPr>
                  <p:nvPr/>
                </p:nvSpPr>
                <p:spPr bwMode="auto">
                  <a:xfrm>
                    <a:off x="2715" y="1308"/>
                    <a:ext cx="1724" cy="39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0" name="Group 193"/>
                <p:cNvGrpSpPr>
                  <a:grpSpLocks/>
                </p:cNvGrpSpPr>
                <p:nvPr/>
              </p:nvGrpSpPr>
              <p:grpSpPr bwMode="auto">
                <a:xfrm>
                  <a:off x="2336" y="527"/>
                  <a:ext cx="2268" cy="726"/>
                  <a:chOff x="2517" y="845"/>
                  <a:chExt cx="2132" cy="635"/>
                </a:xfrm>
              </p:grpSpPr>
              <p:sp>
                <p:nvSpPr>
                  <p:cNvPr id="20" name="Oval 194"/>
                  <p:cNvSpPr>
                    <a:spLocks noChangeArrowheads="1"/>
                  </p:cNvSpPr>
                  <p:nvPr/>
                </p:nvSpPr>
                <p:spPr bwMode="auto">
                  <a:xfrm>
                    <a:off x="2517" y="845"/>
                    <a:ext cx="2132" cy="63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hlink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21" name="Oval 195"/>
                  <p:cNvSpPr>
                    <a:spLocks noChangeArrowheads="1"/>
                  </p:cNvSpPr>
                  <p:nvPr/>
                </p:nvSpPr>
                <p:spPr bwMode="auto">
                  <a:xfrm>
                    <a:off x="2681" y="935"/>
                    <a:ext cx="1814" cy="54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ko-KR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1" name="Group 196"/>
              <p:cNvGrpSpPr>
                <a:grpSpLocks/>
              </p:cNvGrpSpPr>
              <p:nvPr/>
            </p:nvGrpSpPr>
            <p:grpSpPr bwMode="auto">
              <a:xfrm>
                <a:off x="294" y="799"/>
                <a:ext cx="1458" cy="896"/>
                <a:chOff x="2336" y="527"/>
                <a:chExt cx="2313" cy="726"/>
              </a:xfrm>
            </p:grpSpPr>
            <p:grpSp>
              <p:nvGrpSpPr>
                <p:cNvPr id="12" name="Group 197"/>
                <p:cNvGrpSpPr>
                  <a:grpSpLocks/>
                </p:cNvGrpSpPr>
                <p:nvPr/>
              </p:nvGrpSpPr>
              <p:grpSpPr bwMode="auto">
                <a:xfrm>
                  <a:off x="2851" y="855"/>
                  <a:ext cx="1798" cy="398"/>
                  <a:chOff x="2715" y="1308"/>
                  <a:chExt cx="1798" cy="398"/>
                </a:xfrm>
              </p:grpSpPr>
              <p:sp>
                <p:nvSpPr>
                  <p:cNvPr id="16" name="Oval 198"/>
                  <p:cNvSpPr>
                    <a:spLocks noChangeArrowheads="1"/>
                  </p:cNvSpPr>
                  <p:nvPr/>
                </p:nvSpPr>
                <p:spPr bwMode="auto">
                  <a:xfrm>
                    <a:off x="2745" y="1391"/>
                    <a:ext cx="1768" cy="31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hlink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17" name="Oval 199"/>
                  <p:cNvSpPr>
                    <a:spLocks noChangeArrowheads="1"/>
                  </p:cNvSpPr>
                  <p:nvPr/>
                </p:nvSpPr>
                <p:spPr bwMode="auto">
                  <a:xfrm>
                    <a:off x="2715" y="1308"/>
                    <a:ext cx="1724" cy="39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3" name="Group 200"/>
                <p:cNvGrpSpPr>
                  <a:grpSpLocks/>
                </p:cNvGrpSpPr>
                <p:nvPr/>
              </p:nvGrpSpPr>
              <p:grpSpPr bwMode="auto">
                <a:xfrm>
                  <a:off x="2336" y="527"/>
                  <a:ext cx="2268" cy="726"/>
                  <a:chOff x="2517" y="845"/>
                  <a:chExt cx="2132" cy="635"/>
                </a:xfrm>
              </p:grpSpPr>
              <p:sp>
                <p:nvSpPr>
                  <p:cNvPr id="14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2517" y="845"/>
                    <a:ext cx="2132" cy="63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tint val="0"/>
                          <a:invGamma/>
                        </a:schemeClr>
                      </a:gs>
                      <a:gs pos="100000">
                        <a:schemeClr val="hlink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15" name="Oval 202"/>
                  <p:cNvSpPr>
                    <a:spLocks noChangeArrowheads="1"/>
                  </p:cNvSpPr>
                  <p:nvPr/>
                </p:nvSpPr>
                <p:spPr bwMode="auto">
                  <a:xfrm>
                    <a:off x="2678" y="855"/>
                    <a:ext cx="1814" cy="54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ko-KR" altLang="ko-KR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</p:grpSp>
          </p:grpSp>
        </p:grpSp>
        <p:sp>
          <p:nvSpPr>
            <p:cNvPr id="9" name="Rectangle 203"/>
            <p:cNvSpPr>
              <a:spLocks noChangeArrowheads="1"/>
            </p:cNvSpPr>
            <p:nvPr/>
          </p:nvSpPr>
          <p:spPr bwMode="auto">
            <a:xfrm>
              <a:off x="398" y="970"/>
              <a:ext cx="862" cy="3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ko-KR" altLang="en-US" sz="2800" b="1" dirty="0">
                  <a:solidFill>
                    <a:srgbClr val="CC3300"/>
                  </a:solidFill>
                  <a:latin typeface="새굴림" pitchFamily="18" charset="-127"/>
                  <a:ea typeface="새굴림" pitchFamily="18" charset="-127"/>
                </a:rPr>
                <a:t>자산 현황</a:t>
              </a:r>
              <a:endParaRPr kumimoji="0" lang="ko-KR" altLang="en-US" sz="2800" b="1" dirty="0">
                <a:solidFill>
                  <a:srgbClr val="CC3300"/>
                </a:solidFill>
                <a:latin typeface="새굴림" pitchFamily="18" charset="-127"/>
                <a:ea typeface="새굴림" pitchFamily="18" charset="-127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13183"/>
              </p:ext>
            </p:extLst>
          </p:nvPr>
        </p:nvGraphicFramePr>
        <p:xfrm>
          <a:off x="571472" y="1071546"/>
          <a:ext cx="8001056" cy="228601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1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6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124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latin typeface="굴림체" pitchFamily="49" charset="-127"/>
                          <a:ea typeface="굴림체" pitchFamily="49" charset="-127"/>
                        </a:rPr>
                        <a:t>기업연혁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2007.01</a:t>
                      </a:r>
                      <a:r>
                        <a:rPr lang="ko-KR" altLang="en-US" sz="140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월부터</a:t>
                      </a:r>
                      <a:r>
                        <a:rPr lang="ko-KR" altLang="en-US" sz="1400" baseline="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en-US" altLang="ko-KR" sz="1400" baseline="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: </a:t>
                      </a:r>
                      <a:r>
                        <a:rPr lang="ko-KR" altLang="en-US" sz="140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농산물 임</a:t>
                      </a:r>
                      <a:r>
                        <a:rPr lang="en-US" altLang="ko-KR" sz="140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lang="ko-KR" altLang="en-US" sz="140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가공 시작</a:t>
                      </a:r>
                      <a:endParaRPr lang="ko-KR" altLang="en-US" sz="1400" dirty="0"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2017.08.</a:t>
                      </a:r>
                      <a:r>
                        <a:rPr lang="en-US" altLang="ko-KR" sz="1400" baseline="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28</a:t>
                      </a:r>
                      <a:r>
                        <a:rPr lang="ko-KR" altLang="en-US" sz="1400" baseline="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en-US" altLang="ko-KR" sz="1400" baseline="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: </a:t>
                      </a:r>
                      <a:r>
                        <a:rPr lang="ko-KR" altLang="en-US" sz="1400" baseline="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농업회사법인㈜대선 설립</a:t>
                      </a:r>
                      <a:endParaRPr lang="en-US" altLang="ko-KR" sz="1400" baseline="0" dirty="0"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aseline="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2017.12.18 : </a:t>
                      </a:r>
                      <a:r>
                        <a:rPr lang="ko-KR" altLang="en-US" sz="14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여성기업 인증</a:t>
                      </a:r>
                      <a:r>
                        <a:rPr lang="en-US" altLang="ko-KR" sz="14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en-US" altLang="ko-KR" sz="1400" dirty="0"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769"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latin typeface="굴림체" pitchFamily="49" charset="-127"/>
                          <a:ea typeface="굴림체" pitchFamily="49" charset="-127"/>
                        </a:rPr>
                        <a:t>주요 사업내용 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농산물</a:t>
                      </a:r>
                      <a:r>
                        <a:rPr lang="en-US" altLang="ko-KR" sz="1200" b="1" dirty="0"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우거지</a:t>
                      </a:r>
                      <a:r>
                        <a:rPr lang="en-US" altLang="ko-KR" sz="1200" b="1" dirty="0"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시래기 등</a:t>
                      </a:r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) </a:t>
                      </a: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임</a:t>
                      </a:r>
                      <a:r>
                        <a:rPr lang="en-US" altLang="ko-KR" sz="1600" dirty="0"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가공생산 및 도</a:t>
                      </a:r>
                      <a:r>
                        <a:rPr lang="en-US" altLang="ko-KR" sz="1600" dirty="0"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소매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308885"/>
              </p:ext>
            </p:extLst>
          </p:nvPr>
        </p:nvGraphicFramePr>
        <p:xfrm>
          <a:off x="571472" y="3643314"/>
          <a:ext cx="8001055" cy="250033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1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6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0330"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latin typeface="굴림체" pitchFamily="49" charset="-127"/>
                          <a:ea typeface="굴림체" pitchFamily="49" charset="-127"/>
                        </a:rPr>
                        <a:t>조직체계 및 현황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6200" marR="7620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latin typeface="굴림체" pitchFamily="49" charset="-127"/>
                          <a:ea typeface="굴림체" pitchFamily="49" charset="-127"/>
                        </a:rPr>
                        <a:t>관리부</a:t>
                      </a:r>
                      <a:r>
                        <a:rPr lang="en-US" altLang="ko-KR" sz="1800" dirty="0">
                          <a:latin typeface="굴림체" pitchFamily="49" charset="-127"/>
                          <a:ea typeface="굴림체" pitchFamily="49" charset="-127"/>
                        </a:rPr>
                        <a:t>: </a:t>
                      </a:r>
                      <a:r>
                        <a:rPr lang="ko-KR" altLang="en-US" sz="1800" dirty="0">
                          <a:latin typeface="굴림체" pitchFamily="49" charset="-127"/>
                          <a:ea typeface="굴림체" pitchFamily="49" charset="-127"/>
                        </a:rPr>
                        <a:t>회계 </a:t>
                      </a: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및</a:t>
                      </a:r>
                      <a:r>
                        <a:rPr lang="ko-KR" altLang="en-US" sz="1800" dirty="0">
                          <a:latin typeface="굴림체" pitchFamily="49" charset="-127"/>
                          <a:ea typeface="굴림체" pitchFamily="49" charset="-127"/>
                        </a:rPr>
                        <a:t> 재무관리</a:t>
                      </a:r>
                      <a:r>
                        <a:rPr lang="en-US" altLang="ko-KR" sz="1800" dirty="0"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800" dirty="0"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76200" marR="7620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latin typeface="굴림체" pitchFamily="49" charset="-127"/>
                          <a:ea typeface="굴림체" pitchFamily="49" charset="-127"/>
                        </a:rPr>
                        <a:t>생산부</a:t>
                      </a:r>
                      <a:r>
                        <a:rPr lang="en-US" altLang="ko-KR" sz="1800" dirty="0">
                          <a:latin typeface="굴림체" pitchFamily="49" charset="-127"/>
                          <a:ea typeface="굴림체" pitchFamily="49" charset="-127"/>
                        </a:rPr>
                        <a:t>: </a:t>
                      </a:r>
                      <a:r>
                        <a:rPr lang="ko-KR" altLang="en-US" sz="1800" dirty="0">
                          <a:latin typeface="굴림체" pitchFamily="49" charset="-127"/>
                          <a:ea typeface="굴림체" pitchFamily="49" charset="-127"/>
                        </a:rPr>
                        <a:t>제품제조</a:t>
                      </a:r>
                      <a:r>
                        <a:rPr lang="en-US" altLang="ko-KR" sz="1800" dirty="0"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lang="ko-KR" altLang="en-US" sz="1800" dirty="0">
                          <a:latin typeface="굴림체" pitchFamily="49" charset="-127"/>
                          <a:ea typeface="굴림체" pitchFamily="49" charset="-127"/>
                        </a:rPr>
                        <a:t> 공정</a:t>
                      </a:r>
                      <a:r>
                        <a:rPr lang="en-US" altLang="ko-KR" sz="1800" baseline="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굴림체" pitchFamily="49" charset="-127"/>
                          <a:ea typeface="굴림체" pitchFamily="49" charset="-127"/>
                        </a:rPr>
                        <a:t>및 </a:t>
                      </a:r>
                      <a:r>
                        <a:rPr lang="ko-KR" altLang="en-US" sz="1800" dirty="0">
                          <a:latin typeface="굴림체" pitchFamily="49" charset="-127"/>
                          <a:ea typeface="굴림체" pitchFamily="49" charset="-127"/>
                        </a:rPr>
                        <a:t>제고관리</a:t>
                      </a:r>
                      <a:r>
                        <a:rPr lang="en-US" altLang="ko-KR" sz="1800" dirty="0"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800" dirty="0"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76200" marR="7620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latin typeface="굴림체" pitchFamily="49" charset="-127"/>
                          <a:ea typeface="굴림체" pitchFamily="49" charset="-127"/>
                        </a:rPr>
                        <a:t>영업부</a:t>
                      </a:r>
                      <a:r>
                        <a:rPr lang="en-US" altLang="ko-KR" sz="1800" dirty="0">
                          <a:latin typeface="굴림체" pitchFamily="49" charset="-127"/>
                          <a:ea typeface="굴림체" pitchFamily="49" charset="-127"/>
                        </a:rPr>
                        <a:t>: </a:t>
                      </a:r>
                      <a:r>
                        <a:rPr lang="ko-KR" altLang="en-US" sz="1800" dirty="0">
                          <a:latin typeface="굴림체" pitchFamily="49" charset="-127"/>
                          <a:ea typeface="굴림체" pitchFamily="49" charset="-127"/>
                        </a:rPr>
                        <a:t>거래처 확보 </a:t>
                      </a:r>
                      <a:r>
                        <a:rPr lang="ko-KR" altLang="en-US" sz="1600" dirty="0">
                          <a:latin typeface="굴림체" pitchFamily="49" charset="-127"/>
                          <a:ea typeface="굴림체" pitchFamily="49" charset="-127"/>
                        </a:rPr>
                        <a:t>및 </a:t>
                      </a:r>
                      <a:r>
                        <a:rPr lang="ko-KR" altLang="en-US" sz="1800" dirty="0">
                          <a:latin typeface="굴림체" pitchFamily="49" charset="-127"/>
                          <a:ea typeface="굴림체" pitchFamily="49" charset="-127"/>
                        </a:rPr>
                        <a:t>영업관리</a:t>
                      </a:r>
                      <a:r>
                        <a:rPr lang="en-US" altLang="ko-KR" sz="1800" dirty="0"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3786214" cy="57150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 fontAlgn="base" latinLnBrk="0"/>
            <a:r>
              <a:rPr lang="en-US" altLang="ko-KR" sz="3600" b="1" dirty="0"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3600" b="1" dirty="0">
                <a:latin typeface="굴림체" pitchFamily="49" charset="-127"/>
                <a:ea typeface="굴림체" pitchFamily="49" charset="-127"/>
              </a:rPr>
              <a:t>사업계획 요약서</a:t>
            </a:r>
            <a:endParaRPr lang="ko-KR" altLang="en-US" sz="3600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76708"/>
              </p:ext>
            </p:extLst>
          </p:nvPr>
        </p:nvGraphicFramePr>
        <p:xfrm>
          <a:off x="500034" y="1623330"/>
          <a:ext cx="8215370" cy="480606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1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3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1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latin typeface="굴림체" pitchFamily="49" charset="-127"/>
                          <a:ea typeface="굴림체" pitchFamily="49" charset="-127"/>
                        </a:rPr>
                        <a:t>구 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279400" marR="0" indent="-27940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latin typeface="굴림체" pitchFamily="49" charset="-127"/>
                          <a:ea typeface="굴림체" pitchFamily="49" charset="-127"/>
                        </a:rPr>
                        <a:t>주  요   내  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기 업 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379730" marR="0" indent="-37973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200" kern="0" spc="0" dirty="0">
                          <a:latin typeface="굴림체" pitchFamily="49" charset="-127"/>
                          <a:ea typeface="굴림체" pitchFamily="49" charset="-127"/>
                        </a:rPr>
                        <a:t>농업회사법인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㈜대선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추진배경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279400" marR="0" indent="-27940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latin typeface="굴림체" pitchFamily="49" charset="-127"/>
                          <a:ea typeface="굴림체" pitchFamily="49" charset="-127"/>
                        </a:rPr>
                        <a:t>※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친환경 농산물</a:t>
                      </a:r>
                      <a:r>
                        <a:rPr lang="en-US" altLang="ko-KR" sz="1400" b="1" kern="0" spc="0" dirty="0"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latin typeface="굴림체" pitchFamily="49" charset="-127"/>
                          <a:ea typeface="굴림체" pitchFamily="49" charset="-127"/>
                        </a:rPr>
                        <a:t>국내산</a:t>
                      </a:r>
                      <a:r>
                        <a:rPr lang="en-US" altLang="ko-KR" sz="1400" kern="0" spc="0" dirty="0"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lang="ko-KR" altLang="en-US" sz="1400" kern="0" spc="0" dirty="0">
                          <a:latin typeface="굴림체" pitchFamily="49" charset="-127"/>
                          <a:ea typeface="굴림체" pitchFamily="49" charset="-127"/>
                        </a:rPr>
                        <a:t>의</a:t>
                      </a:r>
                      <a:r>
                        <a:rPr lang="en-US" altLang="ko-KR" sz="1400" kern="0" spc="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부속재료</a:t>
                      </a:r>
                      <a:r>
                        <a:rPr lang="en-US" altLang="ko-KR" sz="1400" b="1" kern="0" spc="0" dirty="0"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latin typeface="굴림체" pitchFamily="49" charset="-127"/>
                          <a:ea typeface="굴림체" pitchFamily="49" charset="-127"/>
                        </a:rPr>
                        <a:t>우거지</a:t>
                      </a:r>
                      <a:r>
                        <a:rPr lang="en-US" altLang="ko-KR" sz="1400" b="1" kern="0" spc="0" dirty="0"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lang="ko-KR" altLang="en-US" sz="1400" b="1" kern="0" spc="0" dirty="0">
                          <a:latin typeface="굴림체" pitchFamily="49" charset="-127"/>
                          <a:ea typeface="굴림체" pitchFamily="49" charset="-127"/>
                        </a:rPr>
                        <a:t>무청</a:t>
                      </a:r>
                      <a:r>
                        <a:rPr lang="en-US" altLang="ko-KR" sz="1400" b="1" kern="0" spc="0" dirty="0"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lang="ko-KR" altLang="en-US" sz="1600" b="0" kern="0" spc="0" dirty="0">
                          <a:latin typeface="굴림체" pitchFamily="49" charset="-127"/>
                          <a:ea typeface="굴림체" pitchFamily="49" charset="-127"/>
                        </a:rPr>
                        <a:t>를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 효율적으로 활용</a:t>
                      </a:r>
                      <a:r>
                        <a:rPr lang="en-US" altLang="ko-KR" sz="1600" kern="0" spc="0" dirty="0">
                          <a:latin typeface="굴림체" pitchFamily="49" charset="-127"/>
                          <a:ea typeface="굴림체" pitchFamily="49" charset="-127"/>
                        </a:rPr>
                        <a:t>.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사업목적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279400" marR="0" indent="-27940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latin typeface="굴림체" pitchFamily="49" charset="-127"/>
                          <a:ea typeface="굴림체" pitchFamily="49" charset="-127"/>
                        </a:rPr>
                        <a:t>※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신선한 먹거리 공급을 통하여 국민건강 증진에 기여하고</a:t>
                      </a:r>
                      <a:r>
                        <a:rPr lang="en-US" altLang="ko-KR" sz="1600" kern="0" spc="0" dirty="0"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</a:p>
                    <a:p>
                      <a:pPr marL="279400" marR="0" indent="-27940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유휴 인력</a:t>
                      </a:r>
                      <a:r>
                        <a:rPr lang="en-US" altLang="ko-KR" sz="1400" b="1" kern="0" spc="0" dirty="0"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latin typeface="굴림체" pitchFamily="49" charset="-127"/>
                          <a:ea typeface="굴림체" pitchFamily="49" charset="-127"/>
                        </a:rPr>
                        <a:t>고령자 및 취약계층인</a:t>
                      </a:r>
                      <a:r>
                        <a:rPr lang="en-US" altLang="ko-KR" sz="1400" b="1" kern="0" spc="0" dirty="0"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lang="ko-KR" altLang="en-US" sz="1600" b="0" kern="0" spc="0" dirty="0">
                          <a:latin typeface="굴림체" pitchFamily="49" charset="-127"/>
                          <a:ea typeface="굴림체" pitchFamily="49" charset="-127"/>
                        </a:rPr>
                        <a:t>에 대한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 일자리 마련 및 터전 제공</a:t>
                      </a:r>
                      <a:r>
                        <a:rPr lang="en-US" altLang="ko-KR" sz="1600" kern="0" spc="0" dirty="0"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93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사업내용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279400" marR="0" indent="-27940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70" dirty="0">
                          <a:latin typeface="굴림체" pitchFamily="49" charset="-127"/>
                          <a:ea typeface="굴림체" pitchFamily="49" charset="-127"/>
                        </a:rPr>
                        <a:t>※</a:t>
                      </a:r>
                      <a:r>
                        <a:rPr lang="ko-KR" altLang="en-US" sz="1600" kern="0" spc="-70" dirty="0">
                          <a:latin typeface="굴림체" pitchFamily="49" charset="-127"/>
                          <a:ea typeface="굴림체" pitchFamily="49" charset="-127"/>
                        </a:rPr>
                        <a:t>순수 국내산 재료만을 사용하여</a:t>
                      </a:r>
                      <a:r>
                        <a:rPr lang="ko-KR" altLang="en-US" sz="1600" kern="0" spc="-70" baseline="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b="1" kern="0" spc="-70" dirty="0">
                          <a:latin typeface="굴림체" pitchFamily="49" charset="-127"/>
                          <a:ea typeface="굴림체" pitchFamily="49" charset="-127"/>
                        </a:rPr>
                        <a:t>우거지</a:t>
                      </a:r>
                      <a:r>
                        <a:rPr lang="en-US" altLang="ko-KR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lang="ko-KR" altLang="en-US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배추</a:t>
                      </a:r>
                      <a:r>
                        <a:rPr lang="en-US" altLang="ko-KR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lang="en-US" altLang="ko-KR" sz="1600" b="1" kern="0" spc="-70" dirty="0"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lang="ko-KR" altLang="en-US" sz="1600" b="1" kern="0" spc="-70" dirty="0">
                          <a:latin typeface="굴림체" pitchFamily="49" charset="-127"/>
                          <a:ea typeface="굴림체" pitchFamily="49" charset="-127"/>
                        </a:rPr>
                        <a:t>시래기</a:t>
                      </a:r>
                      <a:r>
                        <a:rPr lang="en-US" altLang="ko-KR" sz="1600" b="1" kern="0" spc="-70" dirty="0"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lang="ko-KR" altLang="en-US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무청</a:t>
                      </a:r>
                      <a:r>
                        <a:rPr lang="en-US" altLang="ko-KR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lang="ko-KR" altLang="en-US" sz="1600" kern="0" spc="-70" dirty="0">
                          <a:latin typeface="굴림체" pitchFamily="49" charset="-127"/>
                          <a:ea typeface="굴림체" pitchFamily="49" charset="-127"/>
                        </a:rPr>
                        <a:t>등을 제조</a:t>
                      </a:r>
                      <a:r>
                        <a:rPr lang="en-US" altLang="ko-KR" sz="1600" kern="0" spc="-70" baseline="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kern="0" spc="-70" dirty="0">
                          <a:latin typeface="굴림체" pitchFamily="49" charset="-127"/>
                          <a:ea typeface="굴림체" pitchFamily="49" charset="-127"/>
                        </a:rPr>
                        <a:t>및 판매</a:t>
                      </a:r>
                      <a:r>
                        <a:rPr lang="en-US" altLang="ko-KR" sz="1600" kern="0" spc="-70" dirty="0"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</a:p>
                    <a:p>
                      <a:pPr marL="279400" marR="0" indent="-27940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70" dirty="0"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lang="ko-KR" altLang="en-US" sz="1600" kern="0" spc="-70" dirty="0">
                          <a:latin typeface="굴림체" pitchFamily="49" charset="-127"/>
                          <a:ea typeface="굴림체" pitchFamily="49" charset="-127"/>
                        </a:rPr>
                        <a:t>지역</a:t>
                      </a:r>
                      <a:r>
                        <a:rPr lang="en-US" altLang="ko-KR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lang="ko-KR" altLang="en-US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서울</a:t>
                      </a:r>
                      <a:r>
                        <a:rPr lang="en-US" altLang="ko-KR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  <a:r>
                        <a:rPr lang="ko-KR" altLang="en-US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경기</a:t>
                      </a:r>
                      <a:r>
                        <a:rPr lang="en-US" altLang="ko-KR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lang="ko-KR" altLang="en-US" sz="1600" kern="0" spc="-70" dirty="0">
                          <a:latin typeface="굴림체" pitchFamily="49" charset="-127"/>
                          <a:ea typeface="굴림체" pitchFamily="49" charset="-127"/>
                        </a:rPr>
                        <a:t>내 지정식당과 공공기관 및 학교급식 등에 납품</a:t>
                      </a:r>
                      <a:r>
                        <a:rPr lang="en-US" altLang="ko-KR" sz="1600" kern="0" spc="-70" dirty="0"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600" kern="0" spc="0" dirty="0"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279400" marR="0" indent="-27940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70" dirty="0">
                          <a:latin typeface="굴림체" pitchFamily="49" charset="-127"/>
                          <a:ea typeface="굴림체" pitchFamily="49" charset="-127"/>
                        </a:rPr>
                        <a:t>※ </a:t>
                      </a:r>
                      <a:r>
                        <a:rPr lang="ko-KR" altLang="en-US" sz="1600" kern="0" spc="-70" dirty="0">
                          <a:latin typeface="굴림체" pitchFamily="49" charset="-127"/>
                          <a:ea typeface="굴림체" pitchFamily="49" charset="-127"/>
                        </a:rPr>
                        <a:t>인근지역</a:t>
                      </a:r>
                      <a:r>
                        <a:rPr lang="en-US" altLang="ko-KR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( </a:t>
                      </a:r>
                      <a:r>
                        <a:rPr lang="ko-KR" altLang="en-US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홍천군</a:t>
                      </a:r>
                      <a:r>
                        <a:rPr lang="en-US" altLang="ko-KR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lang="ko-KR" altLang="en-US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양평군</a:t>
                      </a:r>
                      <a:r>
                        <a:rPr lang="en-US" altLang="ko-KR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lang="ko-KR" altLang="en-US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kern="0" spc="-70" dirty="0">
                          <a:latin typeface="굴림체" pitchFamily="49" charset="-127"/>
                          <a:ea typeface="굴림체" pitchFamily="49" charset="-127"/>
                        </a:rPr>
                        <a:t>농산물 재배 농가와의 직거래 장터</a:t>
                      </a:r>
                      <a:r>
                        <a:rPr lang="en-US" altLang="ko-KR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lang="ko-KR" altLang="en-US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계약재배</a:t>
                      </a:r>
                      <a:r>
                        <a:rPr lang="en-US" altLang="ko-KR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lang="ko-KR" altLang="en-US" sz="1400" b="1" kern="0" spc="-7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kern="0" spc="-70" dirty="0">
                          <a:latin typeface="굴림체" pitchFamily="49" charset="-127"/>
                          <a:ea typeface="굴림체" pitchFamily="49" charset="-127"/>
                        </a:rPr>
                        <a:t>조성</a:t>
                      </a:r>
                      <a:r>
                        <a:rPr lang="en-US" altLang="ko-KR" sz="1600" kern="0" spc="-70" dirty="0"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600" kern="0" spc="0" dirty="0"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279400" marR="0" indent="-27940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70" dirty="0">
                          <a:latin typeface="굴림체" pitchFamily="49" charset="-127"/>
                          <a:ea typeface="굴림체" pitchFamily="49" charset="-127"/>
                        </a:rPr>
                        <a:t>※ </a:t>
                      </a:r>
                      <a:r>
                        <a:rPr lang="ko-KR" altLang="en-US" sz="1600" b="1" kern="0" spc="-70" dirty="0">
                          <a:latin typeface="굴림체" pitchFamily="49" charset="-127"/>
                          <a:ea typeface="굴림체" pitchFamily="49" charset="-127"/>
                        </a:rPr>
                        <a:t>농산물 재배 농가지역에</a:t>
                      </a:r>
                      <a:r>
                        <a:rPr lang="ko-KR" altLang="en-US" sz="1600" b="1" kern="0" spc="-70" baseline="0" dirty="0">
                          <a:latin typeface="굴림체" pitchFamily="49" charset="-127"/>
                          <a:ea typeface="굴림체" pitchFamily="49" charset="-127"/>
                        </a:rPr>
                        <a:t> 대한</a:t>
                      </a:r>
                      <a:r>
                        <a:rPr lang="ko-KR" altLang="en-US" sz="1600" b="1" kern="0" spc="-70" dirty="0">
                          <a:latin typeface="굴림체" pitchFamily="49" charset="-127"/>
                          <a:ea typeface="굴림체" pitchFamily="49" charset="-127"/>
                        </a:rPr>
                        <a:t> 일자리 창출 및 제공</a:t>
                      </a:r>
                      <a:r>
                        <a:rPr lang="en-US" altLang="ko-KR" sz="1600" kern="0" spc="-70" dirty="0"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54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사업대상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및 시장분석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279400" marR="0" indent="-27940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latin typeface="굴림체" pitchFamily="49" charset="-127"/>
                          <a:ea typeface="굴림체" pitchFamily="49" charset="-127"/>
                        </a:rPr>
                        <a:t>※ </a:t>
                      </a:r>
                      <a:r>
                        <a:rPr lang="ko-KR" altLang="en-US" sz="1600" kern="0" spc="0" dirty="0" err="1">
                          <a:latin typeface="굴림체" pitchFamily="49" charset="-127"/>
                          <a:ea typeface="굴림체" pitchFamily="49" charset="-127"/>
                        </a:rPr>
                        <a:t>주요수요처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latin typeface="굴림체" pitchFamily="49" charset="-127"/>
                          <a:ea typeface="굴림체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홍천군</a:t>
                      </a:r>
                      <a:r>
                        <a:rPr lang="en-US" altLang="ko-KR" sz="1600" kern="0" spc="0" dirty="0"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양평군 농가지역</a:t>
                      </a:r>
                      <a:r>
                        <a:rPr lang="en-US" altLang="ko-KR" sz="1600" kern="0" spc="0" dirty="0"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강원도 </a:t>
                      </a:r>
                      <a:r>
                        <a:rPr lang="ko-KR" altLang="en-US" sz="1600" kern="0" spc="0" dirty="0" err="1">
                          <a:latin typeface="굴림체" pitchFamily="49" charset="-127"/>
                          <a:ea typeface="굴림체" pitchFamily="49" charset="-127"/>
                        </a:rPr>
                        <a:t>고냉지역</a:t>
                      </a:r>
                      <a:r>
                        <a:rPr lang="en-US" altLang="ko-KR" sz="1600" kern="0" spc="0" dirty="0"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농산물 </a:t>
                      </a:r>
                      <a:r>
                        <a:rPr lang="ko-KR" altLang="en-US" sz="1600" kern="0" spc="0" dirty="0" err="1">
                          <a:latin typeface="굴림체" pitchFamily="49" charset="-127"/>
                          <a:ea typeface="굴림체" pitchFamily="49" charset="-127"/>
                        </a:rPr>
                        <a:t>시장외</a:t>
                      </a:r>
                      <a:endParaRPr lang="ko-KR" altLang="en-US" sz="1600" kern="0" spc="0" dirty="0"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279400" marR="0" indent="-27940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latin typeface="굴림체" pitchFamily="49" charset="-127"/>
                          <a:ea typeface="굴림체" pitchFamily="49" charset="-127"/>
                        </a:rPr>
                        <a:t>※ 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주요공급처 </a:t>
                      </a:r>
                      <a:r>
                        <a:rPr lang="en-US" altLang="ko-KR" sz="1600" kern="0" spc="0" dirty="0">
                          <a:latin typeface="굴림체" pitchFamily="49" charset="-127"/>
                          <a:ea typeface="굴림체" pitchFamily="49" charset="-127"/>
                        </a:rPr>
                        <a:t>: </a:t>
                      </a:r>
                      <a:r>
                        <a:rPr lang="ko-KR" altLang="en-US" sz="1600" kern="0" spc="0" dirty="0" err="1">
                          <a:latin typeface="굴림체" pitchFamily="49" charset="-127"/>
                          <a:ea typeface="굴림체" pitchFamily="49" charset="-127"/>
                        </a:rPr>
                        <a:t>식자제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latin typeface="굴림체" pitchFamily="49" charset="-127"/>
                          <a:ea typeface="굴림체" pitchFamily="49" charset="-127"/>
                        </a:rPr>
                        <a:t>업체</a:t>
                      </a:r>
                      <a:r>
                        <a:rPr lang="ko-KR" altLang="en-US" sz="1400" kern="0" spc="0" dirty="0" err="1">
                          <a:latin typeface="굴림체" pitchFamily="49" charset="-127"/>
                          <a:ea typeface="굴림체" pitchFamily="49" charset="-127"/>
                        </a:rPr>
                        <a:t>외</a:t>
                      </a:r>
                      <a:r>
                        <a:rPr lang="ko-KR" altLang="en-US" sz="1400" kern="0" spc="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대형 음식점 및 해장국</a:t>
                      </a:r>
                      <a:r>
                        <a:rPr lang="en-US" altLang="ko-KR" sz="1600" kern="0" spc="0" dirty="0"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lang="ko-KR" altLang="en-US" sz="1600" kern="0" spc="0" dirty="0" err="1">
                          <a:latin typeface="굴림체" pitchFamily="49" charset="-127"/>
                          <a:ea typeface="굴림체" pitchFamily="49" charset="-127"/>
                        </a:rPr>
                        <a:t>추어탕점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b="1" kern="0" spc="0" dirty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lang="en-US" altLang="ko-KR" sz="1600" b="1" kern="0" spc="0" dirty="0"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279400" marR="0" indent="-27940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latin typeface="굴림체" pitchFamily="49" charset="-127"/>
                          <a:ea typeface="굴림체" pitchFamily="49" charset="-127"/>
                        </a:rPr>
                        <a:t>※ </a:t>
                      </a:r>
                      <a:r>
                        <a:rPr lang="ko-KR" altLang="en-US" sz="1600" kern="0" spc="0" dirty="0">
                          <a:latin typeface="굴림체" pitchFamily="49" charset="-127"/>
                          <a:ea typeface="굴림체" pitchFamily="49" charset="-127"/>
                        </a:rPr>
                        <a:t>시장현황 및 분석</a:t>
                      </a:r>
                      <a:r>
                        <a:rPr lang="en-US" altLang="ko-KR" sz="1400" b="1" kern="0" spc="0" dirty="0"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latin typeface="굴림체" pitchFamily="49" charset="-127"/>
                          <a:ea typeface="굴림체" pitchFamily="49" charset="-127"/>
                        </a:rPr>
                        <a:t>별기</a:t>
                      </a:r>
                      <a:r>
                        <a:rPr lang="en-US" altLang="ko-KR" sz="1400" b="1" kern="0" spc="0" dirty="0"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2357454" cy="642942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3600" b="1" dirty="0">
                <a:latin typeface="굴림체" pitchFamily="49" charset="-127"/>
                <a:ea typeface="굴림체" pitchFamily="49" charset="-127"/>
              </a:rPr>
              <a:t>사업 개요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11560" y="2996952"/>
          <a:ext cx="7920880" cy="1955860"/>
        </p:xfrm>
        <a:graphic>
          <a:graphicData uri="http://schemas.openxmlformats.org/drawingml/2006/table">
            <a:tbl>
              <a:tblPr/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8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20" dirty="0">
                          <a:solidFill>
                            <a:srgbClr val="000000"/>
                          </a:solidFill>
                          <a:ea typeface="굴림체"/>
                        </a:rPr>
                        <a:t>◦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버려지는 농산물 부속물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배추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lang="ko-KR" altLang="en-US" sz="1600" kern="0" spc="-20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무우청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등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을 활용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lang="ko-KR" altLang="en-US" sz="1600" kern="0" spc="-20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우거지와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시래기 등을 재조하여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공공기관이나 학교급식 및 토종 먹거리식당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추어탕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해장국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lang="ko-KR" altLang="en-US" sz="1600" kern="0" spc="-20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감자탕등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등에 최고품질의 </a:t>
                      </a:r>
                      <a:r>
                        <a:rPr lang="ko-KR" altLang="en-US" sz="1600" kern="0" spc="-20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우거지와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시래기를 납품 및 판매함으로써 건강한 </a:t>
                      </a:r>
                      <a:r>
                        <a:rPr lang="ko-KR" altLang="en-US" sz="1600" kern="0" spc="-20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식습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문화를 조성함은 물론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고령자 </a:t>
                      </a:r>
                      <a:r>
                        <a:rPr lang="ko-KR" altLang="en-US" sz="1600" kern="0" spc="-20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잍터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마련에 우선적으로 기여하고자 함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67544" y="1052736"/>
            <a:ext cx="824786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1.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사업 목적</a:t>
            </a:r>
            <a:endParaRPr kumimoji="1" lang="ko-K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○친환경 농산물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우거지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,</a:t>
            </a:r>
            <a:r>
              <a:rPr kumimoji="1" lang="ko-KR" altLang="en-US" sz="1200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시래기</a:t>
            </a:r>
            <a:r>
              <a:rPr kumimoji="1" lang="en-US" altLang="ko-KR" sz="1200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가공</a:t>
            </a:r>
            <a:r>
              <a:rPr kumimoji="1" lang="en-US" altLang="ko-KR" sz="16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및 판매를 통한 재배농가의 소득증대 및 취약                                                                                         </a:t>
            </a:r>
            <a:r>
              <a:rPr kumimoji="1" lang="ko-KR" altLang="en-US" sz="16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</a:t>
            </a:r>
            <a:r>
              <a:rPr kumimoji="1" lang="ko-KR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                    </a:t>
            </a:r>
            <a:r>
              <a:rPr kumimoji="1" lang="ko-KR" altLang="en-US" sz="16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            </a:t>
            </a:r>
            <a:r>
              <a:rPr kumimoji="1" lang="ko-KR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계층</a:t>
            </a:r>
            <a:r>
              <a:rPr kumimoji="1" lang="ko-KR" altLang="en-US" sz="16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에 대한 </a:t>
            </a:r>
            <a:r>
              <a:rPr kumimoji="1" lang="ko-KR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일자리 창출</a:t>
            </a:r>
            <a:r>
              <a:rPr kumimoji="1" lang="en-US" altLang="ko-KR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○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우수한 먹거리 제공으로 국민 건강증진에 기여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○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농산물 재배농가 지역의 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유휴인력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고령자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,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취약계층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에 대한 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일터 제공 및 소득 증대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2.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사업 내용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※ 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사업내용 중 중요부분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굴림체" pitchFamily="49" charset="-127"/>
                <a:ea typeface="굴림체" pitchFamily="49" charset="-127"/>
                <a:cs typeface="굴림" pitchFamily="50" charset="-127"/>
              </a:rPr>
              <a:t> </a:t>
            </a:r>
            <a:endParaRPr kumimoji="1" lang="en-US" altLang="ko-KR" sz="1600" b="1" dirty="0">
              <a:solidFill>
                <a:srgbClr val="000000"/>
              </a:solidFill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    </a:t>
            </a:r>
            <a:endParaRPr kumimoji="1" lang="en-US" altLang="ko-KR" sz="1600" dirty="0"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>
              <a:solidFill>
                <a:srgbClr val="000000"/>
              </a:solidFill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○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우거지와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시래기의 재조 공정은 수매한 </a:t>
            </a:r>
            <a:r>
              <a:rPr kumimoji="1" lang="ko-KR" altLang="en-US" sz="12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원물을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다듬고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,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삶고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,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세척하여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,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청결한 상태로 포장하여 </a:t>
            </a:r>
            <a:r>
              <a:rPr kumimoji="1" lang="ko-KR" altLang="en-US" sz="12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냉동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보관후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     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---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출하하는 공정 입니다</a:t>
            </a:r>
            <a:r>
              <a:rPr kumimoji="1" lang="en-US" altLang="ko-KR" sz="12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이와 같이 </a:t>
            </a:r>
            <a:r>
              <a:rPr kumimoji="1" lang="ko-KR" altLang="en-US" sz="1600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농산물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의 </a:t>
            </a:r>
            <a:r>
              <a:rPr kumimoji="1" lang="ko-KR" altLang="en-US" sz="1600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임</a:t>
            </a:r>
            <a:r>
              <a:rPr kumimoji="1" lang="en-US" altLang="ko-KR" sz="1600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.</a:t>
            </a:r>
            <a:r>
              <a:rPr kumimoji="1" lang="ko-KR" altLang="en-US" sz="1600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가공 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공정은 동내 어르신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en-US" altLang="ko-KR" sz="1100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55</a:t>
            </a:r>
            <a:r>
              <a:rPr kumimoji="1" lang="ko-KR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세이상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들의 세심한 정성과 손길이                </a:t>
            </a:r>
            <a:r>
              <a:rPr kumimoji="1" lang="en-US" altLang="ko-KR" sz="1600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                 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절대적으로 필요한 사업이며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파생적으로 농산물 재배농가 지역에서의 고용 창출에도 </a:t>
            </a:r>
            <a:r>
              <a:rPr kumimoji="1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크게 기여할 것으로</a:t>
            </a:r>
            <a:r>
              <a:rPr kumimoji="1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판단됨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571472" y="714356"/>
            <a:ext cx="214314" cy="21431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2286016" cy="553834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fontAlgn="base"/>
            <a:r>
              <a:rPr lang="ko-KR" altLang="en-US" b="1" dirty="0"/>
              <a:t> </a:t>
            </a:r>
            <a:r>
              <a:rPr lang="ko-KR" altLang="en-US" sz="3600" b="1" dirty="0">
                <a:latin typeface="굴림체" pitchFamily="49" charset="-127"/>
                <a:ea typeface="굴림체" pitchFamily="49" charset="-127"/>
              </a:rPr>
              <a:t>세부 내용</a:t>
            </a:r>
            <a:endParaRPr lang="ko-KR" altLang="en-US" sz="36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39552" y="836712"/>
            <a:ext cx="214314" cy="21431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63094"/>
              </p:ext>
            </p:extLst>
          </p:nvPr>
        </p:nvGraphicFramePr>
        <p:xfrm>
          <a:off x="899592" y="4293096"/>
          <a:ext cx="6994823" cy="1732215"/>
        </p:xfrm>
        <a:graphic>
          <a:graphicData uri="http://schemas.openxmlformats.org/drawingml/2006/table">
            <a:tbl>
              <a:tblPr/>
              <a:tblGrid>
                <a:gridCol w="787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3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9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구분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2018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2019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2020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비고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0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우거지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  200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400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700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시래기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  100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300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700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0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합계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  300ton</a:t>
                      </a:r>
                      <a:endParaRPr 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700ton</a:t>
                      </a:r>
                      <a:endParaRPr 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latin typeface="굴림체"/>
                        </a:rPr>
                        <a:t>1,400ton</a:t>
                      </a:r>
                      <a:endParaRPr 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굴림체"/>
                        </a:rPr>
                        <a:t>가격변동 배제함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467544" y="188640"/>
            <a:ext cx="810441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itchFamily="49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itchFamily="49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1" dirty="0">
              <a:solidFill>
                <a:srgbClr val="000000"/>
              </a:solidFill>
              <a:latin typeface="굴림체" pitchFamily="49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1" dirty="0">
              <a:solidFill>
                <a:srgbClr val="000000"/>
              </a:solidFill>
              <a:latin typeface="굴림체" pitchFamily="49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" pitchFamily="50" charset="-127"/>
                <a:cs typeface="굴림" pitchFamily="50" charset="-127"/>
              </a:rPr>
              <a:t>1. </a:t>
            </a: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시장분석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 ○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" pitchFamily="50" charset="-127"/>
                <a:cs typeface="굴림" pitchFamily="50" charset="-127"/>
              </a:rPr>
              <a:t>.</a:t>
            </a:r>
            <a:r>
              <a:rPr kumimoji="1" lang="ko-KR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우거지와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 시래기는 우리나라의  전통 먹거리로 자리 </a:t>
            </a:r>
            <a:r>
              <a:rPr kumimoji="1" lang="ko-KR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메김</a:t>
            </a:r>
            <a:r>
              <a:rPr kumimoji="1" lang="ko-KR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되어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 있으며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,</a:t>
            </a:r>
            <a:r>
              <a:rPr kumimoji="1" lang="ko-KR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   </a:t>
            </a:r>
            <a:endParaRPr kumimoji="1" lang="en-US" altLang="ko-KR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 </a:t>
            </a:r>
            <a:r>
              <a:rPr kumimoji="1" lang="en-US" altLang="ko-KR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- 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" pitchFamily="50" charset="-127"/>
                <a:cs typeface="굴림" pitchFamily="50" charset="-127"/>
              </a:rPr>
              <a:t>100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세 시대의 건강식품으로 지속적인 수요가 창출되고 있음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" pitchFamily="50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굴림체"/>
                <a:ea typeface="굴림체"/>
                <a:cs typeface="굴림" pitchFamily="50" charset="-127"/>
              </a:rPr>
              <a:t>○.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상대적으로   공급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생산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" pitchFamily="50" charset="-127"/>
                <a:cs typeface="굴림" pitchFamily="50" charset="-127"/>
              </a:rPr>
              <a:t>)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물량이 제한적인 관계로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품질좋은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  제품에  대한 </a:t>
            </a:r>
            <a:endParaRPr kumimoji="1" lang="en-US" altLang="ko-KR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      시장 경쟁력은 충분할 것으로 </a:t>
            </a:r>
            <a:r>
              <a:rPr kumimoji="1" lang="ko-KR" altLang="en-US" b="1" dirty="0">
                <a:solidFill>
                  <a:srgbClr val="000000"/>
                </a:solidFill>
                <a:latin typeface="굴림" pitchFamily="50" charset="-127"/>
                <a:ea typeface="굴림체" pitchFamily="49" charset="-127"/>
                <a:cs typeface="굴림" pitchFamily="50" charset="-127"/>
              </a:rPr>
              <a:t> 사료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 됨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" pitchFamily="50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" pitchFamily="50" charset="-127"/>
                <a:cs typeface="굴림" pitchFamily="50" charset="-127"/>
              </a:rPr>
              <a:t>2. </a:t>
            </a: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사업실적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 ○</a:t>
            </a:r>
            <a:r>
              <a:rPr kumimoji="1" lang="en-US" altLang="ko-KR" dirty="0">
                <a:solidFill>
                  <a:srgbClr val="000000"/>
                </a:solidFill>
                <a:latin typeface="굴림" pitchFamily="50" charset="-127"/>
                <a:ea typeface="굴림체" pitchFamily="49" charset="-127"/>
                <a:cs typeface="굴림" pitchFamily="50" charset="-127"/>
              </a:rPr>
              <a:t>.</a:t>
            </a:r>
            <a:r>
              <a:rPr kumimoji="1" lang="ko-KR" altLang="en-US" dirty="0" err="1">
                <a:solidFill>
                  <a:srgbClr val="000000"/>
                </a:solidFill>
                <a:latin typeface="굴림" pitchFamily="50" charset="-127"/>
                <a:ea typeface="굴림체" pitchFamily="49" charset="-127"/>
                <a:cs typeface="굴림" pitchFamily="50" charset="-127"/>
              </a:rPr>
              <a:t>식자제</a:t>
            </a:r>
            <a:r>
              <a:rPr kumimoji="1" lang="ko-KR" altLang="en-US" dirty="0">
                <a:solidFill>
                  <a:srgbClr val="000000"/>
                </a:solidFill>
                <a:latin typeface="굴림" pitchFamily="50" charset="-127"/>
                <a:ea typeface="굴림체" pitchFamily="49" charset="-127"/>
                <a:cs typeface="굴림" pitchFamily="50" charset="-127"/>
              </a:rPr>
              <a:t> 업체 및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 다수  음식점등에 납품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" pitchFamily="50" charset="-127"/>
                <a:cs typeface="굴림" pitchFamily="50" charset="-127"/>
              </a:rPr>
              <a:t>.(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별첨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" pitchFamily="50" charset="-127"/>
                <a:cs typeface="굴림" pitchFamily="50" charset="-127"/>
              </a:rPr>
              <a:t>3. </a:t>
            </a: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생산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제조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" pitchFamily="50" charset="-127"/>
                <a:cs typeface="굴림" pitchFamily="50" charset="-127"/>
              </a:rPr>
              <a:t>) </a:t>
            </a: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체" pitchFamily="49" charset="-127"/>
                <a:cs typeface="굴림" pitchFamily="50" charset="-127"/>
              </a:rPr>
              <a:t>계획</a:t>
            </a:r>
            <a:r>
              <a:rPr kumimoji="1" lang="en-US" altLang="ko-KR" sz="1600" b="1" dirty="0">
                <a:solidFill>
                  <a:srgbClr val="000000"/>
                </a:solidFill>
                <a:latin typeface="굴림" pitchFamily="50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en-US" sz="1600" b="1" dirty="0">
                <a:solidFill>
                  <a:srgbClr val="000000"/>
                </a:solidFill>
                <a:latin typeface="굴림" pitchFamily="50" charset="-127"/>
                <a:ea typeface="굴림체" pitchFamily="49" charset="-127"/>
                <a:cs typeface="굴림" pitchFamily="50" charset="-127"/>
              </a:rPr>
              <a:t>월</a:t>
            </a:r>
            <a:r>
              <a:rPr kumimoji="1" lang="en-US" altLang="ko-KR" sz="1600" b="1" dirty="0">
                <a:solidFill>
                  <a:srgbClr val="000000"/>
                </a:solidFill>
                <a:latin typeface="굴림" pitchFamily="50" charset="-127"/>
                <a:ea typeface="굴림체" pitchFamily="49" charset="-127"/>
                <a:cs typeface="굴림" pitchFamily="50" charset="-127"/>
              </a:rPr>
              <a:t>)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10689" y="2087360"/>
            <a:ext cx="1742854" cy="161375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38174" y="2061474"/>
            <a:ext cx="1764196" cy="16335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238905" y="2035186"/>
            <a:ext cx="1718007" cy="1590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125113" cy="1524138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200" dirty="0">
                <a:latin typeface="Yoon 윤고딕 155_TT" panose="02090603020101020101" pitchFamily="18" charset="-127"/>
                <a:ea typeface="Yoon 윤고딕 155_TT" panose="02090603020101020101" pitchFamily="18" charset="-127"/>
              </a:rPr>
              <a:t>4.</a:t>
            </a:r>
            <a:r>
              <a:rPr lang="ko-KR" altLang="en-US" sz="2200" dirty="0">
                <a:latin typeface="Yoon 윤고딕 155_TT" panose="02090603020101020101" pitchFamily="18" charset="-127"/>
                <a:ea typeface="Yoon 윤고딕 155_TT" panose="02090603020101020101" pitchFamily="18" charset="-127"/>
              </a:rPr>
              <a:t>농업회사법인</a:t>
            </a:r>
            <a:r>
              <a:rPr lang="en-US" altLang="ko-KR" sz="2700" dirty="0">
                <a:latin typeface="Yoon 윤고딕 155_TT" panose="02090603020101020101" pitchFamily="18" charset="-127"/>
                <a:ea typeface="Yoon 윤고딕 155_TT" panose="02090603020101020101" pitchFamily="18" charset="-127"/>
              </a:rPr>
              <a:t>(</a:t>
            </a:r>
            <a:r>
              <a:rPr lang="ko-KR" altLang="en-US" sz="2700" dirty="0">
                <a:latin typeface="Yoon 윤고딕 155_TT" panose="02090603020101020101" pitchFamily="18" charset="-127"/>
                <a:ea typeface="Yoon 윤고딕 155_TT" panose="02090603020101020101" pitchFamily="18" charset="-127"/>
              </a:rPr>
              <a:t>주</a:t>
            </a:r>
            <a:r>
              <a:rPr lang="en-US" altLang="ko-KR" sz="2700" dirty="0">
                <a:latin typeface="Yoon 윤고딕 155_TT" panose="02090603020101020101" pitchFamily="18" charset="-127"/>
                <a:ea typeface="Yoon 윤고딕 155_TT" panose="02090603020101020101" pitchFamily="18" charset="-127"/>
              </a:rPr>
              <a:t>)</a:t>
            </a:r>
            <a:r>
              <a:rPr lang="ko-KR" altLang="en-US" sz="2700" b="1" dirty="0">
                <a:latin typeface="Yoon 윤고딕 155_TT" panose="02090603020101020101" pitchFamily="18" charset="-127"/>
                <a:ea typeface="Yoon 윤고딕 155_TT" panose="02090603020101020101" pitchFamily="18" charset="-127"/>
              </a:rPr>
              <a:t>대선</a:t>
            </a:r>
            <a:r>
              <a:rPr lang="ko-KR" altLang="en-US" sz="2700" dirty="0">
                <a:latin typeface="Yoon 윤고딕 155_TT" panose="02090603020101020101" pitchFamily="18" charset="-127"/>
                <a:ea typeface="Yoon 윤고딕 155_TT" panose="02090603020101020101" pitchFamily="18" charset="-127"/>
              </a:rPr>
              <a:t>의 </a:t>
            </a:r>
            <a:r>
              <a:rPr lang="ko-KR" altLang="en-US" sz="2800" dirty="0">
                <a:latin typeface="Yoon 윤고딕 155_TT" panose="02090603020101020101" pitchFamily="18" charset="-127"/>
                <a:ea typeface="Yoon 윤고딕 155_TT" panose="02090603020101020101" pitchFamily="18" charset="-127"/>
              </a:rPr>
              <a:t>경쟁력</a:t>
            </a:r>
            <a:br>
              <a:rPr lang="en-US" altLang="ko-KR" sz="2800" dirty="0">
                <a:latin typeface="Yoon 윤고딕 155_TT" panose="02090603020101020101" pitchFamily="18" charset="-127"/>
                <a:ea typeface="Yoon 윤고딕 155_TT" panose="02090603020101020101" pitchFamily="18" charset="-127"/>
              </a:rPr>
            </a:br>
            <a:r>
              <a:rPr lang="ko-KR" altLang="en-US" sz="2800" dirty="0">
                <a:latin typeface="Yoon 윤고딕 155_TT" panose="02090603020101020101" pitchFamily="18" charset="-127"/>
                <a:ea typeface="Yoon 윤고딕 155_TT" panose="02090603020101020101" pitchFamily="18" charset="-127"/>
              </a:rPr>
              <a:t> </a:t>
            </a:r>
            <a:br>
              <a:rPr lang="en-US" altLang="ko-KR" dirty="0">
                <a:latin typeface="Yoon 윤고딕 155_TT" panose="02090603020101020101" pitchFamily="18" charset="-127"/>
                <a:ea typeface="Yoon 윤고딕 155_TT" panose="02090603020101020101" pitchFamily="18" charset="-127"/>
              </a:rPr>
            </a:br>
            <a:r>
              <a:rPr lang="en-US" altLang="ko-KR" sz="2400" dirty="0">
                <a:latin typeface="Yoon 윤고딕 155_TT" panose="02090603020101020101" pitchFamily="18" charset="-127"/>
                <a:ea typeface="Yoon 윤고딕 155_TT" panose="02090603020101020101" pitchFamily="18" charset="-127"/>
              </a:rPr>
              <a:t>1)</a:t>
            </a:r>
            <a:r>
              <a:rPr lang="ko-KR" altLang="en-US" sz="2400" dirty="0">
                <a:latin typeface="Yoon 윤고딕 155_TT" panose="02090603020101020101" pitchFamily="18" charset="-127"/>
                <a:ea typeface="Yoon 윤고딕 155_TT" panose="02090603020101020101" pitchFamily="18" charset="-127"/>
              </a:rPr>
              <a:t>제품 개발 능력</a:t>
            </a:r>
            <a:endParaRPr lang="ko-KR" altLang="en-US" dirty="0">
              <a:latin typeface="Yoon 윤고딕 155_TT" panose="02090603020101020101" pitchFamily="18" charset="-127"/>
              <a:ea typeface="Yoon 윤고딕 155_TT" panose="0209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5853" y="2428868"/>
            <a:ext cx="16430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친환경 식품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전문몰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운영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1400" dirty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400" dirty="0" err="1">
                <a:latin typeface="Adobe 고딕 Std B" pitchFamily="34" charset="-127"/>
                <a:ea typeface="Adobe 고딕 Std B" pitchFamily="34" charset="-127"/>
              </a:rPr>
              <a:t>오픈마켓</a:t>
            </a:r>
            <a:r>
              <a:rPr lang="ko-KR" altLang="en-US" sz="140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1400" dirty="0" err="1">
                <a:latin typeface="Adobe 고딕 Std B" pitchFamily="34" charset="-127"/>
                <a:ea typeface="Adobe 고딕 Std B" pitchFamily="34" charset="-127"/>
              </a:rPr>
              <a:t>입점</a:t>
            </a:r>
            <a:r>
              <a:rPr lang="en-US" altLang="ko-KR" sz="1400" dirty="0">
                <a:latin typeface="Adobe 고딕 Std B" pitchFamily="34" charset="-127"/>
                <a:ea typeface="Adobe 고딕 Std B" pitchFamily="34" charset="-127"/>
              </a:rPr>
              <a:t>)</a:t>
            </a:r>
            <a:endParaRPr lang="ko-KR" altLang="en-US" sz="14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3928" y="2452562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빠른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마켓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트랜드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대처능력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6274" y="2422105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뛰어난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상품개발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능력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2956912" y="2650539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453543" y="2714217"/>
            <a:ext cx="360040" cy="3600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72198" y="4056166"/>
            <a:ext cx="20002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dobe 고딕 Std B" pitchFamily="34" charset="-127"/>
                <a:ea typeface="Adobe 고딕 Std B" pitchFamily="34" charset="-127"/>
              </a:rPr>
              <a:t>오랜 경험</a:t>
            </a:r>
            <a:r>
              <a:rPr lang="en-US" altLang="ko-KR" sz="1400" dirty="0">
                <a:latin typeface="Adobe 고딕 Std B" pitchFamily="34" charset="-127"/>
                <a:ea typeface="Adobe 고딕 Std B" pitchFamily="34" charset="-127"/>
              </a:rPr>
              <a:t>, </a:t>
            </a:r>
          </a:p>
          <a:p>
            <a:pPr algn="ctr"/>
            <a:r>
              <a:rPr lang="ko-KR" altLang="en-US" sz="14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가공전문 연구팀</a:t>
            </a:r>
            <a:r>
              <a:rPr lang="ko-KR" altLang="en-US" sz="1400" dirty="0">
                <a:latin typeface="Adobe 고딕 Std B" pitchFamily="34" charset="-127"/>
                <a:ea typeface="Adobe 고딕 Std B" pitchFamily="34" charset="-127"/>
              </a:rPr>
              <a:t> 운영</a:t>
            </a:r>
            <a:endParaRPr lang="en-US" altLang="ko-KR" sz="1400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1400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1400" dirty="0" err="1">
                <a:latin typeface="Adobe 고딕 Std B" pitchFamily="34" charset="-127"/>
                <a:ea typeface="Adobe 고딕 Std B" pitchFamily="34" charset="-127"/>
              </a:rPr>
              <a:t>합리적인가격의</a:t>
            </a:r>
            <a:endParaRPr lang="en-US" altLang="ko-KR" sz="1400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고품질 제품 </a:t>
            </a:r>
            <a:r>
              <a:rPr lang="ko-KR" altLang="en-US" sz="1400" dirty="0">
                <a:latin typeface="Adobe 고딕 Std B" pitchFamily="34" charset="-127"/>
                <a:ea typeface="Adobe 고딕 Std B" pitchFamily="34" charset="-127"/>
              </a:rPr>
              <a:t>출시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1861" y="3933056"/>
            <a:ext cx="21579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Adobe 고딕 Std B" pitchFamily="34" charset="-127"/>
                <a:ea typeface="Adobe 고딕 Std B" pitchFamily="34" charset="-127"/>
              </a:rPr>
              <a:t>다년간의</a:t>
            </a:r>
            <a:endParaRPr lang="en-US" altLang="ko-KR" sz="1400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1400" dirty="0">
                <a:latin typeface="Adobe 고딕 Std B" pitchFamily="34" charset="-127"/>
                <a:ea typeface="Adobe 고딕 Std B" pitchFamily="34" charset="-127"/>
              </a:rPr>
              <a:t>구매고객 </a:t>
            </a:r>
            <a:r>
              <a:rPr lang="en-US" altLang="ko-KR" sz="1400" dirty="0">
                <a:latin typeface="Adobe 고딕 Std B" pitchFamily="34" charset="-127"/>
                <a:ea typeface="Adobe 고딕 Std B" pitchFamily="34" charset="-127"/>
              </a:rPr>
              <a:t>DB</a:t>
            </a:r>
            <a:r>
              <a:rPr lang="ko-KR" altLang="en-US" sz="1400" dirty="0">
                <a:latin typeface="Adobe 고딕 Std B" pitchFamily="34" charset="-127"/>
                <a:ea typeface="Adobe 고딕 Std B" pitchFamily="34" charset="-127"/>
              </a:rPr>
              <a:t>를 활용한</a:t>
            </a:r>
            <a:endParaRPr lang="en-US" altLang="ko-KR" sz="1400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1400" dirty="0">
                <a:latin typeface="Adobe 고딕 Std B" pitchFamily="34" charset="-127"/>
                <a:ea typeface="Adobe 고딕 Std B" pitchFamily="34" charset="-127"/>
              </a:rPr>
              <a:t>시장정보 및 변화 </a:t>
            </a:r>
            <a:r>
              <a:rPr lang="ko-KR" altLang="en-US" sz="1400" dirty="0" err="1">
                <a:latin typeface="Adobe 고딕 Std B" pitchFamily="34" charset="-127"/>
                <a:ea typeface="Adobe 고딕 Std B" pitchFamily="34" charset="-127"/>
              </a:rPr>
              <a:t>분석등</a:t>
            </a:r>
            <a:endParaRPr lang="en-US" altLang="ko-KR" sz="1400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1400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1400" dirty="0">
                <a:latin typeface="Adobe 고딕 Std B" pitchFamily="34" charset="-127"/>
                <a:ea typeface="Adobe 고딕 Std B" pitchFamily="34" charset="-127"/>
              </a:rPr>
              <a:t>변화하는 시장현황에</a:t>
            </a:r>
            <a:endParaRPr lang="en-US" altLang="ko-KR" sz="1400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신속한 대처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1539" y="4387199"/>
            <a:ext cx="214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dobe 고딕 Std B" pitchFamily="34" charset="-127"/>
                <a:ea typeface="Adobe 고딕 Std B" pitchFamily="34" charset="-127"/>
              </a:rPr>
              <a:t>농산물 전문쇼핑몰 </a:t>
            </a:r>
            <a:r>
              <a:rPr lang="ko-KR" altLang="en-US" sz="1400" dirty="0" err="1">
                <a:latin typeface="Adobe 고딕 Std B" pitchFamily="34" charset="-127"/>
                <a:ea typeface="Adobe 고딕 Std B" pitchFamily="34" charset="-127"/>
              </a:rPr>
              <a:t>입점</a:t>
            </a:r>
            <a:endParaRPr lang="en-US" altLang="ko-KR" sz="1400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㈜대선</a:t>
            </a:r>
            <a:endParaRPr lang="en-US" altLang="ko-KR" sz="1400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0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3458</TotalTime>
  <Words>1197</Words>
  <Application>Microsoft Office PowerPoint</Application>
  <PresentationFormat>화면 슬라이드 쇼(4:3)</PresentationFormat>
  <Paragraphs>276</Paragraphs>
  <Slides>13</Slides>
  <Notes>4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Adobe 고딕 Std B</vt:lpstr>
      <vt:lpstr>HY그래픽</vt:lpstr>
      <vt:lpstr>Yoon 윤고딕 155_TT</vt:lpstr>
      <vt:lpstr>굴림</vt:lpstr>
      <vt:lpstr>굴림체</vt:lpstr>
      <vt:lpstr>맑은 고딕</vt:lpstr>
      <vt:lpstr>새굴림</vt:lpstr>
      <vt:lpstr>Arial</vt:lpstr>
      <vt:lpstr>Georgia</vt:lpstr>
      <vt:lpstr>Wingdings</vt:lpstr>
      <vt:lpstr>고구려 벽화</vt:lpstr>
      <vt:lpstr>사 업  계 획 서</vt:lpstr>
      <vt:lpstr>  -목  차-  -.기업현황       -.사업계획 요약 1.사업 개요 2.세부 내용  -.예산 계획   1.사업비 구성     2.예산집행 계획       3.예상손익 계산서 </vt:lpstr>
      <vt:lpstr>1.기 업 현 황</vt:lpstr>
      <vt:lpstr>자산현황</vt:lpstr>
      <vt:lpstr>PowerPoint 프레젠테이션</vt:lpstr>
      <vt:lpstr>2.사업계획 요약서</vt:lpstr>
      <vt:lpstr> 사업 개요</vt:lpstr>
      <vt:lpstr> 세부 내용</vt:lpstr>
      <vt:lpstr>4.농업회사법인(주)대선의 경쟁력   1)제품 개발 능력</vt:lpstr>
      <vt:lpstr>2)유  통</vt:lpstr>
      <vt:lpstr>  7.추진일정 </vt:lpstr>
      <vt:lpstr>[거래처 현황]</vt:lpstr>
      <vt:lpstr>감사 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 소개서  농산물(우거지,시래기등) 가공생산 전문기업)</dc:title>
  <dc:creator>My</dc:creator>
  <cp:lastModifiedBy>상원 현</cp:lastModifiedBy>
  <cp:revision>321</cp:revision>
  <cp:lastPrinted>2016-04-21T10:38:49Z</cp:lastPrinted>
  <dcterms:created xsi:type="dcterms:W3CDTF">2014-09-09T03:34:29Z</dcterms:created>
  <dcterms:modified xsi:type="dcterms:W3CDTF">2024-12-25T10:52:47Z</dcterms:modified>
</cp:coreProperties>
</file>