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  <p:sldMasterId id="2147483673" r:id="rId3"/>
    <p:sldMasterId id="2147483685" r:id="rId4"/>
  </p:sldMasterIdLst>
  <p:notesMasterIdLst>
    <p:notesMasterId r:id="rId35"/>
  </p:notesMasterIdLst>
  <p:sldIdLst>
    <p:sldId id="257" r:id="rId5"/>
    <p:sldId id="260" r:id="rId6"/>
    <p:sldId id="287" r:id="rId7"/>
    <p:sldId id="288" r:id="rId8"/>
    <p:sldId id="316" r:id="rId9"/>
    <p:sldId id="304" r:id="rId10"/>
    <p:sldId id="303" r:id="rId11"/>
    <p:sldId id="306" r:id="rId12"/>
    <p:sldId id="318" r:id="rId13"/>
    <p:sldId id="307" r:id="rId14"/>
    <p:sldId id="319" r:id="rId15"/>
    <p:sldId id="308" r:id="rId16"/>
    <p:sldId id="309" r:id="rId17"/>
    <p:sldId id="289" r:id="rId18"/>
    <p:sldId id="320" r:id="rId19"/>
    <p:sldId id="290" r:id="rId20"/>
    <p:sldId id="321" r:id="rId21"/>
    <p:sldId id="322" r:id="rId22"/>
    <p:sldId id="323" r:id="rId23"/>
    <p:sldId id="314" r:id="rId24"/>
    <p:sldId id="310" r:id="rId25"/>
    <p:sldId id="311" r:id="rId26"/>
    <p:sldId id="312" r:id="rId27"/>
    <p:sldId id="313" r:id="rId28"/>
    <p:sldId id="315" r:id="rId29"/>
    <p:sldId id="324" r:id="rId30"/>
    <p:sldId id="325" r:id="rId31"/>
    <p:sldId id="291" r:id="rId32"/>
    <p:sldId id="292" r:id="rId33"/>
    <p:sldId id="259" r:id="rId3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B3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5"/>
    <p:restoredTop sz="84419"/>
  </p:normalViewPr>
  <p:slideViewPr>
    <p:cSldViewPr snapToGrid="0" snapToObjects="1">
      <p:cViewPr>
        <p:scale>
          <a:sx n="124" d="100"/>
          <a:sy n="124" d="100"/>
        </p:scale>
        <p:origin x="121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4" d="100"/>
          <a:sy n="114" d="100"/>
        </p:scale>
        <p:origin x="471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A7DF0-520D-6247-99AE-406E6E4D702F}" type="datetimeFigureOut">
              <a:t>2021. 7. 9.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4DC5ED-1929-9B4A-9D40-322EFCFA1E23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23489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52336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0733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36817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383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75375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15432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0233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86699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08700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8180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12094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55592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00409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27976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22086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26088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41944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78596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39863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8324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8843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OCP: </a:t>
            </a:r>
            <a:r>
              <a:rPr lang="ko-KR" altLang="en-US" sz="1200" dirty="0"/>
              <a:t>클래스를 확장하려고 할 때</a:t>
            </a:r>
            <a:r>
              <a:rPr lang="en-US" altLang="ko-KR" sz="1200" dirty="0"/>
              <a:t>,</a:t>
            </a:r>
            <a:r>
              <a:rPr lang="ko-KR" altLang="en-US" sz="1200" dirty="0"/>
              <a:t> 클래스 내의 코드가 변경되지 않도록 변경될 부분을 따로 인터페이스로 빼는 것을 말한다</a:t>
            </a:r>
            <a:r>
              <a:rPr lang="en-US" altLang="ko-KR" sz="120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8594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8119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8866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5582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5005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D0DE8-6377-1149-A5F2-25E08E98DEF4}" type="datetime1">
              <a:t>2021. 7. 9.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864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7BB3-76DC-AE4F-9FA5-C4FAE14AD5C2}" type="datetime1">
              <a:t>2021. 7. 9.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83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F72E8-DE51-BD4A-960D-08E851B1C5E6}" type="datetime1">
              <a:t>2021. 7. 9.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695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2962D-BB20-A14D-8C4F-75B334986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14E58A-6320-4141-98EC-2C280A1EB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3104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AD958F-4256-0347-91FB-003BD0F64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87E8C6-8388-A944-9E60-5D1FE6E54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71865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0481E1-A0A4-764C-BFD6-13921DA1D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CE5413-3B2F-9B42-9A27-F53ACBDFD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7900152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F8ED6-D336-544A-8011-BF32B6A7C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5884CF-EB76-7844-BB5B-1F77DC5A0F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3C32FA-2017-2749-8260-7F3E64B25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08015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C1599-21D7-BE49-A8C4-7D56F7DFF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8DA6A1-EAD1-4D4B-B12F-3B6E1D24E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146A7F-AFED-CC45-B4FE-0B1493F9F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B49E87-5A95-9745-8626-D2B7FC9456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8BFC89-6B69-A44C-BD10-443E5D3082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588241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12DB0-DD65-E049-A39A-DC312D58A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808473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65654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4D387-C5DA-1948-94DA-471293107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A22839-559B-7C41-B90D-0714B20B5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D1512B-D55D-1547-AE5D-E8ED305EC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50685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80F9-0A8D-034A-92AF-7CFCB7EA3155}" type="datetime1">
              <a:t>2021. 7. 9.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209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00141-C4F8-614C-9CB9-1DAC5E2A9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29B8F05-5455-0B4C-BE09-AD32EB0F6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FF58E8-3AFD-7548-8604-B88E434C6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4460865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53532-332E-B646-8DCE-FFFEBAE16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060BBE-6993-AC48-B186-F9F0BCD92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619218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388A43-0088-B942-AB62-F3DE188089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CE6F27-7D80-FD4F-86A5-A64CEF60F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802451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D0DE8-6377-1149-A5F2-25E08E98DEF4}" type="datetime1">
              <a:t>2021. 7. 9.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2838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80F9-0A8D-034A-92AF-7CFCB7EA3155}" type="datetime1">
              <a:t>2021. 7. 9.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7786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1A00E-48B7-BF40-9960-7DAB1A509288}" type="datetime1">
              <a:t>2021. 7. 9.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6867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7A125-66BF-EF40-B551-A100EDFD1201}" type="datetime1">
              <a:t>2021. 7. 9.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8954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596EA-F7B4-AA45-A423-7A4EF62AF2EF}" type="datetime1">
              <a:t>2021. 7. 9.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3637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394F-19F7-A344-AC49-8A1A55324403}" type="datetime1">
              <a:t>2021. 7. 9.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1226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87C3-AD1D-4A40-9B3E-F2B08FB6637B}" type="datetime1">
              <a:t>2021. 7. 9.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265501" y="6492875"/>
            <a:ext cx="28448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791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1A00E-48B7-BF40-9960-7DAB1A509288}" type="datetime1">
              <a:t>2021. 7. 9.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7632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9A81C-F4BF-424C-8B27-B52443AB9A45}" type="datetime1">
              <a:t>2021. 7. 9.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7504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95837-8EAC-9645-9C44-F03121A2D102}" type="datetime1">
              <a:t>2021. 7. 9.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6636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7BB3-76DC-AE4F-9FA5-C4FAE14AD5C2}" type="datetime1">
              <a:t>2021. 7. 9.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0365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F72E8-DE51-BD4A-960D-08E851B1C5E6}" type="datetime1">
              <a:t>2021. 7. 9.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065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7A125-66BF-EF40-B551-A100EDFD1201}" type="datetime1">
              <a:t>2021. 7. 9.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264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596EA-F7B4-AA45-A423-7A4EF62AF2EF}" type="datetime1">
              <a:t>2021. 7. 9.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193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394F-19F7-A344-AC49-8A1A55324403}" type="datetime1">
              <a:t>2021. 7. 9.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98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87C3-AD1D-4A40-9B3E-F2B08FB6637B}" type="datetime1">
              <a:t>2021. 7. 9.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265501" y="6492875"/>
            <a:ext cx="28448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180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9A81C-F4BF-424C-8B27-B52443AB9A45}" type="datetime1">
              <a:t>2021. 7. 9.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096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95837-8EAC-9645-9C44-F03121A2D102}" type="datetime1">
              <a:t>2021. 7. 9.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08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AF14B-0196-C244-A05F-3545E7962030}" type="datetime1">
              <a:t>2021. 7. 9.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142953" y="640079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538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1009E60B-557D-B840-8715-DD2ED04CAC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2953" y="640079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837605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5150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AF14B-0196-C244-A05F-3545E7962030}" type="datetime1">
              <a:t>2021. 7. 9.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142953" y="640079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661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9696" y="2708920"/>
            <a:ext cx="547260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4400" b="1" spc="-150" dirty="0">
                <a:solidFill>
                  <a:prstClr val="white"/>
                </a:solidFill>
                <a:latin typeface="맑은 고딕"/>
                <a:ea typeface="맑은 고딕" panose="020B0503020000020004" pitchFamily="34" charset="-127"/>
              </a:rPr>
              <a:t> </a:t>
            </a:r>
            <a:r>
              <a:rPr lang="en-US" altLang="ko-KR" sz="4400" b="1" spc="-150" dirty="0">
                <a:solidFill>
                  <a:prstClr val="white"/>
                </a:solidFill>
                <a:latin typeface="맑은 고딕"/>
                <a:ea typeface="맑은 고딕" panose="020B0503020000020004" pitchFamily="34" charset="-127"/>
              </a:rPr>
              <a:t>3</a:t>
            </a:r>
            <a:r>
              <a:rPr lang="ko-KR" altLang="en-US" sz="4400" b="1" spc="-150" dirty="0">
                <a:solidFill>
                  <a:prstClr val="white"/>
                </a:solidFill>
                <a:latin typeface="맑은 고딕"/>
                <a:ea typeface="맑은 고딕" panose="020B0503020000020004" pitchFamily="34" charset="-127"/>
              </a:rPr>
              <a:t>차시</a:t>
            </a:r>
            <a:endParaRPr lang="en-US" altLang="ko-KR" sz="4400" b="1" spc="-150" dirty="0">
              <a:solidFill>
                <a:prstClr val="white"/>
              </a:solidFill>
              <a:latin typeface="맑은 고딕"/>
              <a:ea typeface="맑은 고딕" panose="020B0503020000020004" pitchFamily="34" charset="-127"/>
            </a:endParaRPr>
          </a:p>
          <a:p>
            <a:pPr algn="ctr" latinLnBrk="1"/>
            <a:r>
              <a:rPr lang="en-US" altLang="ko-KR" sz="3000" b="1" spc="-150" dirty="0">
                <a:solidFill>
                  <a:prstClr val="white"/>
                </a:solidFill>
                <a:latin typeface="맑은 고딕"/>
                <a:ea typeface="맑은 고딕" panose="020B0503020000020004" pitchFamily="34" charset="-127"/>
              </a:rPr>
              <a:t>(</a:t>
            </a:r>
            <a:r>
              <a:rPr lang="ko-KR" altLang="en-US" sz="3000" b="1" spc="-150" dirty="0">
                <a:solidFill>
                  <a:prstClr val="white"/>
                </a:solidFill>
                <a:latin typeface="맑은 고딕"/>
                <a:ea typeface="맑은 고딕" panose="020B0503020000020004" pitchFamily="34" charset="-127"/>
              </a:rPr>
              <a:t>싱글톤</a:t>
            </a:r>
            <a:r>
              <a:rPr lang="en-US" altLang="ko-KR" sz="3000" b="1" spc="-150" dirty="0">
                <a:solidFill>
                  <a:prstClr val="white"/>
                </a:solidFill>
                <a:latin typeface="맑은 고딕"/>
                <a:ea typeface="맑은 고딕" panose="020B0503020000020004" pitchFamily="34" charset="-127"/>
              </a:rPr>
              <a:t> &amp; </a:t>
            </a:r>
            <a:r>
              <a:rPr lang="ko-KR" altLang="en-US" sz="3000" b="1" spc="-150" dirty="0">
                <a:solidFill>
                  <a:prstClr val="white"/>
                </a:solidFill>
                <a:latin typeface="맑은 고딕"/>
                <a:ea typeface="맑은 고딕" panose="020B0503020000020004" pitchFamily="34" charset="-127"/>
              </a:rPr>
              <a:t>컴포넌트스캔</a:t>
            </a:r>
            <a:r>
              <a:rPr lang="en-US" altLang="ko-KR" sz="3000" b="1" spc="-150" dirty="0">
                <a:solidFill>
                  <a:prstClr val="white"/>
                </a:solidFill>
                <a:latin typeface="맑은 고딕"/>
                <a:ea typeface="맑은 고딕" panose="020B0503020000020004" pitchFamily="34" charset="-127"/>
              </a:rPr>
              <a:t>)</a:t>
            </a:r>
            <a:endParaRPr lang="ko-KR" altLang="en-US" sz="3000" b="1" spc="-150" dirty="0">
              <a:solidFill>
                <a:prstClr val="white"/>
              </a:solidFill>
              <a:latin typeface="맑은 고딕"/>
              <a:ea typeface="맑은 고딕" panose="020B0503020000020004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22540" y="5841738"/>
            <a:ext cx="1218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latinLnBrk="1"/>
            <a:r>
              <a:rPr lang="ko-KR" altLang="en-US" sz="1600" b="1" dirty="0">
                <a:solidFill>
                  <a:prstClr val="white"/>
                </a:solidFill>
                <a:latin typeface="맑은 고딕"/>
                <a:ea typeface="맑은 고딕" panose="020B0503020000020004" pitchFamily="34" charset="-127"/>
              </a:rPr>
              <a:t>오 상 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07769" y="2276873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latinLnBrk="1"/>
            <a:r>
              <a:rPr lang="en-US" altLang="ko-KR" sz="1400" b="1" dirty="0">
                <a:solidFill>
                  <a:srgbClr val="1F497D">
                    <a:lumMod val="50000"/>
                  </a:srgbClr>
                </a:solidFill>
                <a:latin typeface="맑은 고딕"/>
                <a:ea typeface="맑은 고딕" panose="020B0503020000020004" pitchFamily="34" charset="-127"/>
              </a:rPr>
              <a:t>[</a:t>
            </a:r>
            <a:r>
              <a:rPr lang="ko-KR" altLang="en-US" sz="1400" b="1" dirty="0">
                <a:solidFill>
                  <a:srgbClr val="1F497D">
                    <a:lumMod val="50000"/>
                  </a:srgbClr>
                </a:solidFill>
                <a:latin typeface="맑은 고딕"/>
                <a:ea typeface="맑은 고딕" panose="020B0503020000020004" pitchFamily="34" charset="-127"/>
              </a:rPr>
              <a:t>로켓학습</a:t>
            </a:r>
            <a:r>
              <a:rPr lang="en-US" altLang="ko-KR" sz="1400" b="1" dirty="0">
                <a:solidFill>
                  <a:srgbClr val="1F497D">
                    <a:lumMod val="50000"/>
                  </a:srgbClr>
                </a:solidFill>
                <a:latin typeface="맑은 고딕"/>
                <a:ea typeface="맑은 고딕" panose="020B0503020000020004" pitchFamily="34" charset="-127"/>
              </a:rPr>
              <a:t>]</a:t>
            </a:r>
            <a:r>
              <a:rPr lang="ko-KR" altLang="en-US" sz="1400" b="1" dirty="0">
                <a:solidFill>
                  <a:srgbClr val="1F497D">
                    <a:lumMod val="50000"/>
                  </a:srgbClr>
                </a:solidFill>
                <a:latin typeface="맑은 고딕"/>
                <a:ea typeface="맑은 고딕" panose="020B0503020000020004" pitchFamily="34" charset="-127"/>
              </a:rPr>
              <a:t> 스프링 스터디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197951-F4AB-3744-A175-DD052FF4F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348238" y="298024"/>
            <a:ext cx="2425664" cy="46166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싱글톤 구현</a:t>
            </a:r>
            <a:endParaRPr kumimoji="0" lang="en" altLang="ko-KR" sz="3200" b="1" i="0" u="none" strike="noStrike" kern="1200" cap="none" spc="-15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79818-9CC3-EB46-BC9E-D693C4A9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D6E879-F9F9-6140-A1B0-B5D6076D0FF2}"/>
              </a:ext>
            </a:extLst>
          </p:cNvPr>
          <p:cNvSpPr/>
          <p:nvPr/>
        </p:nvSpPr>
        <p:spPr>
          <a:xfrm>
            <a:off x="575035" y="1187777"/>
            <a:ext cx="11057641" cy="5165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E0E413-68CD-454F-BE95-BA876633F5BF}"/>
              </a:ext>
            </a:extLst>
          </p:cNvPr>
          <p:cNvSpPr txBox="1"/>
          <p:nvPr/>
        </p:nvSpPr>
        <p:spPr>
          <a:xfrm>
            <a:off x="863030" y="155139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>
                <a:solidFill>
                  <a:prstClr val="black"/>
                </a:solidFill>
                <a:latin typeface="맑은 고딕"/>
                <a:ea typeface="맑은 고딕" panose="020B0503020000020004" pitchFamily="34" charset="-127"/>
              </a:rPr>
              <a:t>런타임</a:t>
            </a: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바인딩</a:t>
            </a:r>
            <a:endParaRPr kumimoji="1" lang="ko-Kore-KR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4C0CDF6-C40D-A54B-B38B-DCC107BB9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444" y="2348818"/>
            <a:ext cx="6424073" cy="321203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60150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348238" y="298024"/>
            <a:ext cx="2425664" cy="46166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싱글톤 구현</a:t>
            </a:r>
            <a:endParaRPr kumimoji="0" lang="en" altLang="ko-KR" sz="3200" b="1" i="0" u="none" strike="noStrike" kern="1200" cap="none" spc="-15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79818-9CC3-EB46-BC9E-D693C4A9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D6E879-F9F9-6140-A1B0-B5D6076D0FF2}"/>
              </a:ext>
            </a:extLst>
          </p:cNvPr>
          <p:cNvSpPr/>
          <p:nvPr/>
        </p:nvSpPr>
        <p:spPr>
          <a:xfrm>
            <a:off x="575035" y="1187777"/>
            <a:ext cx="11057641" cy="5165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E0E413-68CD-454F-BE95-BA876633F5BF}"/>
              </a:ext>
            </a:extLst>
          </p:cNvPr>
          <p:cNvSpPr txBox="1"/>
          <p:nvPr/>
        </p:nvSpPr>
        <p:spPr>
          <a:xfrm>
            <a:off x="863030" y="155139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런타임 바인딩</a:t>
            </a:r>
            <a:endParaRPr kumimoji="1" lang="ko-Kore-KR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4C0CDF6-C40D-A54B-B38B-DCC107BB9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444" y="2348818"/>
            <a:ext cx="6424073" cy="321203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2EFF09B-7C1E-DC49-879F-358946A5A902}"/>
              </a:ext>
            </a:extLst>
          </p:cNvPr>
          <p:cNvSpPr/>
          <p:nvPr/>
        </p:nvSpPr>
        <p:spPr>
          <a:xfrm>
            <a:off x="3234180" y="3579105"/>
            <a:ext cx="3300183" cy="2848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1D6177-A384-FF43-903A-638336E921DE}"/>
              </a:ext>
            </a:extLst>
          </p:cNvPr>
          <p:cNvSpPr txBox="1"/>
          <p:nvPr/>
        </p:nvSpPr>
        <p:spPr>
          <a:xfrm>
            <a:off x="7008447" y="3579105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</a:rPr>
              <a:t>호출되면 객체 생성</a:t>
            </a:r>
            <a:endParaRPr kumimoji="1" lang="ko-Kore-KR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7277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348238" y="298024"/>
            <a:ext cx="2425664" cy="46166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싱글톤 구현</a:t>
            </a:r>
            <a:endParaRPr kumimoji="0" lang="en" altLang="ko-KR" sz="3200" b="1" i="0" u="none" strike="noStrike" kern="1200" cap="none" spc="-15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79818-9CC3-EB46-BC9E-D693C4A9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D6E879-F9F9-6140-A1B0-B5D6076D0FF2}"/>
              </a:ext>
            </a:extLst>
          </p:cNvPr>
          <p:cNvSpPr/>
          <p:nvPr/>
        </p:nvSpPr>
        <p:spPr>
          <a:xfrm>
            <a:off x="575035" y="1187777"/>
            <a:ext cx="11057641" cy="5165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E0E413-68CD-454F-BE95-BA876633F5BF}"/>
              </a:ext>
            </a:extLst>
          </p:cNvPr>
          <p:cNvSpPr txBox="1"/>
          <p:nvPr/>
        </p:nvSpPr>
        <p:spPr>
          <a:xfrm>
            <a:off x="863030" y="155139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런타임 바인딩</a:t>
            </a:r>
            <a:endParaRPr kumimoji="1" lang="ko-Kore-KR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4C0CDF6-C40D-A54B-B38B-DCC107BB9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444" y="2348818"/>
            <a:ext cx="6424073" cy="321203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8DE247B-CE20-EB4F-B61E-A1174AF3A908}"/>
              </a:ext>
            </a:extLst>
          </p:cNvPr>
          <p:cNvSpPr/>
          <p:nvPr/>
        </p:nvSpPr>
        <p:spPr>
          <a:xfrm>
            <a:off x="2969231" y="3349375"/>
            <a:ext cx="3544585" cy="708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498F48-24B3-0448-A2BB-3ABF0249099B}"/>
              </a:ext>
            </a:extLst>
          </p:cNvPr>
          <p:cNvSpPr txBox="1"/>
          <p:nvPr/>
        </p:nvSpPr>
        <p:spPr>
          <a:xfrm>
            <a:off x="6845233" y="3473516"/>
            <a:ext cx="203132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kumimoji="1" lang="ko-KR" altLang="en-US" sz="1400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</a:rPr>
              <a:t>사용자</a:t>
            </a:r>
            <a:r>
              <a:rPr kumimoji="1" lang="en-US" altLang="ko-KR" sz="1400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</a:rPr>
              <a:t>A</a:t>
            </a:r>
            <a:r>
              <a:rPr kumimoji="1" lang="ko-KR" altLang="en-US" sz="1400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</a:rPr>
              <a:t> </a:t>
            </a:r>
            <a:r>
              <a:rPr kumimoji="1" lang="en-US" altLang="ko-KR" sz="1400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</a:rPr>
              <a:t>if</a:t>
            </a:r>
            <a:r>
              <a:rPr kumimoji="1" lang="ko-KR" altLang="en-US" sz="1400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</a:rPr>
              <a:t>문</a:t>
            </a:r>
            <a:endParaRPr kumimoji="1" lang="en-US" altLang="ko-KR" sz="1400">
              <a:solidFill>
                <a:prstClr val="black">
                  <a:lumMod val="50000"/>
                  <a:lumOff val="50000"/>
                </a:prstClr>
              </a:solidFill>
              <a:latin typeface="맑은 고딕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사용자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 </a:t>
            </a:r>
            <a:r>
              <a:rPr kumimoji="1" lang="en-US" altLang="ko-KR" sz="1400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</a:rPr>
              <a:t>if</a:t>
            </a:r>
            <a:r>
              <a:rPr kumimoji="1" lang="ko-KR" altLang="en-US" sz="1400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</a:rPr>
              <a:t>문</a:t>
            </a:r>
            <a:endParaRPr kumimoji="1" lang="en-US" altLang="ko-KR" sz="1400">
              <a:solidFill>
                <a:prstClr val="black">
                  <a:lumMod val="50000"/>
                  <a:lumOff val="50000"/>
                </a:prstClr>
              </a:solidFill>
              <a:latin typeface="맑은 고딕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kumimoji="1" lang="ko-KR" altLang="en-US" sz="1400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</a:rPr>
              <a:t>사용자</a:t>
            </a:r>
            <a:r>
              <a:rPr kumimoji="1" lang="en-US" altLang="ko-KR" sz="1400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</a:rPr>
              <a:t>A </a:t>
            </a:r>
            <a:r>
              <a:rPr kumimoji="1" lang="ko-KR" altLang="en-US" sz="1400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</a:rPr>
              <a:t>객체 생성</a:t>
            </a:r>
            <a:endParaRPr kumimoji="1" lang="en-US" altLang="ko-KR" sz="1400">
              <a:solidFill>
                <a:prstClr val="black">
                  <a:lumMod val="50000"/>
                  <a:lumOff val="50000"/>
                </a:prstClr>
              </a:solidFill>
              <a:latin typeface="맑은 고딕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kumimoji="1" lang="ko-KR" altLang="en-US" sz="1400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</a:rPr>
              <a:t>사용자</a:t>
            </a:r>
            <a:r>
              <a:rPr kumimoji="1" lang="en-US" altLang="ko-KR" sz="1400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</a:rPr>
              <a:t>B </a:t>
            </a:r>
            <a:r>
              <a:rPr kumimoji="1" lang="ko-KR" altLang="en-US" sz="1400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</a:rPr>
              <a:t>객체 생성</a:t>
            </a:r>
            <a:endParaRPr kumimoji="1" lang="en-US" altLang="ko-KR" sz="1400">
              <a:solidFill>
                <a:prstClr val="black">
                  <a:lumMod val="50000"/>
                  <a:lumOff val="50000"/>
                </a:prstClr>
              </a:solidFill>
              <a:latin typeface="맑은 고딕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endParaRPr kumimoji="1" lang="ko-Kore-KR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3595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348238" y="298024"/>
            <a:ext cx="2425664" cy="46166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싱글톤 구현</a:t>
            </a:r>
            <a:endParaRPr kumimoji="0" lang="en" altLang="ko-KR" sz="3200" b="1" i="0" u="none" strike="noStrike" kern="1200" cap="none" spc="-15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79818-9CC3-EB46-BC9E-D693C4A9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D6E879-F9F9-6140-A1B0-B5D6076D0FF2}"/>
              </a:ext>
            </a:extLst>
          </p:cNvPr>
          <p:cNvSpPr/>
          <p:nvPr/>
        </p:nvSpPr>
        <p:spPr>
          <a:xfrm>
            <a:off x="575035" y="1187777"/>
            <a:ext cx="11057641" cy="5165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E0E413-68CD-454F-BE95-BA876633F5BF}"/>
              </a:ext>
            </a:extLst>
          </p:cNvPr>
          <p:cNvSpPr txBox="1"/>
          <p:nvPr/>
        </p:nvSpPr>
        <p:spPr>
          <a:xfrm>
            <a:off x="863030" y="155139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런타임 바인딩</a:t>
            </a:r>
            <a:endParaRPr kumimoji="1" lang="ko-Kore-KR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E55EAA4-7ED8-034D-811F-DE6A1806B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9025" y="2510747"/>
            <a:ext cx="7475832" cy="30270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3435CC-1FC5-9849-9FA2-ECD3591CAB2C}"/>
              </a:ext>
            </a:extLst>
          </p:cNvPr>
          <p:cNvSpPr/>
          <p:nvPr/>
        </p:nvSpPr>
        <p:spPr>
          <a:xfrm>
            <a:off x="4006922" y="3131050"/>
            <a:ext cx="1479478" cy="2979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2790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348238" y="298024"/>
            <a:ext cx="2425664" cy="46166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싱글톤 </a:t>
            </a:r>
            <a:r>
              <a:rPr kumimoji="0" lang="en" altLang="ko-KR" sz="3200" b="1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Bean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79818-9CC3-EB46-BC9E-D693C4A9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D6E879-F9F9-6140-A1B0-B5D6076D0FF2}"/>
              </a:ext>
            </a:extLst>
          </p:cNvPr>
          <p:cNvSpPr/>
          <p:nvPr/>
        </p:nvSpPr>
        <p:spPr>
          <a:xfrm>
            <a:off x="575035" y="1187777"/>
            <a:ext cx="11057641" cy="5165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ko-Kore-KR" altLang="en-US" sz="5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pic>
        <p:nvPicPr>
          <p:cNvPr id="1026" name="Picture 2" descr="Tip/Tech] JSP나 Spring으로 개발된 웹 사이트를 cafe24로 이전하기 | 아이티페이퍼 연구실">
            <a:extLst>
              <a:ext uri="{FF2B5EF4-FFF2-40B4-BE49-F238E27FC236}">
                <a16:creationId xmlns:a16="http://schemas.microsoft.com/office/drawing/2014/main" id="{352F3FB9-D8B3-4B4C-99C9-C017E24B0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315" y="1427364"/>
            <a:ext cx="4054511" cy="212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9CB251-FE59-774E-8DC3-080A7B548FD4}"/>
              </a:ext>
            </a:extLst>
          </p:cNvPr>
          <p:cNvSpPr txBox="1"/>
          <p:nvPr/>
        </p:nvSpPr>
        <p:spPr>
          <a:xfrm>
            <a:off x="3846315" y="3980378"/>
            <a:ext cx="432542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/>
              <a:t>단점</a:t>
            </a:r>
            <a:r>
              <a:rPr kumimoji="1" lang="ko-KR" altLang="en-US"/>
              <a:t> 커버 </a:t>
            </a:r>
            <a:r>
              <a:rPr kumimoji="1" lang="en-US" altLang="ko-KR"/>
              <a:t>=&gt;</a:t>
            </a:r>
            <a:r>
              <a:rPr kumimoji="1" lang="ko-KR" altLang="en-US"/>
              <a:t>  </a:t>
            </a:r>
            <a:r>
              <a:rPr kumimoji="1" lang="ko-KR" altLang="en-US" sz="3200"/>
              <a:t>싱글톤 관리</a:t>
            </a:r>
            <a:endParaRPr kumimoji="1" lang="en-US" altLang="ko-KR" sz="3200"/>
          </a:p>
          <a:p>
            <a:endParaRPr kumimoji="1" lang="en-US" altLang="ko-Kore-KR"/>
          </a:p>
          <a:p>
            <a:pPr algn="r"/>
            <a:r>
              <a:rPr kumimoji="1" lang="ko-KR" altLang="en-US"/>
              <a:t>  </a:t>
            </a:r>
            <a:r>
              <a:rPr kumimoji="1" lang="en-US" altLang="ko-KR"/>
              <a:t>(</a:t>
            </a:r>
            <a:r>
              <a:rPr kumimoji="1" lang="ko-KR" altLang="en-US"/>
              <a:t>기본 스코프가 싱글톤</a:t>
            </a:r>
            <a:r>
              <a:rPr kumimoji="1" lang="en-US" altLang="ko-KR"/>
              <a:t>!!)</a:t>
            </a:r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02B26C-4938-9F49-BE2F-06FB38D5FBBA}"/>
              </a:ext>
            </a:extLst>
          </p:cNvPr>
          <p:cNvSpPr/>
          <p:nvPr/>
        </p:nvSpPr>
        <p:spPr>
          <a:xfrm>
            <a:off x="2773902" y="2086265"/>
            <a:ext cx="103105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6600"/>
              <a:t>⭐️</a:t>
            </a:r>
            <a:endParaRPr lang="ko-Kore-KR" altLang="en-US" sz="66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61636BF-1810-EF4C-A67C-781BE00D9415}"/>
              </a:ext>
            </a:extLst>
          </p:cNvPr>
          <p:cNvSpPr/>
          <p:nvPr/>
        </p:nvSpPr>
        <p:spPr>
          <a:xfrm>
            <a:off x="7900826" y="1958773"/>
            <a:ext cx="103105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6600"/>
              <a:t>⭐️</a:t>
            </a:r>
            <a:endParaRPr lang="ko-Kore-KR" altLang="en-US" sz="6600"/>
          </a:p>
        </p:txBody>
      </p:sp>
    </p:spTree>
    <p:extLst>
      <p:ext uri="{BB962C8B-B14F-4D97-AF65-F5344CB8AC3E}">
        <p14:creationId xmlns:p14="http://schemas.microsoft.com/office/powerpoint/2010/main" val="494664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348238" y="298024"/>
            <a:ext cx="2425664" cy="46166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spc="-150" dirty="0" err="1">
                <a:solidFill>
                  <a:prstClr val="white"/>
                </a:solidFill>
                <a:latin typeface="맑은 고딕"/>
                <a:ea typeface="맑은 고딕" panose="020B0503020000020004" pitchFamily="34" charset="-127"/>
              </a:rPr>
              <a:t>중복</a:t>
            </a:r>
            <a:r>
              <a:rPr lang="en-US" altLang="ko-KR" sz="3200" b="1" spc="-150" dirty="0" err="1">
                <a:solidFill>
                  <a:prstClr val="white"/>
                </a:solidFill>
                <a:latin typeface="맑은 고딕"/>
                <a:ea typeface="맑은 고딕" panose="020B0503020000020004" pitchFamily="34" charset="-127"/>
              </a:rPr>
              <a:t> Bean</a:t>
            </a:r>
            <a:endParaRPr kumimoji="0" lang="en" altLang="ko-KR" sz="3200" b="1" i="0" u="none" strike="noStrike" kern="1200" cap="none" spc="-15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79818-9CC3-EB46-BC9E-D693C4A9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D6E879-F9F9-6140-A1B0-B5D6076D0FF2}"/>
              </a:ext>
            </a:extLst>
          </p:cNvPr>
          <p:cNvSpPr/>
          <p:nvPr/>
        </p:nvSpPr>
        <p:spPr>
          <a:xfrm>
            <a:off x="575035" y="1187777"/>
            <a:ext cx="11057641" cy="5165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E2C79C-6D91-BF43-B37C-228B3F722158}"/>
              </a:ext>
            </a:extLst>
          </p:cNvPr>
          <p:cNvSpPr/>
          <p:nvPr/>
        </p:nvSpPr>
        <p:spPr>
          <a:xfrm>
            <a:off x="3349763" y="3429000"/>
            <a:ext cx="6096000" cy="5847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맑은 고딕" panose="020B0503020000020004" pitchFamily="34" charset="-127"/>
                <a:cs typeface="+mn-cs"/>
              </a:rPr>
              <a:t>중복으로 </a:t>
            </a:r>
            <a:r>
              <a:rPr kumimoji="0" lang="en-US" altLang="ko-KR" sz="2400" b="0" i="1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맑은 고딕" panose="020B0503020000020004" pitchFamily="34" charset="-127"/>
                <a:cs typeface="+mn-cs"/>
              </a:rPr>
              <a:t>Bean</a:t>
            </a:r>
            <a:r>
              <a:rPr kumimoji="0" lang="ko-KR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맑은 고딕" panose="020B0503020000020004" pitchFamily="34" charset="-127"/>
                <a:cs typeface="+mn-cs"/>
              </a:rPr>
              <a:t>이 등록되면 어떻게 되나</a:t>
            </a:r>
            <a:r>
              <a:rPr kumimoji="0" lang="en-US" altLang="ko-KR" sz="2400" b="0" i="1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맑은 고딕" panose="020B0503020000020004" pitchFamily="34" charset="-127"/>
                <a:cs typeface="+mn-cs"/>
              </a:rPr>
              <a:t>?</a:t>
            </a:r>
            <a:endParaRPr kumimoji="0" lang="ko-Kore-KR" altLang="en-US" sz="24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1522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348238" y="298024"/>
            <a:ext cx="2425664" cy="46166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중복되는 </a:t>
            </a:r>
            <a:r>
              <a:rPr kumimoji="0" lang="en-US" altLang="ko-KR" sz="3200" b="1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Bean</a:t>
            </a:r>
            <a:endParaRPr kumimoji="0" lang="en" altLang="ko-KR" sz="3200" b="1" i="0" u="none" strike="noStrike" kern="1200" cap="none" spc="-15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79818-9CC3-EB46-BC9E-D693C4A9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D6E879-F9F9-6140-A1B0-B5D6076D0FF2}"/>
              </a:ext>
            </a:extLst>
          </p:cNvPr>
          <p:cNvSpPr/>
          <p:nvPr/>
        </p:nvSpPr>
        <p:spPr>
          <a:xfrm>
            <a:off x="575035" y="1187777"/>
            <a:ext cx="11057641" cy="5165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pic>
        <p:nvPicPr>
          <p:cNvPr id="9" name="Picture 2" descr="Tip/Tech] JSP나 Spring으로 개발된 웹 사이트를 cafe24로 이전하기 | 아이티페이퍼 연구실">
            <a:extLst>
              <a:ext uri="{FF2B5EF4-FFF2-40B4-BE49-F238E27FC236}">
                <a16:creationId xmlns:a16="http://schemas.microsoft.com/office/drawing/2014/main" id="{F3C58269-1F7F-AD45-B201-963264985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315" y="1427364"/>
            <a:ext cx="4054511" cy="212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7A2E56-3ED0-114A-B112-741510FEC7CD}"/>
              </a:ext>
            </a:extLst>
          </p:cNvPr>
          <p:cNvSpPr txBox="1"/>
          <p:nvPr/>
        </p:nvSpPr>
        <p:spPr>
          <a:xfrm>
            <a:off x="3846315" y="3980378"/>
            <a:ext cx="4325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/>
              <a:t>역시 </a:t>
            </a:r>
            <a:r>
              <a:rPr kumimoji="1" lang="en-US" altLang="ko-KR"/>
              <a:t>=&gt;</a:t>
            </a:r>
            <a:r>
              <a:rPr kumimoji="1" lang="ko-KR" altLang="en-US"/>
              <a:t> </a:t>
            </a:r>
            <a:r>
              <a:rPr kumimoji="1" lang="ko-KR" altLang="en-US" sz="3200"/>
              <a:t>알아서 관리</a:t>
            </a:r>
            <a:endParaRPr kumimoji="1" lang="en-US" altLang="ko-KR" sz="32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A61EF9-ED89-6140-88D1-FF9EFA0ADF04}"/>
              </a:ext>
            </a:extLst>
          </p:cNvPr>
          <p:cNvSpPr txBox="1"/>
          <p:nvPr/>
        </p:nvSpPr>
        <p:spPr>
          <a:xfrm>
            <a:off x="5915477" y="4784305"/>
            <a:ext cx="4688848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-</a:t>
            </a:r>
            <a:r>
              <a:rPr kumimoji="1" lang="ko-KR" altLang="en-US"/>
              <a:t> </a:t>
            </a:r>
            <a:r>
              <a:rPr kumimoji="1" lang="ko-Kore-KR" altLang="en-US"/>
              <a:t>이미</a:t>
            </a:r>
            <a:r>
              <a:rPr kumimoji="1" lang="ko-KR" altLang="en-US"/>
              <a:t> 등록된 </a:t>
            </a:r>
            <a:r>
              <a:rPr kumimoji="1" lang="en-US" altLang="ko-KR"/>
              <a:t>Bean</a:t>
            </a:r>
            <a:r>
              <a:rPr kumimoji="1" lang="ko-KR" altLang="en-US"/>
              <a:t> </a:t>
            </a:r>
            <a:r>
              <a:rPr kumimoji="1" lang="en-US" altLang="ko-KR"/>
              <a:t>=&gt;</a:t>
            </a:r>
            <a:r>
              <a:rPr kumimoji="1" lang="ko-KR" altLang="en-US"/>
              <a:t> </a:t>
            </a:r>
            <a:r>
              <a:rPr kumimoji="1" lang="en-US" altLang="ko-KR"/>
              <a:t>new </a:t>
            </a:r>
            <a:r>
              <a:rPr kumimoji="1" lang="ko-KR" altLang="en-US"/>
              <a:t>무시</a:t>
            </a:r>
            <a:endParaRPr kumimoji="1" lang="en-US" altLang="ko-KR"/>
          </a:p>
          <a:p>
            <a:pPr>
              <a:lnSpc>
                <a:spcPct val="150000"/>
              </a:lnSpc>
            </a:pPr>
            <a:r>
              <a:rPr kumimoji="1" lang="en-US" altLang="ko-Kore-KR"/>
              <a:t>-</a:t>
            </a:r>
            <a:r>
              <a:rPr kumimoji="1" lang="ko-KR" altLang="en-US"/>
              <a:t> </a:t>
            </a:r>
            <a:r>
              <a:rPr kumimoji="1" lang="ko-Kore-KR" altLang="en-US"/>
              <a:t>등록된</a:t>
            </a:r>
            <a:r>
              <a:rPr kumimoji="1" lang="ko-KR" altLang="en-US"/>
              <a:t> </a:t>
            </a:r>
            <a:r>
              <a:rPr kumimoji="1" lang="en-US" altLang="ko-KR"/>
              <a:t>Bean</a:t>
            </a:r>
            <a:r>
              <a:rPr kumimoji="1" lang="ko-KR" altLang="en-US"/>
              <a:t>은 </a:t>
            </a:r>
            <a:r>
              <a:rPr kumimoji="1" lang="en-US" altLang="ko-KR"/>
              <a:t>CGLIB</a:t>
            </a:r>
            <a:r>
              <a:rPr kumimoji="1" lang="ko-KR" altLang="en-US"/>
              <a:t>라는 이름으로 관리</a:t>
            </a:r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02ECA8A-0D8A-2C43-A69C-A35A2E8CC50E}"/>
              </a:ext>
            </a:extLst>
          </p:cNvPr>
          <p:cNvSpPr/>
          <p:nvPr/>
        </p:nvSpPr>
        <p:spPr>
          <a:xfrm>
            <a:off x="2773902" y="2086265"/>
            <a:ext cx="103105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6600"/>
              <a:t>⭐️</a:t>
            </a:r>
            <a:endParaRPr lang="ko-Kore-KR" altLang="en-US" sz="66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D0557AF-8FF2-4742-86A9-C66E0B55E4E6}"/>
              </a:ext>
            </a:extLst>
          </p:cNvPr>
          <p:cNvSpPr/>
          <p:nvPr/>
        </p:nvSpPr>
        <p:spPr>
          <a:xfrm>
            <a:off x="7900826" y="1959901"/>
            <a:ext cx="103105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6600"/>
              <a:t>⭐️</a:t>
            </a:r>
            <a:endParaRPr lang="ko-Kore-KR" altLang="en-US" sz="66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7EE7FA0-ACD3-214F-BBEA-C3B45A1BFCBA}"/>
              </a:ext>
            </a:extLst>
          </p:cNvPr>
          <p:cNvSpPr/>
          <p:nvPr/>
        </p:nvSpPr>
        <p:spPr>
          <a:xfrm>
            <a:off x="1535419" y="2086265"/>
            <a:ext cx="103105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6600"/>
              <a:t>⭐️</a:t>
            </a:r>
            <a:endParaRPr lang="ko-Kore-KR" altLang="en-US" sz="66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14C4EAD-CF7E-1C4F-8E8C-8467A24C4143}"/>
              </a:ext>
            </a:extLst>
          </p:cNvPr>
          <p:cNvSpPr/>
          <p:nvPr/>
        </p:nvSpPr>
        <p:spPr>
          <a:xfrm>
            <a:off x="9110004" y="1935829"/>
            <a:ext cx="103105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6600"/>
              <a:t>⭐️</a:t>
            </a:r>
            <a:endParaRPr lang="ko-Kore-KR" altLang="en-US" sz="6600"/>
          </a:p>
        </p:txBody>
      </p:sp>
    </p:spTree>
    <p:extLst>
      <p:ext uri="{BB962C8B-B14F-4D97-AF65-F5344CB8AC3E}">
        <p14:creationId xmlns:p14="http://schemas.microsoft.com/office/powerpoint/2010/main" val="1328392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348238" y="298024"/>
            <a:ext cx="2425664" cy="46166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중복</a:t>
            </a:r>
            <a:r>
              <a:rPr kumimoji="0" lang="en-US" altLang="ko-KR" sz="3200" b="1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Bean</a:t>
            </a:r>
            <a:endParaRPr kumimoji="0" lang="en" altLang="ko-KR" sz="3200" b="1" i="0" u="none" strike="noStrike" kern="1200" cap="none" spc="-15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79818-9CC3-EB46-BC9E-D693C4A9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D6E879-F9F9-6140-A1B0-B5D6076D0FF2}"/>
              </a:ext>
            </a:extLst>
          </p:cNvPr>
          <p:cNvSpPr/>
          <p:nvPr/>
        </p:nvSpPr>
        <p:spPr>
          <a:xfrm>
            <a:off x="575035" y="1187777"/>
            <a:ext cx="11057641" cy="5165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E2C79C-6D91-BF43-B37C-228B3F722158}"/>
              </a:ext>
            </a:extLst>
          </p:cNvPr>
          <p:cNvSpPr/>
          <p:nvPr/>
        </p:nvSpPr>
        <p:spPr>
          <a:xfrm>
            <a:off x="2785495" y="1846779"/>
            <a:ext cx="6636719" cy="584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1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Open Sans" panose="020B0606030504020204" pitchFamily="34" charset="0"/>
                <a:ea typeface="맑은 고딕" panose="020B0503020000020004" pitchFamily="34" charset="-127"/>
                <a:cs typeface="+mn-cs"/>
              </a:rPr>
              <a:t>중복으로 </a:t>
            </a:r>
            <a:r>
              <a:rPr lang="ko-KR" altLang="en-US" sz="2400" i="1">
                <a:solidFill>
                  <a:schemeClr val="bg1">
                    <a:lumMod val="75000"/>
                  </a:schemeClr>
                </a:solidFill>
                <a:latin typeface="Open Sans" panose="020B0606030504020204" pitchFamily="34" charset="0"/>
                <a:ea typeface="맑은 고딕" panose="020B0503020000020004" pitchFamily="34" charset="-127"/>
              </a:rPr>
              <a:t>등록되는 </a:t>
            </a:r>
            <a:r>
              <a:rPr kumimoji="0" lang="en-US" altLang="ko-KR" sz="2400" b="0" i="1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Open Sans" panose="020B0606030504020204" pitchFamily="34" charset="0"/>
                <a:ea typeface="맑은 고딕" panose="020B0503020000020004" pitchFamily="34" charset="-127"/>
                <a:cs typeface="+mn-cs"/>
              </a:rPr>
              <a:t>Bean</a:t>
            </a:r>
            <a:r>
              <a:rPr kumimoji="0" lang="ko-KR" altLang="en-US" sz="2400" b="0" i="1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Open Sans" panose="020B0606030504020204" pitchFamily="34" charset="0"/>
                <a:ea typeface="맑은 고딕" panose="020B0503020000020004" pitchFamily="34" charset="-127"/>
                <a:cs typeface="+mn-cs"/>
              </a:rPr>
              <a:t>을 어떻게 처리할까</a:t>
            </a:r>
            <a:r>
              <a:rPr kumimoji="0" lang="en-US" altLang="ko-KR" sz="2400" b="0" i="1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Open Sans" panose="020B0606030504020204" pitchFamily="34" charset="0"/>
                <a:ea typeface="맑은 고딕" panose="020B0503020000020004" pitchFamily="34" charset="-127"/>
                <a:cs typeface="+mn-cs"/>
              </a:rPr>
              <a:t>?</a:t>
            </a:r>
            <a:endParaRPr kumimoji="0" lang="ko-Kore-KR" altLang="en-US" sz="2400" b="0" i="1" u="none" strike="noStrike" kern="1200" cap="none" spc="0" normalizeH="0" baseline="0" noProof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2" name="아래쪽 화살표[D] 1">
            <a:extLst>
              <a:ext uri="{FF2B5EF4-FFF2-40B4-BE49-F238E27FC236}">
                <a16:creationId xmlns:a16="http://schemas.microsoft.com/office/drawing/2014/main" id="{98B623B7-CB8A-1C47-BF77-C4313EB40278}"/>
              </a:ext>
            </a:extLst>
          </p:cNvPr>
          <p:cNvSpPr/>
          <p:nvPr/>
        </p:nvSpPr>
        <p:spPr>
          <a:xfrm>
            <a:off x="5537771" y="3051425"/>
            <a:ext cx="678094" cy="95549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F3E8A7-0FD2-6144-AFCA-4048687B3448}"/>
              </a:ext>
            </a:extLst>
          </p:cNvPr>
          <p:cNvSpPr/>
          <p:nvPr/>
        </p:nvSpPr>
        <p:spPr>
          <a:xfrm>
            <a:off x="2893779" y="4595581"/>
            <a:ext cx="7673597" cy="584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맑은 고딕" panose="020B0503020000020004" pitchFamily="34" charset="-127"/>
                <a:cs typeface="+mn-cs"/>
              </a:rPr>
              <a:t>주입받을 때</a:t>
            </a:r>
            <a:r>
              <a:rPr kumimoji="0" lang="en-US" altLang="ko-KR" sz="2400" b="0" i="1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맑은 고딕" panose="020B0503020000020004" pitchFamily="34" charset="-127"/>
                <a:cs typeface="+mn-cs"/>
              </a:rPr>
              <a:t>,</a:t>
            </a:r>
            <a:r>
              <a:rPr kumimoji="0" lang="ko-KR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en-US" altLang="ko-KR" sz="2400" b="0" i="1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맑은 고딕" panose="020B0503020000020004" pitchFamily="34" charset="-127"/>
                <a:cs typeface="+mn-cs"/>
              </a:rPr>
              <a:t>Bean</a:t>
            </a:r>
            <a:r>
              <a:rPr kumimoji="0" lang="ko-KR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맑은 고딕" panose="020B0503020000020004" pitchFamily="34" charset="-127"/>
                <a:cs typeface="+mn-cs"/>
              </a:rPr>
              <a:t>이 여러 개면 어떻게 될까</a:t>
            </a:r>
            <a:r>
              <a:rPr kumimoji="0" lang="en-US" altLang="ko-KR" sz="2400" b="0" i="1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맑은 고딕" panose="020B0503020000020004" pitchFamily="34" charset="-127"/>
                <a:cs typeface="+mn-cs"/>
              </a:rPr>
              <a:t>?</a:t>
            </a:r>
            <a:endParaRPr kumimoji="0" lang="ko-Kore-KR" altLang="en-US" sz="24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431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348238" y="298024"/>
            <a:ext cx="2425664" cy="46166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lvl="0" latinLnBrk="1">
              <a:defRPr/>
            </a:pPr>
            <a:r>
              <a:rPr lang="en-US" altLang="ko-KR" sz="3200" b="1" spc="-150" dirty="0" err="1">
                <a:solidFill>
                  <a:prstClr val="white"/>
                </a:solidFill>
              </a:rPr>
              <a:t>Bean</a:t>
            </a:r>
            <a:r>
              <a:rPr lang="ko-KR" altLang="en-US" sz="3200" b="1" spc="-150" dirty="0" err="1">
                <a:solidFill>
                  <a:prstClr val="white"/>
                </a:solidFill>
              </a:rPr>
              <a:t>이 여러개인 경우</a:t>
            </a:r>
            <a:endParaRPr lang="en" altLang="ko-KR" sz="3200" b="1" spc="-150" dirty="0" err="1">
              <a:solidFill>
                <a:prstClr val="white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79818-9CC3-EB46-BC9E-D693C4A9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D6E879-F9F9-6140-A1B0-B5D6076D0FF2}"/>
              </a:ext>
            </a:extLst>
          </p:cNvPr>
          <p:cNvSpPr/>
          <p:nvPr/>
        </p:nvSpPr>
        <p:spPr>
          <a:xfrm>
            <a:off x="575035" y="1187777"/>
            <a:ext cx="11057641" cy="5165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50CA932-4CA5-7C4E-B38A-799F3E93238A}"/>
              </a:ext>
            </a:extLst>
          </p:cNvPr>
          <p:cNvSpPr/>
          <p:nvPr/>
        </p:nvSpPr>
        <p:spPr>
          <a:xfrm>
            <a:off x="2688141" y="2511808"/>
            <a:ext cx="2681555" cy="544531"/>
          </a:xfrm>
          <a:prstGeom prst="rect">
            <a:avLst/>
          </a:prstGeom>
          <a:solidFill>
            <a:srgbClr val="94B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>
                <a:solidFill>
                  <a:schemeClr val="bg1"/>
                </a:solidFill>
              </a:rPr>
              <a:t>BookRepository</a:t>
            </a:r>
            <a:endParaRPr kumimoji="1" lang="ko-Kore-KR" altLang="en-US" b="1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1D239D-E365-2445-8521-09ACAAEB2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962" y="3801661"/>
            <a:ext cx="886360" cy="117138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9011972-A295-D34D-ACF1-FB5AC1AFD8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7668" y="3809714"/>
            <a:ext cx="930666" cy="11633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E1318A5-0A04-9C4E-B2AE-A0CD9230EEEB}"/>
              </a:ext>
            </a:extLst>
          </p:cNvPr>
          <p:cNvSpPr txBox="1"/>
          <p:nvPr/>
        </p:nvSpPr>
        <p:spPr>
          <a:xfrm>
            <a:off x="1561070" y="5216469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FristBookRepository</a:t>
            </a:r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C66E5B-D4E4-CE4B-9A5B-93A732322335}"/>
              </a:ext>
            </a:extLst>
          </p:cNvPr>
          <p:cNvSpPr txBox="1"/>
          <p:nvPr/>
        </p:nvSpPr>
        <p:spPr>
          <a:xfrm>
            <a:off x="4125930" y="5216469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SecondBookRepository</a:t>
            </a:r>
            <a:endParaRPr kumimoji="1" lang="ko-Kore-KR" altLang="en-US"/>
          </a:p>
        </p:txBody>
      </p:sp>
      <p:cxnSp>
        <p:nvCxnSpPr>
          <p:cNvPr id="16" name="꺾인 연결선[E] 15">
            <a:extLst>
              <a:ext uri="{FF2B5EF4-FFF2-40B4-BE49-F238E27FC236}">
                <a16:creationId xmlns:a16="http://schemas.microsoft.com/office/drawing/2014/main" id="{420A1EBB-C62D-6E4C-8A0A-362BFE018E75}"/>
              </a:ext>
            </a:extLst>
          </p:cNvPr>
          <p:cNvCxnSpPr>
            <a:stCxn id="3" idx="2"/>
            <a:endCxn id="5" idx="0"/>
          </p:cNvCxnSpPr>
          <p:nvPr/>
        </p:nvCxnSpPr>
        <p:spPr>
          <a:xfrm rot="5400000">
            <a:off x="2985870" y="2758612"/>
            <a:ext cx="745322" cy="13407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9398CC3A-28EC-D84B-B6A3-4081CEA6FD55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 rot="16200000" flipH="1">
            <a:off x="4264273" y="2820985"/>
            <a:ext cx="753375" cy="12240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03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348238" y="298024"/>
            <a:ext cx="2425664" cy="46166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lvl="0" latinLnBrk="1">
              <a:defRPr/>
            </a:pPr>
            <a:r>
              <a:rPr lang="en-US" altLang="ko-KR" sz="3200" b="1" spc="-150" dirty="0" err="1">
                <a:solidFill>
                  <a:prstClr val="white"/>
                </a:solidFill>
              </a:rPr>
              <a:t>Bean</a:t>
            </a:r>
            <a:r>
              <a:rPr lang="ko-KR" altLang="en-US" sz="3200" b="1" spc="-150" dirty="0" err="1">
                <a:solidFill>
                  <a:prstClr val="white"/>
                </a:solidFill>
              </a:rPr>
              <a:t>이 여러개인 경우</a:t>
            </a:r>
            <a:endParaRPr lang="en" altLang="ko-KR" sz="3200" b="1" spc="-150" dirty="0" err="1">
              <a:solidFill>
                <a:prstClr val="white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79818-9CC3-EB46-BC9E-D693C4A9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D6E879-F9F9-6140-A1B0-B5D6076D0FF2}"/>
              </a:ext>
            </a:extLst>
          </p:cNvPr>
          <p:cNvSpPr/>
          <p:nvPr/>
        </p:nvSpPr>
        <p:spPr>
          <a:xfrm>
            <a:off x="575035" y="1187777"/>
            <a:ext cx="11057641" cy="5165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pic>
        <p:nvPicPr>
          <p:cNvPr id="3078" name="Picture 6" descr="도서관 2 아이콘 - ico,png,icns,무료 아이콘 다운로드">
            <a:extLst>
              <a:ext uri="{FF2B5EF4-FFF2-40B4-BE49-F238E27FC236}">
                <a16:creationId xmlns:a16="http://schemas.microsoft.com/office/drawing/2014/main" id="{3EFA257E-E140-E648-B645-2884F7B89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8096" y="2279254"/>
            <a:ext cx="1251521" cy="125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6960418-BC05-2F42-8643-73F85B24CDC6}"/>
              </a:ext>
            </a:extLst>
          </p:cNvPr>
          <p:cNvSpPr txBox="1"/>
          <p:nvPr/>
        </p:nvSpPr>
        <p:spPr>
          <a:xfrm>
            <a:off x="8782344" y="3697090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BookService</a:t>
            </a: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108376C-4BBE-D24F-8916-0D14EA342E27}"/>
              </a:ext>
            </a:extLst>
          </p:cNvPr>
          <p:cNvCxnSpPr/>
          <p:nvPr/>
        </p:nvCxnSpPr>
        <p:spPr>
          <a:xfrm flipH="1">
            <a:off x="5718334" y="2905014"/>
            <a:ext cx="3159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4235526-393D-3F42-A1A8-95C5E6F850A7}"/>
              </a:ext>
            </a:extLst>
          </p:cNvPr>
          <p:cNvSpPr/>
          <p:nvPr/>
        </p:nvSpPr>
        <p:spPr>
          <a:xfrm>
            <a:off x="2688141" y="2511808"/>
            <a:ext cx="2681555" cy="544531"/>
          </a:xfrm>
          <a:prstGeom prst="rect">
            <a:avLst/>
          </a:prstGeom>
          <a:solidFill>
            <a:srgbClr val="94B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>
                <a:solidFill>
                  <a:schemeClr val="bg1"/>
                </a:solidFill>
              </a:rPr>
              <a:t>BookRepository</a:t>
            </a:r>
            <a:endParaRPr kumimoji="1" lang="ko-Kore-KR" altLang="en-US" b="1">
              <a:solidFill>
                <a:schemeClr val="bg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29302F9-FF19-4C48-BE8A-C621587EB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4962" y="3801661"/>
            <a:ext cx="886360" cy="117138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95ABEF9-61DC-6944-80E2-4D7F1CD683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7668" y="3809714"/>
            <a:ext cx="930666" cy="116333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D6721CB-0ACA-DD44-8FB5-6F46500B334F}"/>
              </a:ext>
            </a:extLst>
          </p:cNvPr>
          <p:cNvSpPr txBox="1"/>
          <p:nvPr/>
        </p:nvSpPr>
        <p:spPr>
          <a:xfrm>
            <a:off x="1561070" y="5216469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FristBookRepository</a:t>
            </a:r>
            <a:endParaRPr kumimoji="1" lang="ko-Kore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0FC5A6-081F-DA46-AB94-69614D865F67}"/>
              </a:ext>
            </a:extLst>
          </p:cNvPr>
          <p:cNvSpPr txBox="1"/>
          <p:nvPr/>
        </p:nvSpPr>
        <p:spPr>
          <a:xfrm>
            <a:off x="4125930" y="5216469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SecondBookRepository</a:t>
            </a:r>
            <a:endParaRPr kumimoji="1" lang="ko-Kore-KR" altLang="en-US"/>
          </a:p>
        </p:txBody>
      </p:sp>
      <p:cxnSp>
        <p:nvCxnSpPr>
          <p:cNvPr id="24" name="꺾인 연결선[E] 23">
            <a:extLst>
              <a:ext uri="{FF2B5EF4-FFF2-40B4-BE49-F238E27FC236}">
                <a16:creationId xmlns:a16="http://schemas.microsoft.com/office/drawing/2014/main" id="{2747029B-33B3-C747-B106-7131247DDD52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 rot="5400000">
            <a:off x="2985870" y="2758612"/>
            <a:ext cx="745322" cy="13407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[E] 24">
            <a:extLst>
              <a:ext uri="{FF2B5EF4-FFF2-40B4-BE49-F238E27FC236}">
                <a16:creationId xmlns:a16="http://schemas.microsoft.com/office/drawing/2014/main" id="{0B894A1E-CCD2-8D4C-8AF5-049D8E3708A1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rot="16200000" flipH="1">
            <a:off x="4264273" y="2820985"/>
            <a:ext cx="753375" cy="12240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096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838101" y="787141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3200" b="1" dirty="0">
                <a:solidFill>
                  <a:prstClr val="white"/>
                </a:solidFill>
                <a:latin typeface="맑은 고딕"/>
                <a:ea typeface="맑은 고딕" panose="020B0503020000020004" pitchFamily="34" charset="-127"/>
              </a:rPr>
              <a:t>CONTENTS</a:t>
            </a:r>
            <a:endParaRPr lang="ko-KR" altLang="en-US" sz="3200" b="1" dirty="0">
              <a:solidFill>
                <a:prstClr val="white"/>
              </a:solidFill>
              <a:latin typeface="맑은 고딕"/>
              <a:ea typeface="맑은 고딕" panose="020B0503020000020004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35546" y="2167069"/>
            <a:ext cx="5032409" cy="36583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latinLnBrk="1">
              <a:lnSpc>
                <a:spcPct val="200000"/>
              </a:lnSpc>
              <a:buAutoNum type="arabicPeriod"/>
            </a:pPr>
            <a:r>
              <a:rPr lang="ko-KR" altLang="en-US" sz="2400" b="1" spc="300" dirty="0">
                <a:solidFill>
                  <a:prstClr val="white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싱글톤 장단점</a:t>
            </a:r>
            <a:endParaRPr lang="en-US" altLang="ko-KR" sz="2400" b="1" spc="300" dirty="0">
              <a:solidFill>
                <a:prstClr val="white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457200" indent="-457200" latinLnBrk="1">
              <a:lnSpc>
                <a:spcPct val="200000"/>
              </a:lnSpc>
              <a:buAutoNum type="arabicPeriod"/>
            </a:pPr>
            <a:r>
              <a:rPr lang="ko-KR" altLang="en-US" sz="2400" b="1" spc="300" dirty="0">
                <a:solidFill>
                  <a:prstClr val="white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싱글톤 구현</a:t>
            </a:r>
            <a:endParaRPr lang="en-US" altLang="ko-KR" sz="2400" b="1" spc="300" dirty="0">
              <a:solidFill>
                <a:prstClr val="white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457200" indent="-457200" latinLnBrk="1">
              <a:lnSpc>
                <a:spcPct val="200000"/>
              </a:lnSpc>
              <a:buAutoNum type="arabicPeriod"/>
            </a:pPr>
            <a:r>
              <a:rPr lang="en-US" altLang="ko-KR" sz="2400" b="1" spc="300" dirty="0">
                <a:solidFill>
                  <a:prstClr val="white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Bean</a:t>
            </a:r>
            <a:r>
              <a:rPr lang="ko-KR" altLang="en-US" sz="2400" b="1" spc="300" dirty="0">
                <a:solidFill>
                  <a:prstClr val="white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주입 방법</a:t>
            </a:r>
            <a:endParaRPr lang="en-US" altLang="ko-KR" sz="2400" b="1" spc="300" dirty="0">
              <a:solidFill>
                <a:prstClr val="white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457200" indent="-457200" latinLnBrk="1">
              <a:lnSpc>
                <a:spcPct val="200000"/>
              </a:lnSpc>
              <a:buAutoNum type="arabicPeriod"/>
            </a:pPr>
            <a:r>
              <a:rPr lang="ko-KR" altLang="en-US" sz="2400" b="1" spc="300" dirty="0">
                <a:solidFill>
                  <a:prstClr val="white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컴포넌트 스캔</a:t>
            </a:r>
            <a:endParaRPr lang="en-US" altLang="ko-KR" sz="2400" b="1" spc="300" dirty="0">
              <a:solidFill>
                <a:prstClr val="white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atinLnBrk="1">
              <a:lnSpc>
                <a:spcPct val="200000"/>
              </a:lnSpc>
            </a:pPr>
            <a:r>
              <a:rPr lang="ko-KR" altLang="en-US" sz="2400" b="1" spc="300" dirty="0">
                <a:solidFill>
                  <a:prstClr val="white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E018E42-69C8-8E46-9CD4-6DFC3954E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348238" y="298024"/>
            <a:ext cx="2425664" cy="46166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Bean</a:t>
            </a:r>
            <a:r>
              <a:rPr kumimoji="0" lang="ko-KR" altLang="en-US" sz="3200" b="1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이 여러개인 경우</a:t>
            </a:r>
            <a:endParaRPr kumimoji="0" lang="en" altLang="ko-KR" sz="3200" b="1" i="0" u="none" strike="noStrike" kern="1200" cap="none" spc="-15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79818-9CC3-EB46-BC9E-D693C4A9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D6E879-F9F9-6140-A1B0-B5D6076D0FF2}"/>
              </a:ext>
            </a:extLst>
          </p:cNvPr>
          <p:cNvSpPr/>
          <p:nvPr/>
        </p:nvSpPr>
        <p:spPr>
          <a:xfrm>
            <a:off x="575035" y="1187777"/>
            <a:ext cx="11057641" cy="5165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pic>
        <p:nvPicPr>
          <p:cNvPr id="3" name="그림 2" descr="텍스트, 식물, 조류, 스크린샷이(가) 표시된 사진&#10;&#10;자동 생성된 설명">
            <a:extLst>
              <a:ext uri="{FF2B5EF4-FFF2-40B4-BE49-F238E27FC236}">
                <a16:creationId xmlns:a16="http://schemas.microsoft.com/office/drawing/2014/main" id="{588B4E3D-6B26-DC49-802A-28405D57CF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3140"/>
          <a:stretch/>
        </p:blipFill>
        <p:spPr>
          <a:xfrm>
            <a:off x="1361611" y="1980043"/>
            <a:ext cx="6756400" cy="54239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9" name="그림 8" descr="텍스트, 식물, 조류, 스크린샷이(가) 표시된 사진&#10;&#10;자동 생성된 설명">
            <a:extLst>
              <a:ext uri="{FF2B5EF4-FFF2-40B4-BE49-F238E27FC236}">
                <a16:creationId xmlns:a16="http://schemas.microsoft.com/office/drawing/2014/main" id="{00E272EE-A38A-6649-984E-D3B02FDABE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288" b="34153"/>
          <a:stretch/>
        </p:blipFill>
        <p:spPr>
          <a:xfrm>
            <a:off x="1361611" y="3409365"/>
            <a:ext cx="6756400" cy="79881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0" name="그림 9" descr="텍스트, 식물, 조류, 스크린샷이(가) 표시된 사진&#10;&#10;자동 생성된 설명">
            <a:extLst>
              <a:ext uri="{FF2B5EF4-FFF2-40B4-BE49-F238E27FC236}">
                <a16:creationId xmlns:a16="http://schemas.microsoft.com/office/drawing/2014/main" id="{435A5D29-78EE-BA42-A90A-0FD0380E77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441"/>
          <a:stretch/>
        </p:blipFill>
        <p:spPr>
          <a:xfrm>
            <a:off x="1382159" y="5164052"/>
            <a:ext cx="6756400" cy="79881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AD1CBE-380B-294F-889C-DFF324105BEA}"/>
              </a:ext>
            </a:extLst>
          </p:cNvPr>
          <p:cNvSpPr txBox="1"/>
          <p:nvPr/>
        </p:nvSpPr>
        <p:spPr>
          <a:xfrm>
            <a:off x="1273996" y="1499170"/>
            <a:ext cx="2053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ko-Kore-KR" sz="1600" b="0" i="1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BookRepository.java</a:t>
            </a:r>
            <a:endParaRPr kumimoji="1" lang="ko-Kore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20F045-2826-064C-A8E2-88AA1EA484EA}"/>
              </a:ext>
            </a:extLst>
          </p:cNvPr>
          <p:cNvSpPr txBox="1"/>
          <p:nvPr/>
        </p:nvSpPr>
        <p:spPr>
          <a:xfrm>
            <a:off x="1302629" y="3018568"/>
            <a:ext cx="2424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ko-Kore-KR" sz="1600" b="0" i="1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FirstBookRepository.java</a:t>
            </a:r>
            <a:endParaRPr kumimoji="1" lang="ko-Kore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D77064-1986-7B47-9A53-A3D381DEA100}"/>
              </a:ext>
            </a:extLst>
          </p:cNvPr>
          <p:cNvSpPr txBox="1"/>
          <p:nvPr/>
        </p:nvSpPr>
        <p:spPr>
          <a:xfrm>
            <a:off x="1361611" y="4765624"/>
            <a:ext cx="2738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ko-Kore-KR" sz="1600" b="0" i="1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SecondBookRepository.java</a:t>
            </a:r>
            <a:endParaRPr kumimoji="1" lang="ko-Kore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7232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348238" y="298024"/>
            <a:ext cx="2425664" cy="46166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Bean</a:t>
            </a:r>
            <a:r>
              <a:rPr kumimoji="0" lang="ko-KR" altLang="en-US" sz="3200" b="1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이 여러개인 경우</a:t>
            </a:r>
            <a:endParaRPr kumimoji="0" lang="en" altLang="ko-KR" sz="3200" b="1" i="0" u="none" strike="noStrike" kern="1200" cap="none" spc="-15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79818-9CC3-EB46-BC9E-D693C4A9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D6E879-F9F9-6140-A1B0-B5D6076D0FF2}"/>
              </a:ext>
            </a:extLst>
          </p:cNvPr>
          <p:cNvSpPr/>
          <p:nvPr/>
        </p:nvSpPr>
        <p:spPr>
          <a:xfrm>
            <a:off x="575035" y="1187777"/>
            <a:ext cx="11057641" cy="5165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pic>
        <p:nvPicPr>
          <p:cNvPr id="3" name="그림 2" descr="텍스트, 식물, 조류, 스크린샷이(가) 표시된 사진&#10;&#10;자동 생성된 설명">
            <a:extLst>
              <a:ext uri="{FF2B5EF4-FFF2-40B4-BE49-F238E27FC236}">
                <a16:creationId xmlns:a16="http://schemas.microsoft.com/office/drawing/2014/main" id="{588B4E3D-6B26-DC49-802A-28405D57CF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3140"/>
          <a:stretch/>
        </p:blipFill>
        <p:spPr>
          <a:xfrm>
            <a:off x="1361611" y="1980043"/>
            <a:ext cx="6756400" cy="54239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9" name="그림 8" descr="텍스트, 식물, 조류, 스크린샷이(가) 표시된 사진&#10;&#10;자동 생성된 설명">
            <a:extLst>
              <a:ext uri="{FF2B5EF4-FFF2-40B4-BE49-F238E27FC236}">
                <a16:creationId xmlns:a16="http://schemas.microsoft.com/office/drawing/2014/main" id="{00E272EE-A38A-6649-984E-D3B02FDABE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288" b="34153"/>
          <a:stretch/>
        </p:blipFill>
        <p:spPr>
          <a:xfrm>
            <a:off x="1361611" y="3409365"/>
            <a:ext cx="6756400" cy="79881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0" name="그림 9" descr="텍스트, 식물, 조류, 스크린샷이(가) 표시된 사진&#10;&#10;자동 생성된 설명">
            <a:extLst>
              <a:ext uri="{FF2B5EF4-FFF2-40B4-BE49-F238E27FC236}">
                <a16:creationId xmlns:a16="http://schemas.microsoft.com/office/drawing/2014/main" id="{435A5D29-78EE-BA42-A90A-0FD0380E77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441"/>
          <a:stretch/>
        </p:blipFill>
        <p:spPr>
          <a:xfrm>
            <a:off x="1382159" y="5164052"/>
            <a:ext cx="6756400" cy="79881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AD1CBE-380B-294F-889C-DFF324105BEA}"/>
              </a:ext>
            </a:extLst>
          </p:cNvPr>
          <p:cNvSpPr txBox="1"/>
          <p:nvPr/>
        </p:nvSpPr>
        <p:spPr>
          <a:xfrm>
            <a:off x="1273996" y="1499170"/>
            <a:ext cx="2053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sz="1600" i="1">
                <a:solidFill>
                  <a:schemeClr val="tx1">
                    <a:lumMod val="50000"/>
                    <a:lumOff val="50000"/>
                  </a:schemeClr>
                </a:solidFill>
              </a:rPr>
              <a:t>BookRepository.java</a:t>
            </a:r>
            <a:endParaRPr kumimoji="1" lang="ko-Kore-KR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20F045-2826-064C-A8E2-88AA1EA484EA}"/>
              </a:ext>
            </a:extLst>
          </p:cNvPr>
          <p:cNvSpPr txBox="1"/>
          <p:nvPr/>
        </p:nvSpPr>
        <p:spPr>
          <a:xfrm>
            <a:off x="1302629" y="3018568"/>
            <a:ext cx="2424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sz="1600" i="1">
                <a:solidFill>
                  <a:schemeClr val="tx1">
                    <a:lumMod val="50000"/>
                    <a:lumOff val="50000"/>
                  </a:schemeClr>
                </a:solidFill>
              </a:rPr>
              <a:t>FirstBookRepository.java</a:t>
            </a:r>
            <a:endParaRPr kumimoji="1" lang="ko-Kore-KR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D77064-1986-7B47-9A53-A3D381DEA100}"/>
              </a:ext>
            </a:extLst>
          </p:cNvPr>
          <p:cNvSpPr txBox="1"/>
          <p:nvPr/>
        </p:nvSpPr>
        <p:spPr>
          <a:xfrm>
            <a:off x="1361611" y="4765624"/>
            <a:ext cx="2738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sz="1600" i="1">
                <a:solidFill>
                  <a:schemeClr val="tx1">
                    <a:lumMod val="50000"/>
                    <a:lumOff val="50000"/>
                  </a:schemeClr>
                </a:solidFill>
              </a:rPr>
              <a:t>SecondBookRepository.java</a:t>
            </a:r>
            <a:endParaRPr kumimoji="1" lang="ko-Kore-KR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A6FAACE-05CC-834E-9CCA-959128F6C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6769" y="3488111"/>
            <a:ext cx="1959581" cy="68505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BF0BB12-2C3C-E24B-870F-9F66C192C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6768" y="5220931"/>
            <a:ext cx="1959581" cy="68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334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348238" y="298024"/>
            <a:ext cx="2425664" cy="46166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Bean</a:t>
            </a:r>
            <a:r>
              <a:rPr kumimoji="0" lang="ko-KR" altLang="en-US" sz="3200" b="1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이 여러개인 경우</a:t>
            </a:r>
            <a:endParaRPr kumimoji="0" lang="en" altLang="ko-KR" sz="3200" b="1" i="0" u="none" strike="noStrike" kern="1200" cap="none" spc="-15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79818-9CC3-EB46-BC9E-D693C4A9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D6E879-F9F9-6140-A1B0-B5D6076D0FF2}"/>
              </a:ext>
            </a:extLst>
          </p:cNvPr>
          <p:cNvSpPr/>
          <p:nvPr/>
        </p:nvSpPr>
        <p:spPr>
          <a:xfrm>
            <a:off x="575035" y="1187777"/>
            <a:ext cx="11057641" cy="5165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AD1CBE-380B-294F-889C-DFF324105BEA}"/>
              </a:ext>
            </a:extLst>
          </p:cNvPr>
          <p:cNvSpPr txBox="1"/>
          <p:nvPr/>
        </p:nvSpPr>
        <p:spPr>
          <a:xfrm>
            <a:off x="1273996" y="1741912"/>
            <a:ext cx="171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" altLang="ko-Kore-KR" sz="1600" i="1">
                <a:solidFill>
                  <a:prstClr val="black">
                    <a:lumMod val="50000"/>
                    <a:lumOff val="50000"/>
                  </a:prstClr>
                </a:solidFill>
              </a:rPr>
              <a:t>BookService.java</a:t>
            </a:r>
            <a:endParaRPr kumimoji="1" lang="ko-Kore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C95EC07-04CE-1044-AD1C-D524B2F9C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996" y="2149117"/>
            <a:ext cx="4406900" cy="10541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7325D28-DE2C-F943-92BB-56E44158AF8D}"/>
              </a:ext>
            </a:extLst>
          </p:cNvPr>
          <p:cNvSpPr txBox="1"/>
          <p:nvPr/>
        </p:nvSpPr>
        <p:spPr>
          <a:xfrm>
            <a:off x="4397339" y="3993611"/>
            <a:ext cx="1426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800"/>
              <a:t>결과는</a:t>
            </a:r>
            <a:r>
              <a:rPr kumimoji="1" lang="en-US" altLang="ko-Kore-KR" sz="2800"/>
              <a:t>?</a:t>
            </a:r>
            <a:endParaRPr kumimoji="1" lang="ko-Kore-KR" altLang="en-US" sz="28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B0071B-DD8B-AA41-9772-62738EC23E48}"/>
              </a:ext>
            </a:extLst>
          </p:cNvPr>
          <p:cNvSpPr/>
          <p:nvPr/>
        </p:nvSpPr>
        <p:spPr>
          <a:xfrm>
            <a:off x="1510051" y="2571849"/>
            <a:ext cx="2887287" cy="4253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9709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348238" y="298024"/>
            <a:ext cx="2425664" cy="46166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Bean</a:t>
            </a:r>
            <a:r>
              <a:rPr kumimoji="0" lang="ko-KR" altLang="en-US" sz="3200" b="1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이 여러개인 경우</a:t>
            </a:r>
            <a:endParaRPr kumimoji="0" lang="en" altLang="ko-KR" sz="3200" b="1" i="0" u="none" strike="noStrike" kern="1200" cap="none" spc="-15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79818-9CC3-EB46-BC9E-D693C4A9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D6E879-F9F9-6140-A1B0-B5D6076D0FF2}"/>
              </a:ext>
            </a:extLst>
          </p:cNvPr>
          <p:cNvSpPr/>
          <p:nvPr/>
        </p:nvSpPr>
        <p:spPr>
          <a:xfrm>
            <a:off x="575035" y="1187777"/>
            <a:ext cx="11057641" cy="5165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AD1CBE-380B-294F-889C-DFF324105BEA}"/>
              </a:ext>
            </a:extLst>
          </p:cNvPr>
          <p:cNvSpPr txBox="1"/>
          <p:nvPr/>
        </p:nvSpPr>
        <p:spPr>
          <a:xfrm>
            <a:off x="1273996" y="1741912"/>
            <a:ext cx="171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ko-Kore-KR" sz="1600" b="0" i="1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BookService.java</a:t>
            </a:r>
            <a:endParaRPr kumimoji="1" lang="ko-Kore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C95EC07-04CE-1044-AD1C-D524B2F9C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996" y="2149117"/>
            <a:ext cx="4406900" cy="10541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7325D28-DE2C-F943-92BB-56E44158AF8D}"/>
              </a:ext>
            </a:extLst>
          </p:cNvPr>
          <p:cNvSpPr txBox="1"/>
          <p:nvPr/>
        </p:nvSpPr>
        <p:spPr>
          <a:xfrm>
            <a:off x="4397339" y="3993611"/>
            <a:ext cx="1426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ore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결과는</a:t>
            </a:r>
            <a:r>
              <a:rPr kumimoji="1" lang="en-US" altLang="ko-Kore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?</a:t>
            </a:r>
            <a:endParaRPr kumimoji="1" lang="ko-Kore-KR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C384B6-26FB-2647-9144-5E9F4C0FAC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0247"/>
          <a:stretch/>
        </p:blipFill>
        <p:spPr>
          <a:xfrm>
            <a:off x="6511106" y="2998189"/>
            <a:ext cx="3285623" cy="303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097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348238" y="298024"/>
            <a:ext cx="2425664" cy="46166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해결 방법</a:t>
            </a:r>
            <a:endParaRPr kumimoji="0" lang="en" altLang="ko-KR" sz="3200" b="1" i="0" u="none" strike="noStrike" kern="1200" cap="none" spc="-15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79818-9CC3-EB46-BC9E-D693C4A9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D6E879-F9F9-6140-A1B0-B5D6076D0FF2}"/>
              </a:ext>
            </a:extLst>
          </p:cNvPr>
          <p:cNvSpPr/>
          <p:nvPr/>
        </p:nvSpPr>
        <p:spPr>
          <a:xfrm>
            <a:off x="575035" y="1187777"/>
            <a:ext cx="11057641" cy="5165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AD1CBE-380B-294F-889C-DFF324105BEA}"/>
              </a:ext>
            </a:extLst>
          </p:cNvPr>
          <p:cNvSpPr txBox="1"/>
          <p:nvPr/>
        </p:nvSpPr>
        <p:spPr>
          <a:xfrm>
            <a:off x="1300038" y="2592296"/>
            <a:ext cx="2424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ore-KR" sz="1200" i="1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</a:rPr>
              <a:t>FirstBookRepository</a:t>
            </a:r>
            <a:r>
              <a:rPr kumimoji="0" lang="en" altLang="ko-Kore-KR" sz="1200" b="0" i="1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.java</a:t>
            </a:r>
            <a:endParaRPr kumimoji="1" lang="ko-Kore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C66E45-E6EB-464D-AD3A-82AEB208D5F8}"/>
              </a:ext>
            </a:extLst>
          </p:cNvPr>
          <p:cNvSpPr txBox="1"/>
          <p:nvPr/>
        </p:nvSpPr>
        <p:spPr>
          <a:xfrm>
            <a:off x="1191802" y="1637815"/>
            <a:ext cx="2877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/>
              <a:t>@Primary </a:t>
            </a:r>
            <a:r>
              <a:rPr kumimoji="1" lang="ko-KR" altLang="en-US" sz="2400"/>
              <a:t>이용하기</a:t>
            </a:r>
            <a:endParaRPr kumimoji="1" lang="ko-Kore-KR" altLang="en-US" sz="240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B425B7B-2B01-DC47-A5EC-3BE143C9DCB8}"/>
              </a:ext>
            </a:extLst>
          </p:cNvPr>
          <p:cNvGrpSpPr/>
          <p:nvPr/>
        </p:nvGrpSpPr>
        <p:grpSpPr>
          <a:xfrm>
            <a:off x="1300038" y="2977959"/>
            <a:ext cx="4330200" cy="587174"/>
            <a:chOff x="1300038" y="2977959"/>
            <a:chExt cx="5854700" cy="8636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1ED7B89-8F18-2346-9CCA-A3A90D3CF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00038" y="2977959"/>
              <a:ext cx="5854700" cy="86360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7969595-D0BC-7947-86DB-45578A0E469C}"/>
                </a:ext>
              </a:extLst>
            </p:cNvPr>
            <p:cNvSpPr/>
            <p:nvPr/>
          </p:nvSpPr>
          <p:spPr>
            <a:xfrm>
              <a:off x="2461051" y="3012405"/>
              <a:ext cx="827498" cy="2615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ore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</p:grp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1EB1D39B-7BEB-334B-B38D-9937347B7181}"/>
              </a:ext>
            </a:extLst>
          </p:cNvPr>
          <p:cNvCxnSpPr/>
          <p:nvPr/>
        </p:nvCxnSpPr>
        <p:spPr>
          <a:xfrm>
            <a:off x="6103855" y="1637815"/>
            <a:ext cx="0" cy="422872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CA1D51C-F9B4-CE4E-9C88-4499D77DF4D0}"/>
              </a:ext>
            </a:extLst>
          </p:cNvPr>
          <p:cNvSpPr txBox="1"/>
          <p:nvPr/>
        </p:nvSpPr>
        <p:spPr>
          <a:xfrm>
            <a:off x="6577473" y="1637815"/>
            <a:ext cx="3001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/>
              <a:t>@Qualifier </a:t>
            </a:r>
            <a:r>
              <a:rPr kumimoji="1" lang="ko-KR" altLang="en-US" sz="2400"/>
              <a:t>이용하기</a:t>
            </a:r>
            <a:endParaRPr kumimoji="1" lang="ko-Kore-KR" altLang="en-US" sz="240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C768D14-52FD-6948-9260-F14A493929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7473" y="2979768"/>
            <a:ext cx="3809681" cy="83120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2C372CE-B9C6-4E47-95ED-7B7C15831E6E}"/>
              </a:ext>
            </a:extLst>
          </p:cNvPr>
          <p:cNvSpPr txBox="1"/>
          <p:nvPr/>
        </p:nvSpPr>
        <p:spPr>
          <a:xfrm>
            <a:off x="6577473" y="2592296"/>
            <a:ext cx="2424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ore-KR" sz="1200" i="1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</a:rPr>
              <a:t>BookService.java</a:t>
            </a:r>
            <a:endParaRPr kumimoji="1" lang="ko-Kore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AFFAA4B-5009-474C-AFC3-FDECE46010EA}"/>
              </a:ext>
            </a:extLst>
          </p:cNvPr>
          <p:cNvSpPr/>
          <p:nvPr/>
        </p:nvSpPr>
        <p:spPr>
          <a:xfrm>
            <a:off x="7526171" y="3297383"/>
            <a:ext cx="2419213" cy="1623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6434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348238" y="298024"/>
            <a:ext cx="2425664" cy="46166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해결 방법</a:t>
            </a:r>
            <a:endParaRPr kumimoji="0" lang="en" altLang="ko-KR" sz="3200" b="1" i="0" u="none" strike="noStrike" kern="1200" cap="none" spc="-15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79818-9CC3-EB46-BC9E-D693C4A9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D6E879-F9F9-6140-A1B0-B5D6076D0FF2}"/>
              </a:ext>
            </a:extLst>
          </p:cNvPr>
          <p:cNvSpPr/>
          <p:nvPr/>
        </p:nvSpPr>
        <p:spPr>
          <a:xfrm>
            <a:off x="575035" y="1187777"/>
            <a:ext cx="11057641" cy="5165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AD1CBE-380B-294F-889C-DFF324105BEA}"/>
              </a:ext>
            </a:extLst>
          </p:cNvPr>
          <p:cNvSpPr txBox="1"/>
          <p:nvPr/>
        </p:nvSpPr>
        <p:spPr>
          <a:xfrm>
            <a:off x="1300038" y="2592296"/>
            <a:ext cx="2424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ore-KR" sz="1200" i="1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</a:rPr>
              <a:t>BookService</a:t>
            </a:r>
            <a:r>
              <a:rPr kumimoji="0" lang="en" altLang="ko-Kore-KR" sz="1200" b="0" i="1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.java</a:t>
            </a:r>
            <a:endParaRPr kumimoji="1" lang="ko-Kore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C66E45-E6EB-464D-AD3A-82AEB208D5F8}"/>
              </a:ext>
            </a:extLst>
          </p:cNvPr>
          <p:cNvSpPr txBox="1"/>
          <p:nvPr/>
        </p:nvSpPr>
        <p:spPr>
          <a:xfrm>
            <a:off x="1191802" y="1637815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>
                <a:solidFill>
                  <a:prstClr val="black"/>
                </a:solidFill>
                <a:latin typeface="맑은 고딕"/>
              </a:rPr>
              <a:t>모두 주입받기</a:t>
            </a:r>
            <a:endParaRPr kumimoji="1" lang="ko-Kore-KR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1EB1D39B-7BEB-334B-B38D-9937347B7181}"/>
              </a:ext>
            </a:extLst>
          </p:cNvPr>
          <p:cNvCxnSpPr/>
          <p:nvPr/>
        </p:nvCxnSpPr>
        <p:spPr>
          <a:xfrm>
            <a:off x="6103855" y="1637815"/>
            <a:ext cx="0" cy="422872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CA1D51C-F9B4-CE4E-9C88-4499D77DF4D0}"/>
              </a:ext>
            </a:extLst>
          </p:cNvPr>
          <p:cNvSpPr txBox="1"/>
          <p:nvPr/>
        </p:nvSpPr>
        <p:spPr>
          <a:xfrm>
            <a:off x="6577473" y="1637815"/>
            <a:ext cx="3063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>
                <a:solidFill>
                  <a:prstClr val="black"/>
                </a:solidFill>
                <a:latin typeface="맑은 고딕"/>
              </a:rPr>
              <a:t>필드명으로 주입받기</a:t>
            </a:r>
            <a:endParaRPr kumimoji="1" lang="ko-Kore-KR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C372CE-B9C6-4E47-95ED-7B7C15831E6E}"/>
              </a:ext>
            </a:extLst>
          </p:cNvPr>
          <p:cNvSpPr txBox="1"/>
          <p:nvPr/>
        </p:nvSpPr>
        <p:spPr>
          <a:xfrm>
            <a:off x="6577473" y="2592296"/>
            <a:ext cx="2424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ko-Kore-KR" sz="1200" b="0" i="1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BookService.java</a:t>
            </a:r>
            <a:endParaRPr kumimoji="1" lang="ko-Kore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C853E9A-9F7E-C348-9CC5-E4E86C7B0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338" y="3070873"/>
            <a:ext cx="3455985" cy="9889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A085837-48A5-5E40-A6E6-DD3C5FB56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7473" y="3037704"/>
            <a:ext cx="3934770" cy="95100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15961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348238" y="298024"/>
            <a:ext cx="2425664" cy="46166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컴포넌트 스캔</a:t>
            </a:r>
            <a:endParaRPr kumimoji="0" lang="en" altLang="ko-KR" sz="3200" b="1" i="0" u="none" strike="noStrike" kern="1200" cap="none" spc="-15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79818-9CC3-EB46-BC9E-D693C4A9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D6E879-F9F9-6140-A1B0-B5D6076D0FF2}"/>
              </a:ext>
            </a:extLst>
          </p:cNvPr>
          <p:cNvSpPr/>
          <p:nvPr/>
        </p:nvSpPr>
        <p:spPr>
          <a:xfrm>
            <a:off x="575035" y="1187777"/>
            <a:ext cx="11057641" cy="5165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E2C79C-6D91-BF43-B37C-228B3F722158}"/>
              </a:ext>
            </a:extLst>
          </p:cNvPr>
          <p:cNvSpPr/>
          <p:nvPr/>
        </p:nvSpPr>
        <p:spPr>
          <a:xfrm>
            <a:off x="3312709" y="2698062"/>
            <a:ext cx="6096000" cy="146187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200000"/>
              </a:lnSpc>
            </a:pPr>
            <a:r>
              <a:rPr kumimoji="0" lang="en-US" altLang="ko-KR" sz="2400" b="0" i="1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맑은 고딕" panose="020B0503020000020004" pitchFamily="34" charset="-127"/>
                <a:cs typeface="+mn-cs"/>
              </a:rPr>
              <a:t>“</a:t>
            </a:r>
            <a:r>
              <a:rPr lang="en" altLang="ko-KR" sz="2400" i="1">
                <a:solidFill>
                  <a:srgbClr val="333333"/>
                </a:solidFill>
                <a:latin typeface="Open Sans" panose="020B0606030504020204" pitchFamily="34" charset="0"/>
              </a:rPr>
              <a:t>@Component </a:t>
            </a:r>
            <a:r>
              <a:rPr lang="ko-KR" altLang="en-US" sz="2400" i="1">
                <a:solidFill>
                  <a:srgbClr val="333333"/>
                </a:solidFill>
                <a:latin typeface="Open Sans" panose="020B0606030504020204" pitchFamily="34" charset="0"/>
              </a:rPr>
              <a:t>어노테이션 붙어있으면</a:t>
            </a:r>
            <a:r>
              <a:rPr lang="en-US" altLang="ko-KR" sz="2400" i="1">
                <a:solidFill>
                  <a:srgbClr val="333333"/>
                </a:solidFill>
                <a:latin typeface="Open Sans" panose="020B0606030504020204" pitchFamily="34" charset="0"/>
              </a:rPr>
              <a:t>,</a:t>
            </a:r>
          </a:p>
          <a:p>
            <a:pPr lvl="0">
              <a:lnSpc>
                <a:spcPct val="200000"/>
              </a:lnSpc>
            </a:pPr>
            <a:r>
              <a:rPr lang="ko-KR" altLang="en-US" sz="2400" i="1">
                <a:solidFill>
                  <a:srgbClr val="333333"/>
                </a:solidFill>
                <a:latin typeface="Open Sans" panose="020B0606030504020204" pitchFamily="34" charset="0"/>
              </a:rPr>
              <a:t>모두 </a:t>
            </a:r>
            <a:r>
              <a:rPr lang="en" altLang="ko-KR" sz="2400" i="1">
                <a:solidFill>
                  <a:srgbClr val="333333"/>
                </a:solidFill>
                <a:latin typeface="Open Sans" panose="020B0606030504020204" pitchFamily="34" charset="0"/>
              </a:rPr>
              <a:t>Bean</a:t>
            </a:r>
            <a:r>
              <a:rPr lang="ko-KR" altLang="en-US" sz="2400" i="1">
                <a:solidFill>
                  <a:srgbClr val="333333"/>
                </a:solidFill>
                <a:latin typeface="Open Sans" panose="020B0606030504020204" pitchFamily="34" charset="0"/>
              </a:rPr>
              <a:t>으로 등록한다</a:t>
            </a:r>
            <a:r>
              <a:rPr kumimoji="0" lang="en-US" altLang="ko-KR" sz="2400" b="0" i="1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맑은 고딕" panose="020B0503020000020004" pitchFamily="34" charset="-127"/>
                <a:cs typeface="+mn-cs"/>
              </a:rPr>
              <a:t>”</a:t>
            </a:r>
            <a:endParaRPr kumimoji="0" lang="ko-Kore-KR" altLang="en-US" sz="24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54002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348238" y="298024"/>
            <a:ext cx="2425664" cy="46166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컴포넌트 스캔</a:t>
            </a:r>
            <a:endParaRPr kumimoji="0" lang="en" altLang="ko-KR" sz="3200" b="1" i="0" u="none" strike="noStrike" kern="1200" cap="none" spc="-15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79818-9CC3-EB46-BC9E-D693C4A9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D6E879-F9F9-6140-A1B0-B5D6076D0FF2}"/>
              </a:ext>
            </a:extLst>
          </p:cNvPr>
          <p:cNvSpPr/>
          <p:nvPr/>
        </p:nvSpPr>
        <p:spPr>
          <a:xfrm>
            <a:off x="575035" y="1187777"/>
            <a:ext cx="11057641" cy="5165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014744-B40F-EA4A-AC2E-A4C0C298CB4D}"/>
              </a:ext>
            </a:extLst>
          </p:cNvPr>
          <p:cNvSpPr/>
          <p:nvPr/>
        </p:nvSpPr>
        <p:spPr>
          <a:xfrm>
            <a:off x="1002382" y="1788070"/>
            <a:ext cx="8932727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/>
              <a:t>아래의 어노테이션은 모두 </a:t>
            </a:r>
            <a:r>
              <a:rPr lang="en-US" altLang="ko-KR" b="1"/>
              <a:t>@</a:t>
            </a:r>
            <a:r>
              <a:rPr lang="en" altLang="ko-Kore-KR" b="1"/>
              <a:t>Component</a:t>
            </a:r>
            <a:r>
              <a:rPr lang="ko-KR" altLang="en-US" b="1"/>
              <a:t>를 가지고 있다</a:t>
            </a:r>
            <a:r>
              <a:rPr lang="en-US" altLang="ko-KR" b="1"/>
              <a:t>.</a:t>
            </a:r>
            <a:br>
              <a:rPr lang="en-US" altLang="ko-KR" b="1"/>
            </a:br>
            <a:endParaRPr lang="en-US" altLang="ko-KR" b="1"/>
          </a:p>
          <a:p>
            <a:pPr>
              <a:lnSpc>
                <a:spcPct val="200000"/>
              </a:lnSpc>
            </a:pPr>
            <a:r>
              <a:rPr lang="en-US" altLang="ko-KR"/>
              <a:t>1.</a:t>
            </a:r>
            <a:r>
              <a:rPr lang="ko-KR" altLang="en-US"/>
              <a:t> </a:t>
            </a:r>
            <a:r>
              <a:rPr lang="en-US" altLang="ko-KR"/>
              <a:t>@</a:t>
            </a:r>
            <a:r>
              <a:rPr lang="en" altLang="ko-Kore-KR"/>
              <a:t>Repository</a:t>
            </a:r>
          </a:p>
          <a:p>
            <a:pPr>
              <a:lnSpc>
                <a:spcPct val="200000"/>
              </a:lnSpc>
            </a:pPr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" altLang="ko-Kore-KR"/>
              <a:t>@Service</a:t>
            </a:r>
          </a:p>
          <a:p>
            <a:pPr>
              <a:lnSpc>
                <a:spcPct val="200000"/>
              </a:lnSpc>
            </a:pPr>
            <a:r>
              <a:rPr lang="en-US" altLang="ko-KR"/>
              <a:t>3.</a:t>
            </a:r>
            <a:r>
              <a:rPr lang="ko-KR" altLang="en-US"/>
              <a:t> </a:t>
            </a:r>
            <a:r>
              <a:rPr lang="en" altLang="ko-Kore-KR"/>
              <a:t>@Controller</a:t>
            </a:r>
          </a:p>
          <a:p>
            <a:pPr>
              <a:lnSpc>
                <a:spcPct val="200000"/>
              </a:lnSpc>
            </a:pPr>
            <a:r>
              <a:rPr lang="en-US" altLang="ko-KR"/>
              <a:t>4.</a:t>
            </a:r>
            <a:r>
              <a:rPr lang="ko-KR" altLang="en-US"/>
              <a:t> </a:t>
            </a:r>
            <a:r>
              <a:rPr lang="en" altLang="ko-Kore-KR"/>
              <a:t>@Configuration</a:t>
            </a:r>
          </a:p>
          <a:p>
            <a:br>
              <a:rPr lang="en" altLang="ko-Kore-KR" sz="2400"/>
            </a:br>
            <a:endParaRPr kumimoji="0" lang="en-US" altLang="ko-Kore-KR" sz="240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49360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348238" y="298024"/>
            <a:ext cx="2425664" cy="46166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spc="-150" dirty="0" err="1">
                <a:solidFill>
                  <a:prstClr val="white"/>
                </a:solidFill>
                <a:latin typeface="맑은 고딕"/>
                <a:ea typeface="맑은 고딕" panose="020B0503020000020004" pitchFamily="34" charset="-127"/>
              </a:rPr>
              <a:t>컴포넌트 스캔</a:t>
            </a:r>
            <a:endParaRPr kumimoji="0" lang="en" altLang="ko-KR" sz="3200" b="1" i="0" u="none" strike="noStrike" kern="1200" cap="none" spc="-15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79818-9CC3-EB46-BC9E-D693C4A9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D6E879-F9F9-6140-A1B0-B5D6076D0FF2}"/>
              </a:ext>
            </a:extLst>
          </p:cNvPr>
          <p:cNvSpPr/>
          <p:nvPr/>
        </p:nvSpPr>
        <p:spPr>
          <a:xfrm>
            <a:off x="575035" y="1187777"/>
            <a:ext cx="11057641" cy="5165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5509A3-A9E0-F442-8165-F3724C824F7D}"/>
              </a:ext>
            </a:extLst>
          </p:cNvPr>
          <p:cNvSpPr/>
          <p:nvPr/>
        </p:nvSpPr>
        <p:spPr>
          <a:xfrm>
            <a:off x="1002382" y="1788070"/>
            <a:ext cx="8932727" cy="3328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특징</a:t>
            </a:r>
            <a:endParaRPr kumimoji="0" lang="en-US" altLang="ko-Kore-KR" sz="240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" altLang="ko-Kore-KR"/>
              <a:t>@ComponentScan </a:t>
            </a:r>
            <a:r>
              <a:rPr lang="ko-KR" altLang="en-US"/>
              <a:t>어노테이션이 있는 클래스의 패키지부터 스캔이 시작된다</a:t>
            </a:r>
            <a:r>
              <a:rPr lang="en-US" altLang="ko-KR"/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/>
              <a:t>@</a:t>
            </a:r>
            <a:r>
              <a:rPr lang="en" altLang="ko-Kore-KR"/>
              <a:t>SpringBootApplication</a:t>
            </a:r>
            <a:r>
              <a:rPr lang="ko-KR" altLang="en-US"/>
              <a:t>이 </a:t>
            </a:r>
            <a:r>
              <a:rPr lang="en-US" altLang="ko-KR"/>
              <a:t>@</a:t>
            </a:r>
            <a:r>
              <a:rPr lang="en" altLang="ko-Kore-KR"/>
              <a:t>ComponentScan</a:t>
            </a:r>
            <a:r>
              <a:rPr lang="ko-KR" altLang="en-US"/>
              <a:t>을 담고 있다</a:t>
            </a:r>
            <a:r>
              <a:rPr lang="en-US" altLang="ko-KR"/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/>
              <a:t>@</a:t>
            </a:r>
            <a:r>
              <a:rPr lang="en" altLang="ko-Kore-KR"/>
              <a:t>SpringBootApplication</a:t>
            </a:r>
            <a:r>
              <a:rPr lang="ko-KR" altLang="en-US"/>
              <a:t>이 있는 패키지 안에 있는 것들만 스캔이 가능하다</a:t>
            </a:r>
            <a:r>
              <a:rPr lang="en-US" altLang="ko-KR"/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/>
              <a:t>@</a:t>
            </a:r>
            <a:r>
              <a:rPr lang="en" altLang="ko-Kore-KR"/>
              <a:t>Filter</a:t>
            </a:r>
            <a:r>
              <a:rPr lang="ko-KR" altLang="en-US"/>
              <a:t>로 스캔할 컴포넌트를 필터링할 수 있다</a:t>
            </a:r>
            <a:r>
              <a:rPr lang="en-US" altLang="ko-KR"/>
              <a:t>.</a:t>
            </a:r>
          </a:p>
          <a:p>
            <a:pPr>
              <a:lnSpc>
                <a:spcPct val="200000"/>
              </a:lnSpc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731471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348238" y="298024"/>
            <a:ext cx="2425664" cy="46166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컴포넌트 스캔</a:t>
            </a:r>
            <a:endParaRPr kumimoji="0" lang="en" altLang="ko-KR" sz="3200" b="1" i="0" u="none" strike="noStrike" kern="1200" cap="none" spc="-15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79818-9CC3-EB46-BC9E-D693C4A9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D6E879-F9F9-6140-A1B0-B5D6076D0FF2}"/>
              </a:ext>
            </a:extLst>
          </p:cNvPr>
          <p:cNvSpPr/>
          <p:nvPr/>
        </p:nvSpPr>
        <p:spPr>
          <a:xfrm>
            <a:off x="575035" y="1187777"/>
            <a:ext cx="11057641" cy="5165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D2A6FF9-6204-8C40-9834-E4A7F7E64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250" y="2565186"/>
            <a:ext cx="8699500" cy="32893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18D4048-DC2A-914F-8788-6412A8254655}"/>
              </a:ext>
            </a:extLst>
          </p:cNvPr>
          <p:cNvSpPr/>
          <p:nvPr/>
        </p:nvSpPr>
        <p:spPr>
          <a:xfrm>
            <a:off x="946031" y="1414816"/>
            <a:ext cx="5033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>
                <a:solidFill>
                  <a:prstClr val="black"/>
                </a:solidFill>
              </a:rPr>
              <a:t>다른 패키지에 있는 </a:t>
            </a:r>
            <a:r>
              <a:rPr lang="en-US" altLang="ko-KR" sz="2400" b="1">
                <a:solidFill>
                  <a:prstClr val="black"/>
                </a:solidFill>
              </a:rPr>
              <a:t>Bean </a:t>
            </a:r>
            <a:r>
              <a:rPr lang="ko-KR" altLang="en-US" sz="2400" b="1">
                <a:solidFill>
                  <a:prstClr val="black"/>
                </a:solidFill>
              </a:rPr>
              <a:t>등록하기</a:t>
            </a:r>
            <a:endParaRPr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E7E686-8F30-D34D-AA6B-FA7DE5019BB2}"/>
              </a:ext>
            </a:extLst>
          </p:cNvPr>
          <p:cNvSpPr/>
          <p:nvPr/>
        </p:nvSpPr>
        <p:spPr>
          <a:xfrm>
            <a:off x="5004678" y="4412366"/>
            <a:ext cx="2310522" cy="1973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3014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348238" y="298024"/>
            <a:ext cx="2425664" cy="46166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latinLnBrk="1"/>
            <a:r>
              <a:rPr lang="ko-KR" altLang="en-US" sz="3200" b="1" spc="-150" dirty="0" err="1">
                <a:solidFill>
                  <a:prstClr val="white"/>
                </a:solidFill>
              </a:rPr>
              <a:t>싱글톤 </a:t>
            </a:r>
            <a:r>
              <a:rPr lang="en" altLang="ko-KR" sz="3200" b="1" spc="-150" dirty="0" err="1">
                <a:solidFill>
                  <a:prstClr val="white"/>
                </a:solidFill>
              </a:rPr>
              <a:t>Bean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79818-9CC3-EB46-BC9E-D693C4A9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D6E879-F9F9-6140-A1B0-B5D6076D0FF2}"/>
              </a:ext>
            </a:extLst>
          </p:cNvPr>
          <p:cNvSpPr/>
          <p:nvPr/>
        </p:nvSpPr>
        <p:spPr>
          <a:xfrm>
            <a:off x="575035" y="1187777"/>
            <a:ext cx="11057641" cy="5165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E2C79C-6D91-BF43-B37C-228B3F722158}"/>
              </a:ext>
            </a:extLst>
          </p:cNvPr>
          <p:cNvSpPr/>
          <p:nvPr/>
        </p:nvSpPr>
        <p:spPr>
          <a:xfrm>
            <a:off x="3462779" y="3058699"/>
            <a:ext cx="6096000" cy="113871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0" i="1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“</a:t>
            </a:r>
            <a:r>
              <a:rPr lang="ko-KR" altLang="en-US" sz="2400" b="0" i="1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어플리케이션 전역에 걸쳐서 </a:t>
            </a:r>
            <a:endParaRPr lang="en-US" altLang="ko-KR" sz="2400" b="0" i="1" u="none" strike="noStrike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400" b="0" i="1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해당 </a:t>
            </a:r>
            <a:r>
              <a:rPr lang="en" altLang="ko-Kore-KR" sz="2400" b="0" i="1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Bean</a:t>
            </a:r>
            <a:r>
              <a:rPr lang="ko-KR" altLang="en-US" sz="2400" b="0" i="1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의 </a:t>
            </a:r>
            <a:r>
              <a:rPr lang="ko-KR" altLang="en-US" sz="2400" b="0" i="1" u="sng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인스턴스는 하나</a:t>
            </a:r>
            <a:r>
              <a:rPr lang="ko-KR" altLang="en-US" sz="2400" b="0" i="1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이다</a:t>
            </a:r>
            <a:r>
              <a:rPr lang="en-US" altLang="ko-KR" sz="2400" b="0" i="1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”</a:t>
            </a:r>
            <a:endParaRPr lang="ko-Kore-KR" altLang="en-US" sz="2400" i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75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>
              <a:solidFill>
                <a:prstClr val="white"/>
              </a:solidFill>
              <a:latin typeface="맑은 고딕"/>
              <a:ea typeface="맑은 고딕" panose="020B0503020000020004" pitchFamily="34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151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>
              <a:solidFill>
                <a:prstClr val="white"/>
              </a:solidFill>
              <a:latin typeface="맑은 고딕"/>
              <a:ea typeface="맑은 고딕" panose="020B0503020000020004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23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en-US" altLang="ko-KR" sz="5400" b="1" dirty="0">
                <a:solidFill>
                  <a:prstClr val="white"/>
                </a:solidFill>
                <a:latin typeface="맑은 고딕"/>
                <a:ea typeface="맑은 고딕" panose="020B0503020000020004" pitchFamily="34" charset="-127"/>
              </a:rPr>
              <a:t>THANK</a:t>
            </a:r>
          </a:p>
          <a:p>
            <a:pPr algn="ctr" latinLnBrk="1"/>
            <a:r>
              <a:rPr lang="en-US" altLang="ko-KR" sz="5400" b="1" dirty="0">
                <a:solidFill>
                  <a:prstClr val="white"/>
                </a:solidFill>
                <a:latin typeface="맑은 고딕"/>
                <a:ea typeface="맑은 고딕" panose="020B0503020000020004" pitchFamily="34" charset="-127"/>
              </a:rPr>
              <a:t>YOU</a:t>
            </a:r>
            <a:endParaRPr lang="ko-KR" altLang="en-US" sz="5400" b="1" dirty="0">
              <a:solidFill>
                <a:prstClr val="white"/>
              </a:solidFill>
              <a:latin typeface="맑은 고딕"/>
              <a:ea typeface="맑은 고딕" panose="020B0503020000020004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89963" y="5662121"/>
            <a:ext cx="1684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latinLnBrk="1"/>
            <a:r>
              <a:rPr lang="ko-KR" altLang="en-US" sz="1600" b="1" dirty="0">
                <a:solidFill>
                  <a:srgbClr val="1F497D">
                    <a:lumMod val="50000"/>
                  </a:srgbClr>
                </a:solidFill>
                <a:latin typeface="맑은 고딕"/>
                <a:ea typeface="맑은 고딕" panose="020B0503020000020004" pitchFamily="34" charset="-127"/>
              </a:rPr>
              <a:t>오상진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F9C66C-3522-A646-BC88-D22C1E48F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348238" y="298024"/>
            <a:ext cx="2425664" cy="46166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싱글톤 </a:t>
            </a:r>
            <a:r>
              <a:rPr lang="ko-KR" altLang="en-US" sz="3200" b="1" spc="-150" dirty="0" err="1">
                <a:solidFill>
                  <a:prstClr val="white"/>
                </a:solidFill>
                <a:latin typeface="맑은 고딕"/>
                <a:ea typeface="맑은 고딕" panose="020B0503020000020004" pitchFamily="34" charset="-127"/>
              </a:rPr>
              <a:t>장단점</a:t>
            </a:r>
            <a:endParaRPr kumimoji="0" lang="en" altLang="ko-KR" sz="3200" b="1" i="0" u="none" strike="noStrike" kern="1200" cap="none" spc="-15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79818-9CC3-EB46-BC9E-D693C4A9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D6E879-F9F9-6140-A1B0-B5D6076D0FF2}"/>
              </a:ext>
            </a:extLst>
          </p:cNvPr>
          <p:cNvSpPr/>
          <p:nvPr/>
        </p:nvSpPr>
        <p:spPr>
          <a:xfrm>
            <a:off x="575035" y="1187777"/>
            <a:ext cx="11057641" cy="5165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E2C79C-6D91-BF43-B37C-228B3F722158}"/>
              </a:ext>
            </a:extLst>
          </p:cNvPr>
          <p:cNvSpPr/>
          <p:nvPr/>
        </p:nvSpPr>
        <p:spPr>
          <a:xfrm>
            <a:off x="1002383" y="1371301"/>
            <a:ext cx="7170656" cy="2220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ore-KR" altLang="en-US" sz="2400" b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장점</a:t>
            </a:r>
            <a:endParaRPr kumimoji="0" lang="en-US" altLang="ko-Kore-KR" sz="240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  <a:p>
            <a:pPr>
              <a:lnSpc>
                <a:spcPct val="200000"/>
              </a:lnSpc>
            </a:pPr>
            <a:r>
              <a:rPr lang="en-US" altLang="ko-KR"/>
              <a:t>1.</a:t>
            </a:r>
            <a:r>
              <a:rPr lang="ko-KR" altLang="en-US"/>
              <a:t> 웹 어플리케이션 환경에서 메모리 낭비를 막는데 효과적이다</a:t>
            </a:r>
            <a:r>
              <a:rPr lang="en-US" altLang="ko-KR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/>
              <a:t>2.</a:t>
            </a:r>
            <a:r>
              <a:rPr lang="ko-KR" altLang="en-US"/>
              <a:t> 전역이기 때문에 데이터 공유가 쉽다</a:t>
            </a:r>
            <a:r>
              <a:rPr lang="en-US" altLang="ko-KR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/>
              <a:t>3.</a:t>
            </a:r>
            <a:r>
              <a:rPr lang="ko-KR" altLang="en-US"/>
              <a:t> 한 개만 존재하는 것을 보증할 수 있다</a:t>
            </a:r>
            <a:r>
              <a:rPr lang="en-US" altLang="ko-KR"/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25CFFD-1653-724A-9BB0-1C22190D60A4}"/>
              </a:ext>
            </a:extLst>
          </p:cNvPr>
          <p:cNvSpPr/>
          <p:nvPr/>
        </p:nvSpPr>
        <p:spPr>
          <a:xfrm>
            <a:off x="1002382" y="3888258"/>
            <a:ext cx="8953275" cy="2220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ore-KR" altLang="en-US" sz="2400" b="1">
                <a:solidFill>
                  <a:prstClr val="black"/>
                </a:solidFill>
                <a:latin typeface="맑은 고딕"/>
              </a:rPr>
              <a:t>단</a:t>
            </a:r>
            <a:r>
              <a:rPr kumimoji="0" lang="ko-Kore-KR" altLang="en-US" sz="2400" b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점</a:t>
            </a:r>
            <a:endParaRPr kumimoji="0" lang="en-US" altLang="ko-Kore-KR" sz="240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  <a:p>
            <a:pPr>
              <a:lnSpc>
                <a:spcPct val="200000"/>
              </a:lnSpc>
            </a:pPr>
            <a:r>
              <a:rPr lang="en-US" altLang="ko-KR"/>
              <a:t>1.</a:t>
            </a:r>
            <a:r>
              <a:rPr lang="ko-KR" altLang="en-US"/>
              <a:t> 객체지향 원칙</a:t>
            </a:r>
            <a:r>
              <a:rPr lang="en-US" altLang="ko-KR"/>
              <a:t>(</a:t>
            </a:r>
            <a:r>
              <a:rPr lang="en" altLang="ko-KR"/>
              <a:t>DIP, OCP)</a:t>
            </a:r>
            <a:r>
              <a:rPr lang="ko-KR" altLang="en-US"/>
              <a:t>를 위반한다</a:t>
            </a:r>
            <a:r>
              <a:rPr lang="en-US" altLang="ko-KR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/>
              <a:t>2.</a:t>
            </a:r>
            <a:r>
              <a:rPr lang="ko-KR" altLang="en-US"/>
              <a:t> 코드로 구현하는 비용이 든다</a:t>
            </a:r>
            <a:r>
              <a:rPr lang="en-US" altLang="ko-KR"/>
              <a:t>. =&gt; </a:t>
            </a:r>
            <a:r>
              <a:rPr lang="ko-KR" altLang="en-US"/>
              <a:t>같이 살펴보겠습니다</a:t>
            </a:r>
            <a:r>
              <a:rPr lang="en-US" altLang="ko-KR"/>
              <a:t>.</a:t>
            </a:r>
          </a:p>
          <a:p>
            <a:pPr>
              <a:lnSpc>
                <a:spcPct val="200000"/>
              </a:lnSpc>
            </a:pPr>
            <a:endParaRPr lang="en-US" altLang="ko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E88296-8720-B14B-A9DB-0CE75ED0213F}"/>
              </a:ext>
            </a:extLst>
          </p:cNvPr>
          <p:cNvSpPr txBox="1"/>
          <p:nvPr/>
        </p:nvSpPr>
        <p:spPr>
          <a:xfrm>
            <a:off x="5446408" y="4627230"/>
            <a:ext cx="4344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DIP :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클래스 내부에서 객체를 직접 생성하고 사용하고 있음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OCP :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추상화에 의존하지 않고 직접 구현체와 결합하고 있음</a:t>
            </a:r>
          </a:p>
        </p:txBody>
      </p:sp>
    </p:spTree>
    <p:extLst>
      <p:ext uri="{BB962C8B-B14F-4D97-AF65-F5344CB8AC3E}">
        <p14:creationId xmlns:p14="http://schemas.microsoft.com/office/powerpoint/2010/main" val="1735178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348238" y="298024"/>
            <a:ext cx="2425664" cy="46166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싱글톤 장단점</a:t>
            </a:r>
            <a:endParaRPr kumimoji="0" lang="en" altLang="ko-KR" sz="3200" b="1" i="0" u="none" strike="noStrike" kern="1200" cap="none" spc="-15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79818-9CC3-EB46-BC9E-D693C4A9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D6E879-F9F9-6140-A1B0-B5D6076D0FF2}"/>
              </a:ext>
            </a:extLst>
          </p:cNvPr>
          <p:cNvSpPr/>
          <p:nvPr/>
        </p:nvSpPr>
        <p:spPr>
          <a:xfrm>
            <a:off x="575035" y="1187777"/>
            <a:ext cx="11057641" cy="5165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E2C79C-6D91-BF43-B37C-228B3F722158}"/>
              </a:ext>
            </a:extLst>
          </p:cNvPr>
          <p:cNvSpPr/>
          <p:nvPr/>
        </p:nvSpPr>
        <p:spPr>
          <a:xfrm>
            <a:off x="1002383" y="1371301"/>
            <a:ext cx="10187236" cy="2220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ore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장점</a:t>
            </a:r>
            <a:endParaRPr kumimoji="0" lang="en-US" altLang="ko-Kore-KR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2.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전역이기 때문에 데이터 공유가 쉽다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3.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한 개만 존재하는 것을 보증할 수 있다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25CFFD-1653-724A-9BB0-1C22190D60A4}"/>
              </a:ext>
            </a:extLst>
          </p:cNvPr>
          <p:cNvSpPr/>
          <p:nvPr/>
        </p:nvSpPr>
        <p:spPr>
          <a:xfrm>
            <a:off x="1002382" y="3888258"/>
            <a:ext cx="8953275" cy="2220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ore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단점</a:t>
            </a:r>
            <a:endParaRPr kumimoji="0" lang="en-US" altLang="ko-Kore-KR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1.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객체지향 원칙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(</a:t>
            </a:r>
            <a:r>
              <a:rPr kumimoji="0" lang="en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DIP, OCP)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를 위반한다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2.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코드로 구현하는 비용이 든다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. =&gt;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같이 살펴보겠습니다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E88296-8720-B14B-A9DB-0CE75ED0213F}"/>
              </a:ext>
            </a:extLst>
          </p:cNvPr>
          <p:cNvSpPr txBox="1"/>
          <p:nvPr/>
        </p:nvSpPr>
        <p:spPr>
          <a:xfrm>
            <a:off x="5446408" y="4627230"/>
            <a:ext cx="4378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DIP : </a:t>
            </a:r>
            <a:r>
              <a:rPr lang="ko-KR" altLang="en-US" sz="1200">
                <a:solidFill>
                  <a:prstClr val="black">
                    <a:lumMod val="50000"/>
                    <a:lumOff val="50000"/>
                  </a:prstClr>
                </a:solidFill>
              </a:rPr>
              <a:t>추상화에 의존하지 않고 직접 구현체와 결합하고 있음</a:t>
            </a:r>
            <a:r>
              <a:rPr lang="en-US" altLang="ko-KR" sz="1200">
                <a:solidFill>
                  <a:prstClr val="black">
                    <a:lumMod val="50000"/>
                    <a:lumOff val="50000"/>
                  </a:prstClr>
                </a:solidFill>
              </a:rPr>
              <a:t>.</a:t>
            </a:r>
            <a:endParaRPr lang="ko-KR" altLang="en-US" sz="120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OCP : </a:t>
            </a:r>
            <a:r>
              <a:rPr lang="ko-KR" altLang="en-US" sz="1200">
                <a:solidFill>
                  <a:prstClr val="black">
                    <a:lumMod val="50000"/>
                    <a:lumOff val="50000"/>
                  </a:prstClr>
                </a:solidFill>
              </a:rPr>
              <a:t>클래스 내부에서 객체를 직접 생성하고 사용하고 있음</a:t>
            </a:r>
            <a:r>
              <a:rPr lang="en-US" altLang="ko-KR" sz="1200">
                <a:solidFill>
                  <a:prstClr val="black">
                    <a:lumMod val="50000"/>
                    <a:lumOff val="50000"/>
                  </a:prstClr>
                </a:solidFill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AEED0CB-523C-EF4E-AB01-C98195FEA8A1}"/>
              </a:ext>
            </a:extLst>
          </p:cNvPr>
          <p:cNvSpPr/>
          <p:nvPr/>
        </p:nvSpPr>
        <p:spPr>
          <a:xfrm>
            <a:off x="1002381" y="1913500"/>
            <a:ext cx="9888226" cy="713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defRPr/>
            </a:pPr>
            <a:r>
              <a:rPr lang="en-US" altLang="ko-KR" sz="2400">
                <a:solidFill>
                  <a:prstClr val="black"/>
                </a:solidFill>
              </a:rPr>
              <a:t>1.</a:t>
            </a:r>
            <a:r>
              <a:rPr lang="ko-KR" altLang="en-US" sz="2400">
                <a:solidFill>
                  <a:prstClr val="black"/>
                </a:solidFill>
              </a:rPr>
              <a:t> 웹 어플리케이션 환경에서 메모리 낭비를 막는데 효과적이다</a:t>
            </a:r>
            <a:r>
              <a:rPr lang="en-US" altLang="ko-KR" sz="2400">
                <a:solidFill>
                  <a:prstClr val="black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2466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348238" y="298024"/>
            <a:ext cx="2425664" cy="46166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싱글톤 구현</a:t>
            </a:r>
            <a:endParaRPr kumimoji="0" lang="en" altLang="ko-KR" sz="3200" b="1" i="0" u="none" strike="noStrike" kern="1200" cap="none" spc="-15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79818-9CC3-EB46-BC9E-D693C4A9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D6E879-F9F9-6140-A1B0-B5D6076D0FF2}"/>
              </a:ext>
            </a:extLst>
          </p:cNvPr>
          <p:cNvSpPr/>
          <p:nvPr/>
        </p:nvSpPr>
        <p:spPr>
          <a:xfrm>
            <a:off x="575035" y="1187777"/>
            <a:ext cx="11057641" cy="5165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E0E413-68CD-454F-BE95-BA876633F5BF}"/>
              </a:ext>
            </a:extLst>
          </p:cNvPr>
          <p:cNvSpPr txBox="1"/>
          <p:nvPr/>
        </p:nvSpPr>
        <p:spPr>
          <a:xfrm>
            <a:off x="863030" y="1551398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컴파일 시점 바인딩</a:t>
            </a:r>
            <a:endParaRPr kumimoji="1" lang="ko-Kore-KR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1EE0A30-9A38-C446-A2DA-46A5B181C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9777" y="2602144"/>
            <a:ext cx="7539701" cy="270445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82120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348238" y="298024"/>
            <a:ext cx="2425664" cy="46166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싱글톤 </a:t>
            </a:r>
            <a:r>
              <a:rPr lang="ko-KR" altLang="en-US" sz="3200" b="1" spc="-150" dirty="0" err="1">
                <a:solidFill>
                  <a:prstClr val="white"/>
                </a:solidFill>
                <a:latin typeface="맑은 고딕"/>
                <a:ea typeface="맑은 고딕" panose="020B0503020000020004" pitchFamily="34" charset="-127"/>
              </a:rPr>
              <a:t>구현</a:t>
            </a:r>
            <a:endParaRPr kumimoji="0" lang="en" altLang="ko-KR" sz="3200" b="1" i="0" u="none" strike="noStrike" kern="1200" cap="none" spc="-15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79818-9CC3-EB46-BC9E-D693C4A9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D6E879-F9F9-6140-A1B0-B5D6076D0FF2}"/>
              </a:ext>
            </a:extLst>
          </p:cNvPr>
          <p:cNvSpPr/>
          <p:nvPr/>
        </p:nvSpPr>
        <p:spPr>
          <a:xfrm>
            <a:off x="575035" y="1187777"/>
            <a:ext cx="11057641" cy="5165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E0E413-68CD-454F-BE95-BA876633F5BF}"/>
              </a:ext>
            </a:extLst>
          </p:cNvPr>
          <p:cNvSpPr txBox="1"/>
          <p:nvPr/>
        </p:nvSpPr>
        <p:spPr>
          <a:xfrm>
            <a:off x="863030" y="1551398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컴파일 시점 바인딩</a:t>
            </a:r>
            <a:endParaRPr kumimoji="1" lang="ko-Kore-KR" altLang="en-US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9C08C2-5C0D-754C-921C-17B7D76AE720}"/>
              </a:ext>
            </a:extLst>
          </p:cNvPr>
          <p:cNvSpPr txBox="1"/>
          <p:nvPr/>
        </p:nvSpPr>
        <p:spPr>
          <a:xfrm>
            <a:off x="4156723" y="2078924"/>
            <a:ext cx="25024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  <a:r>
              <a:rPr lang="en" altLang="ko-Kore-KR" sz="1400">
                <a:solidFill>
                  <a:schemeClr val="tx1">
                    <a:lumMod val="50000"/>
                    <a:lumOff val="50000"/>
                  </a:schemeClr>
                </a:solidFill>
              </a:rPr>
              <a:t>rivate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 접근을 못하게 막음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</a:rPr>
              <a:t>static :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전역으로 사용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kumimoji="1" lang="ko-Kore-KR" alt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A0C0EB20-10AE-6748-A20A-5FB7FBC61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9777" y="2602144"/>
            <a:ext cx="7539701" cy="270445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F238A6-33EE-984F-B9C1-70F37E8261C3}"/>
              </a:ext>
            </a:extLst>
          </p:cNvPr>
          <p:cNvSpPr/>
          <p:nvPr/>
        </p:nvSpPr>
        <p:spPr>
          <a:xfrm>
            <a:off x="2434971" y="2876764"/>
            <a:ext cx="1828804" cy="2876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8689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348238" y="298024"/>
            <a:ext cx="2425664" cy="46166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싱글톤 구현</a:t>
            </a:r>
            <a:endParaRPr kumimoji="0" lang="en" altLang="ko-KR" sz="3200" b="1" i="0" u="none" strike="noStrike" kern="1200" cap="none" spc="-15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79818-9CC3-EB46-BC9E-D693C4A9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D6E879-F9F9-6140-A1B0-B5D6076D0FF2}"/>
              </a:ext>
            </a:extLst>
          </p:cNvPr>
          <p:cNvSpPr/>
          <p:nvPr/>
        </p:nvSpPr>
        <p:spPr>
          <a:xfrm>
            <a:off x="575035" y="1187777"/>
            <a:ext cx="11057641" cy="5165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E0E413-68CD-454F-BE95-BA876633F5BF}"/>
              </a:ext>
            </a:extLst>
          </p:cNvPr>
          <p:cNvSpPr txBox="1"/>
          <p:nvPr/>
        </p:nvSpPr>
        <p:spPr>
          <a:xfrm>
            <a:off x="863030" y="1551398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컴파일 시점 바인딩</a:t>
            </a:r>
            <a:endParaRPr kumimoji="1" lang="ko-Kore-KR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AB5D305-34D1-7045-8CA4-2608CFCA8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9777" y="2602144"/>
            <a:ext cx="7539701" cy="270445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F238A6-33EE-984F-B9C1-70F37E8261C3}"/>
              </a:ext>
            </a:extLst>
          </p:cNvPr>
          <p:cNvSpPr/>
          <p:nvPr/>
        </p:nvSpPr>
        <p:spPr>
          <a:xfrm>
            <a:off x="5317704" y="3120775"/>
            <a:ext cx="1668723" cy="2876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9C08C2-5C0D-754C-921C-17B7D76AE720}"/>
              </a:ext>
            </a:extLst>
          </p:cNvPr>
          <p:cNvSpPr txBox="1"/>
          <p:nvPr/>
        </p:nvSpPr>
        <p:spPr>
          <a:xfrm>
            <a:off x="7403357" y="3431153"/>
            <a:ext cx="2642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ore-KR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p</a:t>
            </a:r>
            <a:r>
              <a:rPr kumimoji="0" lang="en" altLang="ko-Kore-KR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rivate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: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getter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로만 객체 사용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static : 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그 객체는 전역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!</a:t>
            </a:r>
            <a:endParaRPr kumimoji="1" lang="ko-Kore-KR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8343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348238" y="298024"/>
            <a:ext cx="2425664" cy="46166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싱글톤 구현</a:t>
            </a:r>
            <a:endParaRPr kumimoji="0" lang="en" altLang="ko-KR" sz="3200" b="1" i="0" u="none" strike="noStrike" kern="1200" cap="none" spc="-15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79818-9CC3-EB46-BC9E-D693C4A9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D6E879-F9F9-6140-A1B0-B5D6076D0FF2}"/>
              </a:ext>
            </a:extLst>
          </p:cNvPr>
          <p:cNvSpPr/>
          <p:nvPr/>
        </p:nvSpPr>
        <p:spPr>
          <a:xfrm>
            <a:off x="575035" y="1187777"/>
            <a:ext cx="11057641" cy="5165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E0E413-68CD-454F-BE95-BA876633F5BF}"/>
              </a:ext>
            </a:extLst>
          </p:cNvPr>
          <p:cNvSpPr txBox="1"/>
          <p:nvPr/>
        </p:nvSpPr>
        <p:spPr>
          <a:xfrm>
            <a:off x="863030" y="1551398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컴파일 시점 바인딩</a:t>
            </a:r>
            <a:endParaRPr kumimoji="1" lang="ko-Kore-KR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1EE0A30-9A38-C446-A2DA-46A5B181C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9777" y="2602144"/>
            <a:ext cx="7539701" cy="270445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DA6B030-F0E7-124D-8842-8CAE991FD42C}"/>
              </a:ext>
            </a:extLst>
          </p:cNvPr>
          <p:cNvSpPr/>
          <p:nvPr/>
        </p:nvSpPr>
        <p:spPr>
          <a:xfrm>
            <a:off x="2422522" y="3798151"/>
            <a:ext cx="992733" cy="3077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602612-19A9-AF42-B759-E8A210EEA253}"/>
              </a:ext>
            </a:extLst>
          </p:cNvPr>
          <p:cNvSpPr txBox="1"/>
          <p:nvPr/>
        </p:nvSpPr>
        <p:spPr>
          <a:xfrm>
            <a:off x="5278453" y="3808425"/>
            <a:ext cx="2347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외부에서 생성자 호출 불가</a:t>
            </a:r>
            <a:endParaRPr kumimoji="1" lang="ko-Kore-KR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AA0C1A7-CB2B-C94C-96E8-A252F3CE449C}"/>
              </a:ext>
            </a:extLst>
          </p:cNvPr>
          <p:cNvSpPr/>
          <p:nvPr/>
        </p:nvSpPr>
        <p:spPr>
          <a:xfrm>
            <a:off x="7394730" y="2874644"/>
            <a:ext cx="2180785" cy="307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6D8DA1-CD74-ED4E-B942-2683607D982D}"/>
              </a:ext>
            </a:extLst>
          </p:cNvPr>
          <p:cNvSpPr txBox="1"/>
          <p:nvPr/>
        </p:nvSpPr>
        <p:spPr>
          <a:xfrm>
            <a:off x="8925295" y="3242576"/>
            <a:ext cx="2347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클래스 내부에서 객체 생성</a:t>
            </a:r>
            <a:endParaRPr kumimoji="1" lang="ko-Kore-KR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177239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6206</TotalTime>
  <Words>867</Words>
  <Application>Microsoft Macintosh PowerPoint</Application>
  <PresentationFormat>와이드스크린</PresentationFormat>
  <Paragraphs>219</Paragraphs>
  <Slides>30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30</vt:i4>
      </vt:variant>
    </vt:vector>
  </HeadingPairs>
  <TitlesOfParts>
    <vt:vector size="38" baseType="lpstr">
      <vt:lpstr>맑은 고딕</vt:lpstr>
      <vt:lpstr>Arial</vt:lpstr>
      <vt:lpstr>Calibri</vt:lpstr>
      <vt:lpstr>Open Sans</vt:lpstr>
      <vt:lpstr>1_Office 테마</vt:lpstr>
      <vt:lpstr>디자인 사용자 지정</vt:lpstr>
      <vt:lpstr>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오상진</dc:creator>
  <cp:lastModifiedBy>오상진</cp:lastModifiedBy>
  <cp:revision>144</cp:revision>
  <dcterms:created xsi:type="dcterms:W3CDTF">2021-07-04T23:28:55Z</dcterms:created>
  <dcterms:modified xsi:type="dcterms:W3CDTF">2021-07-10T01:13:06Z</dcterms:modified>
</cp:coreProperties>
</file>