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3" r:id="rId3"/>
    <p:sldMasterId id="2147483685" r:id="rId4"/>
  </p:sldMasterIdLst>
  <p:notesMasterIdLst>
    <p:notesMasterId r:id="rId35"/>
  </p:notesMasterIdLst>
  <p:sldIdLst>
    <p:sldId id="257" r:id="rId5"/>
    <p:sldId id="260" r:id="rId6"/>
    <p:sldId id="287" r:id="rId7"/>
    <p:sldId id="329" r:id="rId8"/>
    <p:sldId id="330" r:id="rId9"/>
    <p:sldId id="326" r:id="rId10"/>
    <p:sldId id="332" r:id="rId11"/>
    <p:sldId id="333" r:id="rId12"/>
    <p:sldId id="331" r:id="rId13"/>
    <p:sldId id="350" r:id="rId14"/>
    <p:sldId id="288" r:id="rId15"/>
    <p:sldId id="334" r:id="rId16"/>
    <p:sldId id="335" r:id="rId17"/>
    <p:sldId id="336" r:id="rId18"/>
    <p:sldId id="316" r:id="rId19"/>
    <p:sldId id="351" r:id="rId20"/>
    <p:sldId id="304" r:id="rId21"/>
    <p:sldId id="337" r:id="rId22"/>
    <p:sldId id="339" r:id="rId23"/>
    <p:sldId id="352" r:id="rId24"/>
    <p:sldId id="338" r:id="rId25"/>
    <p:sldId id="341" r:id="rId26"/>
    <p:sldId id="344" r:id="rId27"/>
    <p:sldId id="342" r:id="rId28"/>
    <p:sldId id="345" r:id="rId29"/>
    <p:sldId id="346" r:id="rId30"/>
    <p:sldId id="347" r:id="rId31"/>
    <p:sldId id="348" r:id="rId32"/>
    <p:sldId id="349" r:id="rId33"/>
    <p:sldId id="259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/>
    <p:restoredTop sz="81598"/>
  </p:normalViewPr>
  <p:slideViewPr>
    <p:cSldViewPr snapToGrid="0" snapToObjects="1">
      <p:cViewPr>
        <p:scale>
          <a:sx n="75" d="100"/>
          <a:sy n="75" d="100"/>
        </p:scale>
        <p:origin x="31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7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A7DF0-520D-6247-99AE-406E6E4D702F}" type="datetimeFigureOut">
              <a:t>2021. 7. 24.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DC5ED-1929-9B4A-9D40-322EFCFA1E2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34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4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843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97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0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60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 로직 빈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Service, Repository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자동으로 하는게 낫다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지원 빈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수동으로 하는게 낫다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빈은 갯수가 많지 않고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로직이 잘 적용되는지 확인하기 위해서는 수동 설정이 낫다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 기준으로 같은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여러개인 경우에는 수동이 낫다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수동으로 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빈이 주입되는지 한 눈에 볼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5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98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스프링은 의존관계 주입이 끝나면 빈에게 콜백 메서드로 초기화 시점을 알려주고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컨테이너가 종료되기 직전에는 소멸 콜백을 보내준다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11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(implements)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InitializingBean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구현하는 방법이 있었지요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의존관계 주입이 끝나면 할 명령어를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afterPropertiesSet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 넣으면 되었고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종료될 때 할 명령어를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 넣으면 되었는데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추천하는 방법은 아니라고 했습니다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전용 인터페이스로 스프링에 완전히 의존해야한다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수정할 수 없는 외부 라이브러리를 쓴다면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스프링을 덧붙일 수가 없어서 사용을 못한다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19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@Bean(initMethod= "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destroyMethod="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스프링에 의존하지 않는다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메서드명을 자유롭게 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수정할 수 없는 외부 라이브러리를 쓴다 하더라도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우린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옆에 메서드만 기입하면 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destroyMethod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inferred)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등록되어 있어서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close, shutdown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 있으면 자동 호출해준다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안쓸꺼면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destroy=""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 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PostConstructor, @PreDestroy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쓰자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메서드에 어노테이션 붙이면 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자바 표준으로 관리되는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 못하는 외부 라이브러리는 못쓰니 그런 경우는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쓰면 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08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81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컨테이너의 시작과 종료까지 유지됨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컨테이너가 빈을 생성하고 의존 관계 주입까지만 하고 그 이상 관리하지 않음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관련 스코프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요청이 들어오고 나갈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세션이 생성되고 종료될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서블릿 컨텍스와 같은 범위로 유지됨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컨테이너의 시작과 종료까지 유지됨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컨테이너가 빈을 생성하고 의존 관계 주입까지만 하고 그 이상 관리하지 않음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관련 스코프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요청이 들어오고 나갈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세션이 생성되고 종료될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서블릿 컨텍스와 같은 범위로 유지됨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10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프로토타입을 직접 사용할 일이 거의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 그런데 뒤에 이어지는 지연처리에서 사용되었던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알게되면서 오히려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존재를 알고 있으면 함께 이어지는 문제도 풀수 있겠다는 생각을 했습니다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1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프로토타입을 직접 사용할 일이 거의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 그런데 뒤에 이어지는 지연처리에서 사용되었던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알게되면서 오히려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존재를 알고 있으면 함께 이어지는 문제도 풀수 있겠다는 생각을 했습니다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863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빈이 프로토타입 빈을 의존관계 주입받아서 사용한다면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빈은 프로토타입이 아니다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이게 클라이언트가 요청해서 실제로 쓸 때를 기준으로 보면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빈 생성하고 의존관계 주입까지 끝난 상태니까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프로토타입 빈은 싱글톤 빈이 생성되고 의존관계 주입받는 시점에 그 빈이다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의도한대로 하려면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빈 내부에서 스프링 컨테이너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주입받아서 필요할 때마다 직접 컨테이너에게 받는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644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사용할 때도 추가적인 조치가 필요한데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조치가 왜 필요하냐면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클라이언트의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있을 때가 생존의 시작이기 때문이다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생각을 해보면 스프링 컨테이너가 의존관계 주입을 할 때는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찾을 수가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그래서 조치가 필요한건데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182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기존 싱글톤 빈에서 바로 프로토타입 빈을 주입받는 것이 아니고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주입받아서 가지고 있다가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프로토타입 빈을 쓸 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생성해서 던져주게 됩니다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해야 프로토타입 빈을 프로토타입 빈으로 사용할 수 있게 됩니다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682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쓸 때도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생각을 해보면 스프링 컨테이너가 의존관계 주입을 할 때는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찾을 수가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클라이언트의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있을 때가 생존의 시작이기 때문이다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주입할 때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쓰는게 아니라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요청을 받은 시점에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해당 빈을 얻어 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293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빈이 프로토타입 빈을 의존관계 주입받아서 사용한다면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빈은 프로토타입이 아니다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프로토타입 빈은 싱글톤 빈이 생성되고 의존관계 주입받는 시점에 그 빈이다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의도한대로 하려면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싱글톤 빈 내부에서 주입받아서 필요할 때마다 직접 컨테이너에게 받는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013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주입할 때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쓰는게 아니라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요청을 받은 시점에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해당 빈을 얻어 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간단한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proxyMode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옵션을 주는 방법을 추천해주셨습니다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이건 이렇게 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가짜 프록시 클래스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CGLIB)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만들어서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주입한다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진짜 빈을 찾는 방법을 알고 있기 때문에 알아서 처리된다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결론은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프록시든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요점은 진짜 객체 조회를 꼭 필요한 시점까지 지연처리 한다는 것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Ocp: </a:t>
            </a:r>
            <a:r>
              <a:rPr lang="ko-KR" altLang="en-US" dirty="0"/>
              <a:t>확장에는 열려있되</a:t>
            </a:r>
            <a:r>
              <a:rPr lang="en-US" altLang="ko-KR" dirty="0"/>
              <a:t>,</a:t>
            </a:r>
            <a:r>
              <a:rPr lang="ko-KR" altLang="en-US" dirty="0"/>
              <a:t> 변경에는 닫혀있어야 함</a:t>
            </a:r>
            <a:r>
              <a:rPr lang="en-US" altLang="ko-KR" dirty="0"/>
              <a:t>. Impl</a:t>
            </a:r>
            <a:r>
              <a:rPr lang="ko-KR" altLang="en-US" dirty="0"/>
              <a:t>코드가 인터페이스만 의존해서 </a:t>
            </a:r>
            <a:r>
              <a:rPr lang="en-US" altLang="ko-KR" dirty="0"/>
              <a:t>Impl</a:t>
            </a:r>
            <a:r>
              <a:rPr lang="ko-KR" altLang="en-US" dirty="0"/>
              <a:t> 코드에는 변경이 없도록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DIP : </a:t>
            </a:r>
            <a:r>
              <a:rPr lang="ko-KR" altLang="en-US" dirty="0"/>
              <a:t>추상화에 의존해야함</a:t>
            </a:r>
            <a:r>
              <a:rPr lang="en-US" altLang="ko-KR" dirty="0"/>
              <a:t>.</a:t>
            </a:r>
            <a:r>
              <a:rPr lang="ko-KR" altLang="en-US" dirty="0"/>
              <a:t> 구체화에 의존해서는 안됨</a:t>
            </a:r>
            <a:r>
              <a:rPr lang="en-US" altLang="ko-KR" dirty="0"/>
              <a:t>.</a:t>
            </a:r>
            <a:r>
              <a:rPr lang="ko-KR" altLang="en-US" dirty="0"/>
              <a:t> 인터페이스만 바라봐라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사용영역과 구성영역을 구분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각종 빈 생성 방법</a:t>
            </a:r>
            <a:r>
              <a:rPr lang="en-US" altLang="ko-KR" dirty="0"/>
              <a:t>(xml, ConfigurationBean, Annotation)</a:t>
            </a:r>
            <a:r>
              <a:rPr lang="ko-KR" altLang="en-US" dirty="0"/>
              <a:t>을 넣어서 </a:t>
            </a:r>
            <a:r>
              <a:rPr lang="en-US" altLang="ko-KR" dirty="0"/>
              <a:t>Bean</a:t>
            </a:r>
            <a:r>
              <a:rPr lang="ko-KR" altLang="en-US" dirty="0"/>
              <a:t>을 등록하는 각종 이야기를 했었고</a:t>
            </a:r>
            <a:r>
              <a:rPr lang="en-US" altLang="ko-KR" dirty="0"/>
              <a:t>,</a:t>
            </a:r>
            <a:r>
              <a:rPr lang="ko-KR" altLang="en-US" dirty="0"/>
              <a:t> 여기서 자동으로 빈 등록하는 </a:t>
            </a:r>
            <a:r>
              <a:rPr lang="en-US" altLang="ko-KR" dirty="0"/>
              <a:t>ComponentScan</a:t>
            </a:r>
            <a:r>
              <a:rPr lang="ko-KR" altLang="en-US" dirty="0"/>
              <a:t>이야기도 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32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생성자에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붙이고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주입을 했었는데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다음 두 조건을 만족하면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생략 가능하다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 생성자가 하나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생성자로 주입받는 레퍼런스 변수들이 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등록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64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따로 생성자에서 </a:t>
            </a:r>
            <a:r>
              <a:rPr lang="en" altLang="ko-Kore-KR"/>
              <a:t>this.owners = owners;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할당의 과정이 필요없다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59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해놓기만 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" altLang="ko-Kore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OwnerController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만들고나서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컨테이너에 있는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OwnerRepository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OwnerController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알아서 넣어준다</a:t>
            </a:r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OwnerRepository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" altLang="ko-Kore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등록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있어야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83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시작할 때부터 종료까지 의존관계가 변경되지 않는다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 주입은 객체 생성 시 딱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번만 호출되니 불변하게 설계되는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 자바 코드로 단위 테스트가 가능하다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매개변수로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 impl = new Impl(new Repository)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된다는 뜻이다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키워드를 사용할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키워드는 초기화를 강제하기 때문에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단계에서 누락된 주입관계를 찾을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getter, setter, ToString,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생성자를 자동으로 만들어준다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말을 해주고 싶은 어노테이션은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RequiredArgsConstructor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붙어있는 것들로 생성자를 만들어주는데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생성자 주입을 완전 간단하게 만들어버린다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ore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⭐️⭐️</a:t>
            </a:r>
          </a:p>
          <a:p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85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DE8-6377-1149-A5F2-25E08E98DEF4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BB3-76DC-AE4F-9FA5-C4FAE14AD5C2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2E8-DE51-BD4A-960D-08E851B1C5E6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9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962D-BB20-A14D-8C4F-75B33498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4E58A-6320-4141-98EC-2C280A1E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10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958F-4256-0347-91FB-003BD0F6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7E8C6-8388-A944-9E60-5D1FE6E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86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81E1-A0A4-764C-BFD6-13921DA1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E5413-3B2F-9B42-9A27-F53ACBDF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90015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8ED6-D336-544A-8011-BF32B6A7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884CF-EB76-7844-BB5B-1F77DC5A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C32FA-2017-2749-8260-7F3E64B2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01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1599-21D7-BE49-A8C4-7D56F7DF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A6A1-EAD1-4D4B-B12F-3B6E1D24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46A7F-AFED-CC45-B4FE-0B1493F9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49E87-5A95-9745-8626-D2B7FC94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BFC89-6B69-A44C-BD10-443E5D308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82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12DB0-DD65-E049-A39A-DC312D5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084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5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D387-C5DA-1948-94DA-4712931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2839-559B-7C41-B90D-0714B20B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1512B-D55D-1547-AE5D-E8ED305E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068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80F9-0A8D-034A-92AF-7CFCB7EA3155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0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0141-C4F8-614C-9CB9-1DAC5E2A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9B8F05-5455-0B4C-BE09-AD32EB0F6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F58E8-3AFD-7548-8604-B88E434C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46086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3532-332E-B646-8DCE-FFFEBAE1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60BBE-6993-AC48-B186-F9F0BCD9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1921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88A43-0088-B942-AB62-F3DE1880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E6F27-7D80-FD4F-86A5-A64CEF60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245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DE8-6377-1149-A5F2-25E08E98DEF4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83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80F9-0A8D-034A-92AF-7CFCB7EA3155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78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A00E-48B7-BF40-9960-7DAB1A509288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86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125-66BF-EF40-B551-A100EDFD1201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5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96EA-F7B4-AA45-A423-7A4EF62AF2EF}" type="datetime1">
              <a:t>2021. 7. 24.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63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394F-19F7-A344-AC49-8A1A55324403}" type="datetime1">
              <a:t>2021. 7. 24.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22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87C3-AD1D-4A40-9B3E-F2B08FB6637B}" type="datetime1">
              <a:t>2021. 7. 24.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65501" y="6492875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A00E-48B7-BF40-9960-7DAB1A509288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6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81C-F4BF-424C-8B27-B52443AB9A45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50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5837-8EAC-9645-9C44-F03121A2D102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6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BB3-76DC-AE4F-9FA5-C4FAE14AD5C2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5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2E8-DE51-BD4A-960D-08E851B1C5E6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125-66BF-EF40-B551-A100EDFD1201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6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96EA-F7B4-AA45-A423-7A4EF62AF2EF}" type="datetime1">
              <a:t>2021. 7. 24.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394F-19F7-A344-AC49-8A1A55324403}" type="datetime1">
              <a:t>2021. 7. 24.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87C3-AD1D-4A40-9B3E-F2B08FB6637B}" type="datetime1">
              <a:t>2021. 7. 24.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65501" y="6492875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8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81C-F4BF-424C-8B27-B52443AB9A45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5837-8EAC-9645-9C44-F03121A2D102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F14B-0196-C244-A05F-3545E7962030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009E60B-557D-B840-8715-DD2ED04C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3760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1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F14B-0196-C244-A05F-3545E7962030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0"/>
            <a:ext cx="5472608" cy="28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r>
              <a:rPr lang="en-US" altLang="ko-KR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4/5</a:t>
            </a:r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차시</a:t>
            </a:r>
            <a:endParaRPr lang="en-US" altLang="ko-KR" sz="44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/>
            <a:endParaRPr lang="en-US" altLang="ko-KR" sz="10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(</a:t>
            </a: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의존관계 주입</a:t>
            </a:r>
            <a:r>
              <a:rPr lang="en-US" altLang="ko-KR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&amp;</a:t>
            </a: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endParaRPr lang="en-US" altLang="ko-KR" sz="28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빈 생명주기 콜백 </a:t>
            </a:r>
            <a:r>
              <a:rPr lang="en-US" altLang="ko-KR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&amp;</a:t>
            </a: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endParaRPr lang="en-US" altLang="ko-KR" sz="28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빈 스코프</a:t>
            </a:r>
            <a:r>
              <a:rPr lang="en-US" altLang="ko-KR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)</a:t>
            </a:r>
            <a:endParaRPr lang="ko-KR" altLang="en-US" sz="30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540" y="5841738"/>
            <a:ext cx="121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latinLnBrk="1"/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오 상 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[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로켓학습</a:t>
            </a:r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]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 스프링 스터디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197951-F4AB-3744-A175-DD052FF4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3856347" y="3248296"/>
            <a:ext cx="510911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3600" b="1">
                <a:solidFill>
                  <a:schemeClr val="accent1"/>
                </a:solidFill>
                <a:latin typeface="맑은 고딕"/>
                <a:ea typeface="맑은 고딕" panose="020B0503020000020004" pitchFamily="34" charset="-127"/>
              </a:rPr>
              <a:t>Bean </a:t>
            </a:r>
            <a:r>
              <a:rPr lang="ko-KR" altLang="en-US" sz="3600" b="1">
                <a:solidFill>
                  <a:schemeClr val="accent1"/>
                </a:solidFill>
                <a:latin typeface="맑은 고딕"/>
                <a:ea typeface="맑은 고딕" panose="020B0503020000020004" pitchFamily="34" charset="-127"/>
              </a:rPr>
              <a:t>중복 시 해결법</a:t>
            </a:r>
            <a:endParaRPr kumimoji="0" lang="en-US" altLang="ko-Kore-KR" sz="3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47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4471735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중복 시 해결법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1002383" y="1371301"/>
            <a:ext cx="7170656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지난</a:t>
            </a:r>
            <a:r>
              <a:rPr kumimoji="0" lang="ko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시간에 했던 설명</a:t>
            </a:r>
          </a:p>
          <a:p>
            <a:pPr>
              <a:lnSpc>
                <a:spcPct val="200000"/>
              </a:lnSpc>
            </a:pPr>
            <a:r>
              <a:rPr lang="en-US" altLang="ko-KR"/>
              <a:t>BookService</a:t>
            </a:r>
            <a:r>
              <a:rPr lang="ko-KR" altLang="en-US"/>
              <a:t>는 누구를 주입받을까요</a:t>
            </a:r>
            <a:r>
              <a:rPr lang="en-US" altLang="ko-KR"/>
              <a:t>?</a:t>
            </a:r>
          </a:p>
        </p:txBody>
      </p:sp>
      <p:pic>
        <p:nvPicPr>
          <p:cNvPr id="9" name="Picture 6" descr="도서관 2 아이콘 - ico,png,icns,무료 아이콘 다운로드">
            <a:extLst>
              <a:ext uri="{FF2B5EF4-FFF2-40B4-BE49-F238E27FC236}">
                <a16:creationId xmlns:a16="http://schemas.microsoft.com/office/drawing/2014/main" id="{8E4CACC1-0699-6C4D-95CF-40887E24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96" y="2693529"/>
            <a:ext cx="1251521" cy="12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C2B8D-F9E3-F14A-8A38-485519EDD3DA}"/>
              </a:ext>
            </a:extLst>
          </p:cNvPr>
          <p:cNvSpPr txBox="1"/>
          <p:nvPr/>
        </p:nvSpPr>
        <p:spPr>
          <a:xfrm>
            <a:off x="8782344" y="411136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28A8A0-13D6-BA4B-953D-99DAE8C527A4}"/>
              </a:ext>
            </a:extLst>
          </p:cNvPr>
          <p:cNvCxnSpPr/>
          <p:nvPr/>
        </p:nvCxnSpPr>
        <p:spPr>
          <a:xfrm flipH="1">
            <a:off x="5718334" y="3319289"/>
            <a:ext cx="315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DCC7E9-4CF4-0A4F-A430-6A540682AB13}"/>
              </a:ext>
            </a:extLst>
          </p:cNvPr>
          <p:cNvSpPr/>
          <p:nvPr/>
        </p:nvSpPr>
        <p:spPr>
          <a:xfrm>
            <a:off x="2688141" y="2926083"/>
            <a:ext cx="2681555" cy="544531"/>
          </a:xfrm>
          <a:prstGeom prst="rect">
            <a:avLst/>
          </a:prstGeom>
          <a:solidFill>
            <a:srgbClr val="94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>
                <a:solidFill>
                  <a:schemeClr val="bg1"/>
                </a:solidFill>
              </a:rPr>
              <a:t>BookRepository</a:t>
            </a:r>
            <a:endParaRPr kumimoji="1" lang="ko-Kore-KR" altLang="en-US" b="1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D67329-83BF-0043-B586-C43A46BF7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962" y="4215936"/>
            <a:ext cx="886360" cy="11713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DCA49A-4593-2B41-8082-9205A4F3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668" y="4223989"/>
            <a:ext cx="930666" cy="1163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CDF004-C28F-B443-A0DF-C01CE7A4658C}"/>
              </a:ext>
            </a:extLst>
          </p:cNvPr>
          <p:cNvSpPr txBox="1"/>
          <p:nvPr/>
        </p:nvSpPr>
        <p:spPr>
          <a:xfrm>
            <a:off x="1561070" y="563074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FristBookRepository</a:t>
            </a:r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111176-3530-FA4A-8111-C3DA183C834A}"/>
              </a:ext>
            </a:extLst>
          </p:cNvPr>
          <p:cNvSpPr txBox="1"/>
          <p:nvPr/>
        </p:nvSpPr>
        <p:spPr>
          <a:xfrm>
            <a:off x="4125930" y="563074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SecondBookRepository</a:t>
            </a:r>
            <a:endParaRPr kumimoji="1" lang="ko-Kore-KR" altLang="en-US"/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0E557EE-44FE-FB43-9BC3-1D4E33AF8F1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2985870" y="3172887"/>
            <a:ext cx="745322" cy="1340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9F160F01-F33C-D24F-B32F-437E9CDE2EF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4264273" y="3235260"/>
            <a:ext cx="753375" cy="1224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7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273996" y="1741912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6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5EC07-04CE-1044-AD1C-D524B2F9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96" y="2149117"/>
            <a:ext cx="44069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325D28-DE2C-F943-92BB-56E44158AF8D}"/>
              </a:ext>
            </a:extLst>
          </p:cNvPr>
          <p:cNvSpPr txBox="1"/>
          <p:nvPr/>
        </p:nvSpPr>
        <p:spPr>
          <a:xfrm>
            <a:off x="4397339" y="399361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결과는</a:t>
            </a:r>
            <a:r>
              <a:rPr kumimoji="1" lang="en-US" altLang="ko-Kore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?</a:t>
            </a:r>
            <a:endParaRPr kumimoji="1" lang="ko-Kore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384B6-26FB-2647-9144-5E9F4C0FA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247"/>
          <a:stretch/>
        </p:blipFill>
        <p:spPr>
          <a:xfrm>
            <a:off x="6511106" y="2998189"/>
            <a:ext cx="3285623" cy="30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5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300038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FirstBookRepository.java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@Primary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이용하기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425B7B-2B01-DC47-A5EC-3BE143C9DCB8}"/>
              </a:ext>
            </a:extLst>
          </p:cNvPr>
          <p:cNvGrpSpPr/>
          <p:nvPr/>
        </p:nvGrpSpPr>
        <p:grpSpPr>
          <a:xfrm>
            <a:off x="1300038" y="2977959"/>
            <a:ext cx="4330200" cy="587174"/>
            <a:chOff x="1300038" y="2977959"/>
            <a:chExt cx="5854700" cy="8636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ED7B89-8F18-2346-9CCA-A3A90D3CF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038" y="2977959"/>
              <a:ext cx="5854700" cy="863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969595-D0BC-7947-86DB-45578A0E469C}"/>
                </a:ext>
              </a:extLst>
            </p:cNvPr>
            <p:cNvSpPr/>
            <p:nvPr/>
          </p:nvSpPr>
          <p:spPr>
            <a:xfrm>
              <a:off x="2461051" y="3012405"/>
              <a:ext cx="827498" cy="261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ore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/>
          <p:nvPr/>
        </p:nvCxnSpPr>
        <p:spPr>
          <a:xfrm>
            <a:off x="6103855" y="1637815"/>
            <a:ext cx="0" cy="422872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A1D51C-F9B4-CE4E-9C88-4499D77DF4D0}"/>
              </a:ext>
            </a:extLst>
          </p:cNvPr>
          <p:cNvSpPr txBox="1"/>
          <p:nvPr/>
        </p:nvSpPr>
        <p:spPr>
          <a:xfrm>
            <a:off x="6577473" y="1637815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@Qualifier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이용하기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768D14-52FD-6948-9260-F14A4939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73" y="2979768"/>
            <a:ext cx="3809681" cy="8312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C372CE-B9C6-4E47-95ED-7B7C15831E6E}"/>
              </a:ext>
            </a:extLst>
          </p:cNvPr>
          <p:cNvSpPr txBox="1"/>
          <p:nvPr/>
        </p:nvSpPr>
        <p:spPr>
          <a:xfrm>
            <a:off x="6577473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FFAA4B-5009-474C-AFC3-FDECE46010EA}"/>
              </a:ext>
            </a:extLst>
          </p:cNvPr>
          <p:cNvSpPr/>
          <p:nvPr/>
        </p:nvSpPr>
        <p:spPr>
          <a:xfrm>
            <a:off x="7526171" y="3297383"/>
            <a:ext cx="2419213" cy="162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300038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</a:t>
            </a: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모두 주입받기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A1D51C-F9B4-CE4E-9C88-4499D77DF4D0}"/>
              </a:ext>
            </a:extLst>
          </p:cNvPr>
          <p:cNvSpPr txBox="1"/>
          <p:nvPr/>
        </p:nvSpPr>
        <p:spPr>
          <a:xfrm>
            <a:off x="6577473" y="1637815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필드명으로 주입받기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372CE-B9C6-4E47-95ED-7B7C15831E6E}"/>
              </a:ext>
            </a:extLst>
          </p:cNvPr>
          <p:cNvSpPr txBox="1"/>
          <p:nvPr/>
        </p:nvSpPr>
        <p:spPr>
          <a:xfrm>
            <a:off x="6577473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853E9A-9F7E-C348-9CC5-E4E86C7B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38" y="3070873"/>
            <a:ext cx="3455985" cy="9889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085837-48A5-5E40-A6E6-DD3C5FB5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74" y="3037704"/>
            <a:ext cx="3932279" cy="95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0606A6-2620-B94F-A2DA-90A23AAD9F3F}"/>
              </a:ext>
            </a:extLst>
          </p:cNvPr>
          <p:cNvSpPr/>
          <p:nvPr/>
        </p:nvSpPr>
        <p:spPr>
          <a:xfrm>
            <a:off x="8140194" y="4416192"/>
            <a:ext cx="236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prstClr val="black"/>
                </a:solidFill>
              </a:rPr>
              <a:t>타입 </a:t>
            </a:r>
            <a:r>
              <a:rPr lang="en-US" altLang="ko-KR">
                <a:solidFill>
                  <a:prstClr val="black"/>
                </a:solidFill>
              </a:rPr>
              <a:t>=&gt;</a:t>
            </a:r>
            <a:r>
              <a:rPr lang="ko-KR" altLang="en-US">
                <a:solidFill>
                  <a:prstClr val="black"/>
                </a:solidFill>
              </a:rPr>
              <a:t> 이름 순으로</a:t>
            </a:r>
            <a:endParaRPr lang="en-US" altLang="ko-KR">
              <a:solidFill>
                <a:prstClr val="black"/>
              </a:solidFill>
            </a:endParaRPr>
          </a:p>
          <a:p>
            <a:endParaRPr lang="en-US" altLang="ko-Kore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7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7C3DB1-5F59-DB45-A77E-D2A265F3B355}"/>
              </a:ext>
            </a:extLst>
          </p:cNvPr>
          <p:cNvSpPr/>
          <p:nvPr/>
        </p:nvSpPr>
        <p:spPr>
          <a:xfrm>
            <a:off x="2691595" y="2180096"/>
            <a:ext cx="3879742" cy="38797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62FDD-4EEF-D741-9871-809CA079FC02}"/>
              </a:ext>
            </a:extLst>
          </p:cNvPr>
          <p:cNvSpPr txBox="1"/>
          <p:nvPr/>
        </p:nvSpPr>
        <p:spPr>
          <a:xfrm>
            <a:off x="3228926" y="175200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자동</a:t>
            </a:r>
            <a:r>
              <a:rPr kumimoji="1" lang="en-US" altLang="ko-Kore-KR"/>
              <a:t> Bean </a:t>
            </a:r>
            <a:r>
              <a:rPr kumimoji="1" lang="ko-KR" altLang="en-US"/>
              <a:t>등록을 추천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C97123-CF45-B243-9A29-6159EA8B8AE1}"/>
              </a:ext>
            </a:extLst>
          </p:cNvPr>
          <p:cNvSpPr/>
          <p:nvPr/>
        </p:nvSpPr>
        <p:spPr>
          <a:xfrm>
            <a:off x="5786036" y="2180096"/>
            <a:ext cx="3879742" cy="38797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F7BFC-396F-724B-BCE5-A1F8C06E2DAC}"/>
              </a:ext>
            </a:extLst>
          </p:cNvPr>
          <p:cNvSpPr txBox="1"/>
          <p:nvPr/>
        </p:nvSpPr>
        <p:spPr>
          <a:xfrm>
            <a:off x="6447352" y="175200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수동</a:t>
            </a:r>
            <a:r>
              <a:rPr kumimoji="1" lang="en-US" altLang="ko-Kore-KR"/>
              <a:t> Bean </a:t>
            </a:r>
            <a:r>
              <a:rPr kumimoji="1" lang="ko-KR" altLang="en-US"/>
              <a:t>등록을 추천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4336F-39E2-D348-A659-06DB40A82A5C}"/>
              </a:ext>
            </a:extLst>
          </p:cNvPr>
          <p:cNvSpPr txBox="1"/>
          <p:nvPr/>
        </p:nvSpPr>
        <p:spPr>
          <a:xfrm>
            <a:off x="3228926" y="3770721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업무 로직 빈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en" altLang="ko-Kore-KR"/>
              <a:t>Service, Repository 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FD596-C266-8247-B43F-B1B65FE71D64}"/>
              </a:ext>
            </a:extLst>
          </p:cNvPr>
          <p:cNvSpPr txBox="1"/>
          <p:nvPr/>
        </p:nvSpPr>
        <p:spPr>
          <a:xfrm>
            <a:off x="6974739" y="377072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기술 지원 빈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en" altLang="ko-Kore-KR"/>
              <a:t>AOP 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C7E5E-BAD6-234E-8C5F-CD0FB0CF42DF}"/>
              </a:ext>
            </a:extLst>
          </p:cNvPr>
          <p:cNvSpPr txBox="1"/>
          <p:nvPr/>
        </p:nvSpPr>
        <p:spPr>
          <a:xfrm>
            <a:off x="817031" y="145818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>
                <a:solidFill>
                  <a:srgbClr val="FF0000"/>
                </a:solidFill>
              </a:rPr>
              <a:t>tips</a:t>
            </a:r>
            <a:r>
              <a:rPr kumimoji="1" lang="en-US" altLang="ko-KR"/>
              <a:t>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246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3856347" y="3248296"/>
            <a:ext cx="510911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생명주기 콜백</a:t>
            </a:r>
            <a:endParaRPr kumimoji="0" lang="en-US" altLang="ko-Kore-KR" sz="36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50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Bean </a:t>
            </a:r>
            <a:r>
              <a:rPr lang="ko-KR" altLang="en-US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생명주기 콜백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4BA2C-CC91-D24B-B0A7-8F2080F97DBD}"/>
              </a:ext>
            </a:extLst>
          </p:cNvPr>
          <p:cNvSpPr/>
          <p:nvPr/>
        </p:nvSpPr>
        <p:spPr>
          <a:xfrm>
            <a:off x="986884" y="1764922"/>
            <a:ext cx="9691448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b="1">
                <a:solidFill>
                  <a:prstClr val="black"/>
                </a:solidFill>
              </a:rPr>
              <a:t>스프링 빈의 이벤트 라이프사이클</a:t>
            </a: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lvl="0">
              <a:lnSpc>
                <a:spcPct val="200000"/>
              </a:lnSpc>
            </a:pPr>
            <a:endParaRPr lang="en-US" altLang="ko-KR"/>
          </a:p>
          <a:p>
            <a:pPr lvl="0">
              <a:lnSpc>
                <a:spcPct val="200000"/>
              </a:lnSpc>
            </a:pPr>
            <a:r>
              <a:rPr lang="ko-KR" altLang="en-US"/>
              <a:t>스프링 컨테이너 생성 </a:t>
            </a:r>
            <a:r>
              <a:rPr lang="en-US" altLang="ko-KR"/>
              <a:t>&gt;</a:t>
            </a:r>
            <a:r>
              <a:rPr lang="ko-KR" altLang="en-US"/>
              <a:t> 빈 생성 </a:t>
            </a:r>
            <a:r>
              <a:rPr lang="en-US" altLang="ko-KR"/>
              <a:t>&gt;</a:t>
            </a:r>
            <a:r>
              <a:rPr lang="ko-KR" altLang="en-US"/>
              <a:t> 의존관계 주입 </a:t>
            </a:r>
            <a:r>
              <a:rPr lang="en-US" altLang="ko-KR"/>
              <a:t>&gt;</a:t>
            </a:r>
          </a:p>
          <a:p>
            <a:pPr lvl="0">
              <a:lnSpc>
                <a:spcPct val="200000"/>
              </a:lnSpc>
            </a:pPr>
            <a:r>
              <a:rPr lang="ko-KR" altLang="en-US"/>
              <a:t>                               초기화 콜백 </a:t>
            </a:r>
            <a:r>
              <a:rPr lang="en-US" altLang="ko-KR"/>
              <a:t>&gt;</a:t>
            </a:r>
            <a:r>
              <a:rPr lang="ko-KR" altLang="en-US"/>
              <a:t> 사용 </a:t>
            </a:r>
            <a:r>
              <a:rPr lang="en-US" altLang="ko-KR"/>
              <a:t>&gt;</a:t>
            </a:r>
            <a:r>
              <a:rPr lang="ko-KR" altLang="en-US"/>
              <a:t> 소멸전 콜백 </a:t>
            </a:r>
            <a:r>
              <a:rPr lang="en-US" altLang="ko-KR"/>
              <a:t>&gt;</a:t>
            </a:r>
            <a:r>
              <a:rPr lang="ko-KR" altLang="en-US"/>
              <a:t> 스프링 종료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670D58-A66A-5D4D-A0B0-300BAD2D5DA1}"/>
              </a:ext>
            </a:extLst>
          </p:cNvPr>
          <p:cNvSpPr/>
          <p:nvPr/>
        </p:nvSpPr>
        <p:spPr>
          <a:xfrm>
            <a:off x="3438144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D8AD68-F4D3-044B-91C7-733000E55B0E}"/>
              </a:ext>
            </a:extLst>
          </p:cNvPr>
          <p:cNvSpPr/>
          <p:nvPr/>
        </p:nvSpPr>
        <p:spPr>
          <a:xfrm>
            <a:off x="5803392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212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생명주기 콜백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4BA2C-CC91-D24B-B0A7-8F2080F97DBD}"/>
              </a:ext>
            </a:extLst>
          </p:cNvPr>
          <p:cNvSpPr/>
          <p:nvPr/>
        </p:nvSpPr>
        <p:spPr>
          <a:xfrm>
            <a:off x="986884" y="1764922"/>
            <a:ext cx="9691448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스프링 빈의 이벤트 라이프사이클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lvl="0">
              <a:lnSpc>
                <a:spcPct val="200000"/>
              </a:lnSpc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</a:t>
            </a:r>
            <a:r>
              <a:rPr lang="ko-KR" altLang="en-US">
                <a:solidFill>
                  <a:prstClr val="black"/>
                </a:solidFill>
              </a:rPr>
              <a:t>프링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컨테이너 생성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빈 생성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의존관계 주입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                             초기화 콜백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사용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소멸전 콜백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스프링 종료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670D58-A66A-5D4D-A0B0-300BAD2D5DA1}"/>
              </a:ext>
            </a:extLst>
          </p:cNvPr>
          <p:cNvSpPr/>
          <p:nvPr/>
        </p:nvSpPr>
        <p:spPr>
          <a:xfrm>
            <a:off x="3438144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D8AD68-F4D3-044B-91C7-733000E55B0E}"/>
              </a:ext>
            </a:extLst>
          </p:cNvPr>
          <p:cNvSpPr/>
          <p:nvPr/>
        </p:nvSpPr>
        <p:spPr>
          <a:xfrm>
            <a:off x="5803392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94F7B-0DAB-C043-9248-6C46C57606B2}"/>
              </a:ext>
            </a:extLst>
          </p:cNvPr>
          <p:cNvSpPr/>
          <p:nvPr/>
        </p:nvSpPr>
        <p:spPr>
          <a:xfrm>
            <a:off x="3539116" y="4561176"/>
            <a:ext cx="6990953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/>
              <a:t>InitializingBean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/>
              <a:t>@Bean(initMethod= "</a:t>
            </a:r>
            <a:r>
              <a:rPr lang="ko-KR" altLang="en-US"/>
              <a:t>메서드명</a:t>
            </a:r>
            <a:r>
              <a:rPr lang="en-US" altLang="ko-KR"/>
              <a:t>", </a:t>
            </a:r>
            <a:r>
              <a:rPr lang="en" altLang="ko-Kore-KR"/>
              <a:t>destroyMethod="</a:t>
            </a:r>
            <a:r>
              <a:rPr lang="ko-KR" altLang="en-US"/>
              <a:t>메서드명</a:t>
            </a:r>
            <a:r>
              <a:rPr lang="en-US" altLang="ko-KR"/>
              <a:t>")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/>
              <a:t>@PostConstructor, @PreDestroy 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6229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 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생명주기 콜백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" altLang="ko-KR" sz="2400">
                <a:solidFill>
                  <a:prstClr val="black"/>
                </a:solidFill>
              </a:rPr>
              <a:t>@Bean</a:t>
            </a:r>
            <a:r>
              <a:rPr kumimoji="1" lang="ko-KR" altLang="en-US" sz="2400">
                <a:solidFill>
                  <a:prstClr val="black"/>
                </a:solidFill>
              </a:rPr>
              <a:t> 옵션</a:t>
            </a:r>
            <a:endParaRPr kumimoji="1" lang="en-US" altLang="ko-KR" sz="24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메서드명을 자유롭게 가능</a:t>
            </a:r>
            <a:endParaRPr lang="en-US" altLang="ko-KR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수정 못하는 외부 라이브러리에 사용</a:t>
            </a:r>
            <a:endParaRPr lang="en-US" altLang="ko-KR"/>
          </a:p>
          <a:p>
            <a:pPr marL="342900" lvl="0" indent="-342900">
              <a:buFontTx/>
              <a:buChar char="-"/>
              <a:defRPr/>
            </a:pP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8A4CA6-4042-3E40-B30E-9144F7E4A3E5}"/>
              </a:ext>
            </a:extLst>
          </p:cNvPr>
          <p:cNvSpPr txBox="1"/>
          <p:nvPr/>
        </p:nvSpPr>
        <p:spPr>
          <a:xfrm>
            <a:off x="6678202" y="1637815"/>
            <a:ext cx="4713150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" altLang="ko-KR" sz="2400">
                <a:solidFill>
                  <a:prstClr val="black"/>
                </a:solidFill>
              </a:rPr>
              <a:t>@PostConstructor, @PreDestroy</a:t>
            </a:r>
          </a:p>
          <a:p>
            <a:pPr lvl="0">
              <a:defRPr/>
            </a:pPr>
            <a:endParaRPr lang="en-US" altLang="ko-KR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자바 표준으로 관리</a:t>
            </a:r>
            <a:endParaRPr lang="en-US" altLang="ko-KR"/>
          </a:p>
          <a:p>
            <a:pPr marL="342900" lvl="0" indent="-342900">
              <a:buFontTx/>
              <a:buChar char="-"/>
              <a:defRPr/>
            </a:pP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0E53B-6F98-7B4C-8431-D7B715A0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66" y="3682896"/>
            <a:ext cx="4914134" cy="542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508E90-B0D7-954B-ADBF-66B22C4E6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83" y="2973411"/>
            <a:ext cx="4049774" cy="28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5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8101" y="787141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CONTENTS</a:t>
            </a:r>
            <a:endParaRPr lang="ko-KR" altLang="en-US" sz="3200" b="1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5546" y="2167069"/>
            <a:ext cx="5032409" cy="3658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의존관계 자동 주입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en-US" altLang="ko-KR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Bean</a:t>
            </a: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중복 시 해결법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en-US" altLang="ko-KR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Bean</a:t>
            </a: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생명주기 콜백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en-US" altLang="ko-KR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Bean </a:t>
            </a: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스코프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018E42-69C8-8E46-9CD4-6DFC3954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4742172" y="3191146"/>
            <a:ext cx="510911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-US" altLang="ko-Kore-KR" sz="36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00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3C3C6-F155-3746-8A65-7D4B95B6BF86}"/>
              </a:ext>
            </a:extLst>
          </p:cNvPr>
          <p:cNvSpPr/>
          <p:nvPr/>
        </p:nvSpPr>
        <p:spPr>
          <a:xfrm>
            <a:off x="1120784" y="1550561"/>
            <a:ext cx="7170656" cy="426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b="1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프로토타입</a:t>
            </a:r>
            <a:endParaRPr lang="en-US" altLang="ko-KR" sz="2400" b="1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웹 관련 스코프</a:t>
            </a:r>
            <a:endParaRPr lang="en-US" altLang="ko-KR" sz="2400" b="1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marL="914400" lvl="1" indent="-457200">
              <a:buAutoNum type="arabicParenR"/>
              <a:defRPr/>
            </a:pPr>
            <a:r>
              <a:rPr lang="en-US" altLang="ko-KR" sz="240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r</a:t>
            </a: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equest</a:t>
            </a:r>
          </a:p>
          <a:p>
            <a:pPr marL="914400" lvl="1" indent="-457200">
              <a:buAutoNum type="arabicParenR"/>
              <a:defRPr/>
            </a:pPr>
            <a:r>
              <a:rPr lang="en-US" altLang="ko-KR" sz="240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s</a:t>
            </a: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ession</a:t>
            </a:r>
          </a:p>
          <a:p>
            <a:pPr marL="914400" lvl="1" indent="-457200">
              <a:buAutoNum type="arabicParenR"/>
              <a:defRPr/>
            </a:pPr>
            <a:r>
              <a:rPr lang="en-US" altLang="ko-KR" sz="240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a</a:t>
            </a: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pplication</a:t>
            </a:r>
          </a:p>
          <a:p>
            <a:pPr marL="914400" lvl="1" indent="-457200">
              <a:buAutoNum type="arabicParenR"/>
              <a:defRPr/>
            </a:pP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websocket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06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  <a:defRPr/>
            </a:pPr>
            <a:endParaRPr lang="en-US" altLang="ko-KR" sz="2400" b="1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3C3C6-F155-3746-8A65-7D4B95B6BF86}"/>
              </a:ext>
            </a:extLst>
          </p:cNvPr>
          <p:cNvSpPr/>
          <p:nvPr/>
        </p:nvSpPr>
        <p:spPr>
          <a:xfrm>
            <a:off x="1120784" y="1550561"/>
            <a:ext cx="7170656" cy="426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웹 관련 스코프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session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application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websocket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20027-2B8E-A848-A87F-F1CF1C612423}"/>
              </a:ext>
            </a:extLst>
          </p:cNvPr>
          <p:cNvSpPr/>
          <p:nvPr/>
        </p:nvSpPr>
        <p:spPr>
          <a:xfrm>
            <a:off x="4074459" y="2558534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prstClr val="black"/>
                </a:solidFill>
              </a:rPr>
              <a:t>사용할 일이 거의 없다는데</a:t>
            </a:r>
            <a:r>
              <a:rPr lang="en-US" altLang="ko-KR">
                <a:solidFill>
                  <a:prstClr val="black"/>
                </a:solidFill>
              </a:rPr>
              <a:t>..?</a:t>
            </a:r>
            <a:endParaRPr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8C02AA-CFCB-4947-A585-B37562663912}"/>
              </a:ext>
            </a:extLst>
          </p:cNvPr>
          <p:cNvCxnSpPr/>
          <p:nvPr/>
        </p:nvCxnSpPr>
        <p:spPr>
          <a:xfrm>
            <a:off x="3254188" y="2743200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0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3C3C6-F155-3746-8A65-7D4B95B6BF86}"/>
              </a:ext>
            </a:extLst>
          </p:cNvPr>
          <p:cNvSpPr/>
          <p:nvPr/>
        </p:nvSpPr>
        <p:spPr>
          <a:xfrm>
            <a:off x="1120784" y="1550561"/>
            <a:ext cx="7170656" cy="426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웹 관련 스코프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session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application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websocket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20027-2B8E-A848-A87F-F1CF1C612423}"/>
              </a:ext>
            </a:extLst>
          </p:cNvPr>
          <p:cNvSpPr/>
          <p:nvPr/>
        </p:nvSpPr>
        <p:spPr>
          <a:xfrm>
            <a:off x="4074459" y="2558534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사용할 일이 거의 없다는데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..?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8C02AA-CFCB-4947-A585-B37562663912}"/>
              </a:ext>
            </a:extLst>
          </p:cNvPr>
          <p:cNvCxnSpPr/>
          <p:nvPr/>
        </p:nvCxnSpPr>
        <p:spPr>
          <a:xfrm>
            <a:off x="3254188" y="2743200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2B54DD-A3BB-9246-8217-5E083955315B}"/>
              </a:ext>
            </a:extLst>
          </p:cNvPr>
          <p:cNvSpPr/>
          <p:nvPr/>
        </p:nvSpPr>
        <p:spPr>
          <a:xfrm>
            <a:off x="8076550" y="3866376"/>
            <a:ext cx="299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근데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Provider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는 알아두자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,,!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오른쪽 중괄호[R] 5">
            <a:extLst>
              <a:ext uri="{FF2B5EF4-FFF2-40B4-BE49-F238E27FC236}">
                <a16:creationId xmlns:a16="http://schemas.microsoft.com/office/drawing/2014/main" id="{73C7588C-D25E-454A-A429-05ACCB6E1BCF}"/>
              </a:ext>
            </a:extLst>
          </p:cNvPr>
          <p:cNvSpPr/>
          <p:nvPr/>
        </p:nvSpPr>
        <p:spPr>
          <a:xfrm>
            <a:off x="7250328" y="2558534"/>
            <a:ext cx="450635" cy="298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62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prstClr val="black"/>
                </a:solidFill>
              </a:rPr>
              <a:t>1)</a:t>
            </a:r>
            <a:r>
              <a:rPr lang="ko-KR" altLang="en-US" sz="2400" b="1">
                <a:solidFill>
                  <a:prstClr val="black"/>
                </a:solidFill>
              </a:rPr>
              <a:t> 싱글톤 </a:t>
            </a:r>
            <a:r>
              <a:rPr lang="en-US" altLang="ko-KR" sz="2400" b="1">
                <a:solidFill>
                  <a:prstClr val="black"/>
                </a:solidFill>
              </a:rPr>
              <a:t>with </a:t>
            </a:r>
            <a:r>
              <a:rPr lang="ko-KR" altLang="en-US" sz="2400" b="1">
                <a:solidFill>
                  <a:prstClr val="black"/>
                </a:solidFill>
              </a:rPr>
              <a:t>프로토타입</a:t>
            </a:r>
            <a:endParaRPr lang="ko-Kore-KR" altLang="en-US" sz="24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>
                <a:solidFill>
                  <a:prstClr val="black"/>
                </a:solidFill>
              </a:rPr>
              <a:t>싱글톤 빈</a:t>
            </a:r>
            <a:endParaRPr lang="en-US" altLang="ko-KR" sz="2400" b="1">
              <a:solidFill>
                <a:prstClr val="black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00358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>
                <a:solidFill>
                  <a:prstClr val="black"/>
                </a:solidFill>
              </a:rPr>
              <a:t>프로토타입 빈</a:t>
            </a:r>
            <a:endParaRPr lang="en-US" altLang="ko-KR" sz="2400" b="1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165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93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prstClr val="black"/>
                </a:solidFill>
              </a:rPr>
              <a:t>2)</a:t>
            </a:r>
            <a:r>
              <a:rPr lang="ko-KR" altLang="en-US" sz="2400" b="1">
                <a:solidFill>
                  <a:prstClr val="black"/>
                </a:solidFill>
              </a:rPr>
              <a:t> </a:t>
            </a:r>
            <a:r>
              <a:rPr lang="en-US" altLang="ko-KR" sz="2400" b="1">
                <a:solidFill>
                  <a:prstClr val="black"/>
                </a:solidFill>
              </a:rPr>
              <a:t>Request </a:t>
            </a:r>
            <a:r>
              <a:rPr lang="ko-KR" altLang="en-US" sz="2400" b="1">
                <a:solidFill>
                  <a:prstClr val="black"/>
                </a:solidFill>
              </a:rPr>
              <a:t>스코프 빈 등록</a:t>
            </a:r>
            <a:endParaRPr lang="ko-Kore-KR" altLang="en-US" sz="2400">
              <a:solidFill>
                <a:prstClr val="black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163246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>
                <a:solidFill>
                  <a:prstClr val="black"/>
                </a:solidFill>
              </a:rPr>
              <a:t>Request </a:t>
            </a:r>
            <a:r>
              <a:rPr lang="ko-KR" altLang="en-US">
                <a:solidFill>
                  <a:prstClr val="black"/>
                </a:solidFill>
              </a:rPr>
              <a:t>스코프 빈</a:t>
            </a:r>
            <a:endParaRPr lang="en-US" altLang="ko-KR" sz="2400" b="1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87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1)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싱글톤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with 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00358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D3B0B9A-E689-FB41-B0F4-A899A43BAC5A}"/>
              </a:ext>
            </a:extLst>
          </p:cNvPr>
          <p:cNvCxnSpPr/>
          <p:nvPr/>
        </p:nvCxnSpPr>
        <p:spPr>
          <a:xfrm flipV="1">
            <a:off x="4957763" y="2514600"/>
            <a:ext cx="32861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82D72E-FE56-9B4F-AB82-9A7016F5D82F}"/>
              </a:ext>
            </a:extLst>
          </p:cNvPr>
          <p:cNvSpPr/>
          <p:nvPr/>
        </p:nvSpPr>
        <p:spPr>
          <a:xfrm>
            <a:off x="5216740" y="1998222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Provider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13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93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2)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 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 빈 등록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163246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69E0B4-5BD4-6B48-8EE0-79A9931A9313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CFEF1C1-0901-624C-B04E-ADE516D3EEAC}"/>
              </a:ext>
            </a:extLst>
          </p:cNvPr>
          <p:cNvCxnSpPr/>
          <p:nvPr/>
        </p:nvCxnSpPr>
        <p:spPr>
          <a:xfrm flipV="1">
            <a:off x="4957763" y="2514600"/>
            <a:ext cx="32861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58514-3722-2547-B306-B4F3CF9BD699}"/>
              </a:ext>
            </a:extLst>
          </p:cNvPr>
          <p:cNvSpPr/>
          <p:nvPr/>
        </p:nvSpPr>
        <p:spPr>
          <a:xfrm>
            <a:off x="5216740" y="1998222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Provider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20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1)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싱글톤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with 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AD30A9D-BF8F-9942-B8A4-A2043A803472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43D9A-3CFD-1F4D-A217-FACCB9550F2F}"/>
              </a:ext>
            </a:extLst>
          </p:cNvPr>
          <p:cNvSpPr/>
          <p:nvPr/>
        </p:nvSpPr>
        <p:spPr>
          <a:xfrm>
            <a:off x="1286910" y="2347002"/>
            <a:ext cx="3817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[1] ObjectProvider (ObjectFactory)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59086F-84C8-6744-9833-DA05EFB7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89" y="3429000"/>
            <a:ext cx="4714533" cy="11114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3882B-BAD2-D246-8844-D5C911DC6832}"/>
              </a:ext>
            </a:extLst>
          </p:cNvPr>
          <p:cNvSpPr/>
          <p:nvPr/>
        </p:nvSpPr>
        <p:spPr>
          <a:xfrm>
            <a:off x="6565833" y="2347002"/>
            <a:ext cx="2403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[2] javax</a:t>
            </a:r>
            <a:r>
              <a:rPr lang="ko-KR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" altLang="ko-Kore-KR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Provider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D86453-1E93-5C46-9D44-A8540A57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833" y="3206044"/>
            <a:ext cx="4504271" cy="21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prstClr val="black"/>
                </a:solidFill>
              </a:rPr>
              <a:t>2)</a:t>
            </a:r>
            <a:r>
              <a:rPr lang="ko-KR" altLang="en-US" sz="2400" b="1">
                <a:solidFill>
                  <a:prstClr val="black"/>
                </a:solidFill>
              </a:rPr>
              <a:t> </a:t>
            </a:r>
            <a:r>
              <a:rPr lang="en-US" altLang="ko-KR" sz="2400" b="1">
                <a:solidFill>
                  <a:prstClr val="black"/>
                </a:solidFill>
              </a:rPr>
              <a:t>Request </a:t>
            </a:r>
            <a:r>
              <a:rPr lang="ko-KR" altLang="en-US" sz="2400" b="1">
                <a:solidFill>
                  <a:prstClr val="black"/>
                </a:solidFill>
              </a:rPr>
              <a:t>스코프 빈 등록</a:t>
            </a:r>
            <a:endParaRPr lang="ko-Kore-KR" altLang="en-US" sz="2400">
              <a:solidFill>
                <a:prstClr val="black"/>
              </a:solidFill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AD30A9D-BF8F-9942-B8A4-A2043A803472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43D9A-3CFD-1F4D-A217-FACCB9550F2F}"/>
              </a:ext>
            </a:extLst>
          </p:cNvPr>
          <p:cNvSpPr/>
          <p:nvPr/>
        </p:nvSpPr>
        <p:spPr>
          <a:xfrm>
            <a:off x="1286910" y="2347002"/>
            <a:ext cx="149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[1] Provider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3882B-BAD2-D246-8844-D5C911DC6832}"/>
              </a:ext>
            </a:extLst>
          </p:cNvPr>
          <p:cNvSpPr/>
          <p:nvPr/>
        </p:nvSpPr>
        <p:spPr>
          <a:xfrm>
            <a:off x="6565833" y="2347002"/>
            <a:ext cx="234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" altLang="ko-Kore-KR" sz="18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[2] </a:t>
            </a:r>
            <a:r>
              <a:rPr lang="en" altLang="ko-Kore-KR" b="1">
                <a:solidFill>
                  <a:srgbClr val="333333"/>
                </a:solidFill>
                <a:latin typeface="Open Sans" panose="020B0606030504020204" pitchFamily="34" charset="0"/>
              </a:rPr>
              <a:t>proxyMode </a:t>
            </a:r>
            <a:r>
              <a:rPr lang="ko-KR" altLang="en-US" b="1">
                <a:solidFill>
                  <a:srgbClr val="333333"/>
                </a:solidFill>
                <a:latin typeface="Open Sans" panose="020B0606030504020204" pitchFamily="34" charset="0"/>
              </a:rPr>
              <a:t>옵션</a:t>
            </a:r>
            <a:endParaRPr kumimoji="0" lang="en" altLang="ko-Kore-KR" sz="18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8834D-1A7D-514A-8E8F-E635C0EB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10" y="2752464"/>
            <a:ext cx="4504267" cy="2846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8F1029-53FE-4848-AF1C-BEF98A21A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27" y="3445404"/>
            <a:ext cx="3660774" cy="10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3944793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atinLnBrk="1"/>
            <a:r>
              <a:rPr lang="ko-KR" altLang="en-US" sz="3200" b="1" spc="-150" dirty="0" err="1">
                <a:solidFill>
                  <a:prstClr val="white"/>
                </a:solidFill>
              </a:rPr>
              <a:t>의존관계 주입 방법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34DE4-9B50-8245-91B0-E69F440F39FB}"/>
              </a:ext>
            </a:extLst>
          </p:cNvPr>
          <p:cNvSpPr/>
          <p:nvPr/>
        </p:nvSpPr>
        <p:spPr>
          <a:xfrm>
            <a:off x="786622" y="139057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prstClr val="black"/>
                </a:solidFill>
              </a:rPr>
              <a:t>걸어온 길</a:t>
            </a:r>
            <a:r>
              <a:rPr lang="en-US" altLang="ko-KR" sz="2400">
                <a:solidFill>
                  <a:prstClr val="black"/>
                </a:solidFill>
              </a:rPr>
              <a:t>..</a:t>
            </a:r>
            <a:endParaRPr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9D081-F005-0945-880E-F7213032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65" y="1759909"/>
            <a:ext cx="6692069" cy="4021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DD2D-C6CE-EE44-9327-DA1067CD4040}"/>
              </a:ext>
            </a:extLst>
          </p:cNvPr>
          <p:cNvSpPr/>
          <p:nvPr/>
        </p:nvSpPr>
        <p:spPr>
          <a:xfrm>
            <a:off x="5175363" y="5858385"/>
            <a:ext cx="185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</a:rPr>
              <a:t>DIP,</a:t>
            </a:r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OCP </a:t>
            </a:r>
            <a:r>
              <a:rPr lang="ko-KR" altLang="en-US">
                <a:solidFill>
                  <a:prstClr val="black"/>
                </a:solidFill>
              </a:rPr>
              <a:t>만족 </a:t>
            </a:r>
            <a:r>
              <a:rPr lang="en-US" altLang="ko-KR">
                <a:solidFill>
                  <a:prstClr val="black"/>
                </a:solidFill>
              </a:rPr>
              <a:t>X</a:t>
            </a:r>
            <a:endParaRPr lang="ko-Kore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54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THANK</a:t>
            </a:r>
          </a:p>
          <a:p>
            <a:pPr algn="ctr" latinLnBrk="1"/>
            <a:r>
              <a:rPr lang="en-US" altLang="ko-KR" sz="54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YOU</a:t>
            </a:r>
            <a:endParaRPr lang="ko-KR" altLang="en-US" sz="5400" b="1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9963" y="5662121"/>
            <a:ext cx="1684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latinLnBrk="1"/>
            <a:r>
              <a:rPr lang="ko-KR" altLang="en-US" sz="16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오상진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9C66C-3522-A646-BC88-D22C1E48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3944793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34DE4-9B50-8245-91B0-E69F440F39FB}"/>
              </a:ext>
            </a:extLst>
          </p:cNvPr>
          <p:cNvSpPr/>
          <p:nvPr/>
        </p:nvSpPr>
        <p:spPr>
          <a:xfrm>
            <a:off x="786622" y="139057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걸어온 길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DD2D-C6CE-EE44-9327-DA1067CD4040}"/>
              </a:ext>
            </a:extLst>
          </p:cNvPr>
          <p:cNvSpPr/>
          <p:nvPr/>
        </p:nvSpPr>
        <p:spPr>
          <a:xfrm>
            <a:off x="3987890" y="5819781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AppConfig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 등장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,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사용과 구성의 구분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B5345-E44A-1042-B3BA-8DF2B821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58" y="1810157"/>
            <a:ext cx="5648594" cy="38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3944793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34DE4-9B50-8245-91B0-E69F440F39FB}"/>
              </a:ext>
            </a:extLst>
          </p:cNvPr>
          <p:cNvSpPr/>
          <p:nvPr/>
        </p:nvSpPr>
        <p:spPr>
          <a:xfrm>
            <a:off x="786622" y="139057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걸어온 길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DD2D-C6CE-EE44-9327-DA1067CD4040}"/>
              </a:ext>
            </a:extLst>
          </p:cNvPr>
          <p:cNvSpPr/>
          <p:nvPr/>
        </p:nvSpPr>
        <p:spPr>
          <a:xfrm>
            <a:off x="3857246" y="5869273"/>
            <a:ext cx="447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IoC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컨테이너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(DI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컨테이너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위임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등록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40B56-5403-FE4B-BA27-43641F44A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55" y="1903821"/>
            <a:ext cx="789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1002383" y="1371301"/>
            <a:ext cx="717065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1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생성자 주입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생성자를 통해서 주입받는 방법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757EB-669A-0044-81B3-3F7C2A10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98" y="2729419"/>
            <a:ext cx="9846431" cy="31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9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1002383" y="1371301"/>
            <a:ext cx="717065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맑은 고딕"/>
              </a:rPr>
              <a:t>2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필드 주입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필드에 바로 주입받는 방법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F94A41-CFF6-E448-A4B2-21FCAC61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7" y="3019534"/>
            <a:ext cx="8118766" cy="20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4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1002383" y="1371301"/>
            <a:ext cx="717065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3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setter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주입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수정자 메서드를 이용해서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주입받는 방법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F8C6C8-AFFC-7244-81E2-03BA00CF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96" y="2730492"/>
            <a:ext cx="7108007" cy="29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986884" y="1764922"/>
            <a:ext cx="9691448" cy="4990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생성자 주입을 선택해라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1.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객체 생성시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1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번만 호출되어 불변하게 설계할 수 있다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2.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순수 자바 코드로 단위테스트가 가능하다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3.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final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키워드를 사용할 수 있다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rgbClr val="FF0000"/>
                </a:solidFill>
                <a:latin typeface="맑은 고딕"/>
                <a:ea typeface="맑은 고딕" panose="020B0503020000020004" pitchFamily="34" charset="-127"/>
              </a:rPr>
              <a:t>tips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) lombok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라이브러리 </a:t>
            </a: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lvl="0">
              <a:lnSpc>
                <a:spcPct val="200000"/>
              </a:lnSpc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lang="en" altLang="ko-Kore-KR"/>
              <a:t>@RequiredArgsConstructor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en" altLang="ko-Kore-KR"/>
              <a:t>final</a:t>
            </a:r>
            <a:r>
              <a:rPr lang="ko-KR" altLang="en-US"/>
              <a:t>이 붙어있는 것들로 생성자를 만들어준다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ko-Kore-KR" altLang="en-US"/>
              <a:t>⭐️⭐️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446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7401</TotalTime>
  <Words>1616</Words>
  <Application>Microsoft Macintosh PowerPoint</Application>
  <PresentationFormat>와이드스크린</PresentationFormat>
  <Paragraphs>269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Open Sans</vt:lpstr>
      <vt:lpstr>1_Office 테마</vt:lpstr>
      <vt:lpstr>디자인 사용자 지정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376</cp:revision>
  <dcterms:created xsi:type="dcterms:W3CDTF">2021-07-04T23:28:55Z</dcterms:created>
  <dcterms:modified xsi:type="dcterms:W3CDTF">2021-07-24T05:17:15Z</dcterms:modified>
</cp:coreProperties>
</file>