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media/image10.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IdLst>
    <p:sldId id="256" r:id="rId8"/>
    <p:sldId id="257" r:id="rId9"/>
    <p:sldId id="258" r:id="rId10"/>
    <p:sldId id="259"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B82BB-DD10-4E46-86F3-5C9DA82C8D96}" v="1" dt="2021-12-01T18:00:02.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07" d="100"/>
          <a:sy n="107" d="100"/>
        </p:scale>
        <p:origin x="1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valdo Jimenez" userId="bdba6361-25e4-4852-97f8-1b93dd507e50" providerId="ADAL" clId="{480B82BB-DD10-4E46-86F3-5C9DA82C8D96}"/>
    <pc:docChg chg="undo custSel addSld delSld modMainMaster">
      <pc:chgData name="Osvaldo Jimenez" userId="bdba6361-25e4-4852-97f8-1b93dd507e50" providerId="ADAL" clId="{480B82BB-DD10-4E46-86F3-5C9DA82C8D96}" dt="2021-12-01T18:12:21.481" v="65" actId="14100"/>
      <pc:docMkLst>
        <pc:docMk/>
      </pc:docMkLst>
      <pc:sldChg chg="new del">
        <pc:chgData name="Osvaldo Jimenez" userId="bdba6361-25e4-4852-97f8-1b93dd507e50" providerId="ADAL" clId="{480B82BB-DD10-4E46-86F3-5C9DA82C8D96}" dt="2021-12-01T18:05:12.038" v="51" actId="47"/>
        <pc:sldMkLst>
          <pc:docMk/>
          <pc:sldMk cId="795075928" sldId="256"/>
        </pc:sldMkLst>
      </pc:sldChg>
      <pc:sldChg chg="new del">
        <pc:chgData name="Osvaldo Jimenez" userId="bdba6361-25e4-4852-97f8-1b93dd507e50" providerId="ADAL" clId="{480B82BB-DD10-4E46-86F3-5C9DA82C8D96}" dt="2021-12-01T18:11:17.526" v="64" actId="47"/>
        <pc:sldMkLst>
          <pc:docMk/>
          <pc:sldMk cId="1765663974" sldId="256"/>
        </pc:sldMkLst>
      </pc:sldChg>
      <pc:sldChg chg="new del">
        <pc:chgData name="Osvaldo Jimenez" userId="bdba6361-25e4-4852-97f8-1b93dd507e50" providerId="ADAL" clId="{480B82BB-DD10-4E46-86F3-5C9DA82C8D96}" dt="2021-12-01T18:09:40.722" v="61" actId="47"/>
        <pc:sldMkLst>
          <pc:docMk/>
          <pc:sldMk cId="4139105076" sldId="256"/>
        </pc:sldMkLst>
      </pc:sldChg>
      <pc:sldMasterChg chg="modSldLayout">
        <pc:chgData name="Osvaldo Jimenez" userId="bdba6361-25e4-4852-97f8-1b93dd507e50" providerId="ADAL" clId="{480B82BB-DD10-4E46-86F3-5C9DA82C8D96}" dt="2021-12-01T18:12:21.481" v="65" actId="14100"/>
        <pc:sldMasterMkLst>
          <pc:docMk/>
          <pc:sldMasterMk cId="727833454" sldId="2147483664"/>
        </pc:sldMasterMkLst>
        <pc:sldLayoutChg chg="addSp delSp modSp mod">
          <pc:chgData name="Osvaldo Jimenez" userId="bdba6361-25e4-4852-97f8-1b93dd507e50" providerId="ADAL" clId="{480B82BB-DD10-4E46-86F3-5C9DA82C8D96}" dt="2021-12-01T18:09:12.827" v="59" actId="167"/>
          <pc:sldLayoutMkLst>
            <pc:docMk/>
            <pc:sldMasterMk cId="727833454" sldId="2147483664"/>
            <pc:sldLayoutMk cId="139273322" sldId="2147483669"/>
          </pc:sldLayoutMkLst>
          <pc:spChg chg="ord">
            <ac:chgData name="Osvaldo Jimenez" userId="bdba6361-25e4-4852-97f8-1b93dd507e50" providerId="ADAL" clId="{480B82BB-DD10-4E46-86F3-5C9DA82C8D96}" dt="2021-12-01T18:09:12.827" v="59" actId="167"/>
            <ac:spMkLst>
              <pc:docMk/>
              <pc:sldMasterMk cId="727833454" sldId="2147483664"/>
              <pc:sldLayoutMk cId="139273322" sldId="2147483669"/>
              <ac:spMk id="4" creationId="{8AE8868F-6D8F-45AE-B298-D99C0E002CE5}"/>
            </ac:spMkLst>
          </pc:spChg>
          <pc:spChg chg="add del mod">
            <ac:chgData name="Osvaldo Jimenez" userId="bdba6361-25e4-4852-97f8-1b93dd507e50" providerId="ADAL" clId="{480B82BB-DD10-4E46-86F3-5C9DA82C8D96}" dt="2021-12-01T17:59:37.560" v="5" actId="478"/>
            <ac:spMkLst>
              <pc:docMk/>
              <pc:sldMasterMk cId="727833454" sldId="2147483664"/>
              <pc:sldLayoutMk cId="139273322" sldId="2147483669"/>
              <ac:spMk id="23" creationId="{3F390C11-C6C3-47B5-B222-D64ED74CF239}"/>
            </ac:spMkLst>
          </pc:spChg>
          <pc:graphicFrameChg chg="add del mod">
            <ac:chgData name="Osvaldo Jimenez" userId="bdba6361-25e4-4852-97f8-1b93dd507e50" providerId="ADAL" clId="{480B82BB-DD10-4E46-86F3-5C9DA82C8D96}" dt="2021-12-01T17:58:59.332" v="2" actId="478"/>
            <ac:graphicFrameMkLst>
              <pc:docMk/>
              <pc:sldMasterMk cId="727833454" sldId="2147483664"/>
              <pc:sldLayoutMk cId="139273322" sldId="2147483669"/>
              <ac:graphicFrameMk id="2" creationId="{2936FC97-E38C-4400-B2CF-71BF6A752BAA}"/>
            </ac:graphicFrameMkLst>
          </pc:graphicFrameChg>
          <pc:graphicFrameChg chg="add del mod">
            <ac:chgData name="Osvaldo Jimenez" userId="bdba6361-25e4-4852-97f8-1b93dd507e50" providerId="ADAL" clId="{480B82BB-DD10-4E46-86F3-5C9DA82C8D96}" dt="2021-12-01T17:58:59.332" v="2" actId="478"/>
            <ac:graphicFrameMkLst>
              <pc:docMk/>
              <pc:sldMasterMk cId="727833454" sldId="2147483664"/>
              <pc:sldLayoutMk cId="139273322" sldId="2147483669"/>
              <ac:graphicFrameMk id="5" creationId="{E901E95B-CE88-4700-B4CF-8247C04696C4}"/>
            </ac:graphicFrameMkLst>
          </pc:graphicFrameChg>
          <pc:graphicFrameChg chg="add del mod">
            <ac:chgData name="Osvaldo Jimenez" userId="bdba6361-25e4-4852-97f8-1b93dd507e50" providerId="ADAL" clId="{480B82BB-DD10-4E46-86F3-5C9DA82C8D96}" dt="2021-12-01T17:58:59.332" v="2" actId="478"/>
            <ac:graphicFrameMkLst>
              <pc:docMk/>
              <pc:sldMasterMk cId="727833454" sldId="2147483664"/>
              <pc:sldLayoutMk cId="139273322" sldId="2147483669"/>
              <ac:graphicFrameMk id="18" creationId="{1E993634-D19E-4586-AA74-4161D462C4EB}"/>
            </ac:graphicFrameMkLst>
          </pc:graphicFrameChg>
          <pc:graphicFrameChg chg="add mod modGraphic">
            <ac:chgData name="Osvaldo Jimenez" userId="bdba6361-25e4-4852-97f8-1b93dd507e50" providerId="ADAL" clId="{480B82BB-DD10-4E46-86F3-5C9DA82C8D96}" dt="2021-12-01T18:04:24.866" v="45" actId="14100"/>
            <ac:graphicFrameMkLst>
              <pc:docMk/>
              <pc:sldMasterMk cId="727833454" sldId="2147483664"/>
              <pc:sldLayoutMk cId="139273322" sldId="2147483669"/>
              <ac:graphicFrameMk id="24" creationId="{CD401FA0-66B9-432F-B5AE-E327DE58C6DC}"/>
            </ac:graphicFrameMkLst>
          </pc:graphicFrameChg>
          <pc:graphicFrameChg chg="add mod modGraphic">
            <ac:chgData name="Osvaldo Jimenez" userId="bdba6361-25e4-4852-97f8-1b93dd507e50" providerId="ADAL" clId="{480B82BB-DD10-4E46-86F3-5C9DA82C8D96}" dt="2021-12-01T18:04:09.224" v="43" actId="14100"/>
            <ac:graphicFrameMkLst>
              <pc:docMk/>
              <pc:sldMasterMk cId="727833454" sldId="2147483664"/>
              <pc:sldLayoutMk cId="139273322" sldId="2147483669"/>
              <ac:graphicFrameMk id="25" creationId="{90A3E32D-5BDB-4ECD-A5B5-272F38A74DF7}"/>
            </ac:graphicFrameMkLst>
          </pc:graphicFrameChg>
          <pc:graphicFrameChg chg="add mod ord modGraphic">
            <ac:chgData name="Osvaldo Jimenez" userId="bdba6361-25e4-4852-97f8-1b93dd507e50" providerId="ADAL" clId="{480B82BB-DD10-4E46-86F3-5C9DA82C8D96}" dt="2021-12-01T18:08:43.165" v="57" actId="167"/>
            <ac:graphicFrameMkLst>
              <pc:docMk/>
              <pc:sldMasterMk cId="727833454" sldId="2147483664"/>
              <pc:sldLayoutMk cId="139273322" sldId="2147483669"/>
              <ac:graphicFrameMk id="27" creationId="{D2815E22-2B87-4DE9-ABEC-6CC9D23A9481}"/>
            </ac:graphicFrameMkLst>
          </pc:graphicFrameChg>
          <pc:picChg chg="add del mod">
            <ac:chgData name="Osvaldo Jimenez" userId="bdba6361-25e4-4852-97f8-1b93dd507e50" providerId="ADAL" clId="{480B82BB-DD10-4E46-86F3-5C9DA82C8D96}" dt="2021-12-01T17:58:59.332" v="2" actId="478"/>
            <ac:picMkLst>
              <pc:docMk/>
              <pc:sldMasterMk cId="727833454" sldId="2147483664"/>
              <pc:sldLayoutMk cId="139273322" sldId="2147483669"/>
              <ac:picMk id="6" creationId="{587840F2-237C-40DD-8E0C-062DCCCC28C1}"/>
            </ac:picMkLst>
          </pc:picChg>
          <pc:picChg chg="add del mod">
            <ac:chgData name="Osvaldo Jimenez" userId="bdba6361-25e4-4852-97f8-1b93dd507e50" providerId="ADAL" clId="{480B82BB-DD10-4E46-86F3-5C9DA82C8D96}" dt="2021-12-01T17:58:59.332" v="2" actId="478"/>
            <ac:picMkLst>
              <pc:docMk/>
              <pc:sldMasterMk cId="727833454" sldId="2147483664"/>
              <pc:sldLayoutMk cId="139273322" sldId="2147483669"/>
              <ac:picMk id="20" creationId="{EA40808E-E96C-48B8-A572-C715CA9BACAD}"/>
            </ac:picMkLst>
          </pc:picChg>
          <pc:picChg chg="add del mod">
            <ac:chgData name="Osvaldo Jimenez" userId="bdba6361-25e4-4852-97f8-1b93dd507e50" providerId="ADAL" clId="{480B82BB-DD10-4E46-86F3-5C9DA82C8D96}" dt="2021-12-01T17:58:59.332" v="2" actId="478"/>
            <ac:picMkLst>
              <pc:docMk/>
              <pc:sldMasterMk cId="727833454" sldId="2147483664"/>
              <pc:sldLayoutMk cId="139273322" sldId="2147483669"/>
              <ac:picMk id="22" creationId="{ABA1423F-4686-43BF-98CD-4DF120D614AC}"/>
            </ac:picMkLst>
          </pc:picChg>
          <pc:picChg chg="add mod">
            <ac:chgData name="Osvaldo Jimenez" userId="bdba6361-25e4-4852-97f8-1b93dd507e50" providerId="ADAL" clId="{480B82BB-DD10-4E46-86F3-5C9DA82C8D96}" dt="2021-12-01T18:04:48.176" v="49" actId="1076"/>
            <ac:picMkLst>
              <pc:docMk/>
              <pc:sldMasterMk cId="727833454" sldId="2147483664"/>
              <pc:sldLayoutMk cId="139273322" sldId="2147483669"/>
              <ac:picMk id="26" creationId="{44D41467-AEB2-46E8-8BA1-61D4AC155257}"/>
            </ac:picMkLst>
          </pc:picChg>
          <pc:picChg chg="add mod">
            <ac:chgData name="Osvaldo Jimenez" userId="bdba6361-25e4-4852-97f8-1b93dd507e50" providerId="ADAL" clId="{480B82BB-DD10-4E46-86F3-5C9DA82C8D96}" dt="2021-12-01T18:04:42.545" v="48" actId="1076"/>
            <ac:picMkLst>
              <pc:docMk/>
              <pc:sldMasterMk cId="727833454" sldId="2147483664"/>
              <pc:sldLayoutMk cId="139273322" sldId="2147483669"/>
              <ac:picMk id="28" creationId="{D1BCB357-608D-475F-95F9-A7A8DCA54371}"/>
            </ac:picMkLst>
          </pc:picChg>
          <pc:picChg chg="add mod">
            <ac:chgData name="Osvaldo Jimenez" userId="bdba6361-25e4-4852-97f8-1b93dd507e50" providerId="ADAL" clId="{480B82BB-DD10-4E46-86F3-5C9DA82C8D96}" dt="2021-12-01T18:04:36.764" v="47" actId="1076"/>
            <ac:picMkLst>
              <pc:docMk/>
              <pc:sldMasterMk cId="727833454" sldId="2147483664"/>
              <pc:sldLayoutMk cId="139273322" sldId="2147483669"/>
              <ac:picMk id="29" creationId="{865AF05E-893F-41AD-ABDD-B47025E9279D}"/>
            </ac:picMkLst>
          </pc:picChg>
        </pc:sldLayoutChg>
        <pc:sldLayoutChg chg="addSp modSp mod">
          <pc:chgData name="Osvaldo Jimenez" userId="bdba6361-25e4-4852-97f8-1b93dd507e50" providerId="ADAL" clId="{480B82BB-DD10-4E46-86F3-5C9DA82C8D96}" dt="2021-12-01T18:12:21.481" v="65" actId="14100"/>
          <pc:sldLayoutMkLst>
            <pc:docMk/>
            <pc:sldMasterMk cId="727833454" sldId="2147483664"/>
            <pc:sldLayoutMk cId="67071484" sldId="2147483674"/>
          </pc:sldLayoutMkLst>
          <pc:spChg chg="mod ord">
            <ac:chgData name="Osvaldo Jimenez" userId="bdba6361-25e4-4852-97f8-1b93dd507e50" providerId="ADAL" clId="{480B82BB-DD10-4E46-86F3-5C9DA82C8D96}" dt="2021-12-01T18:12:21.481" v="65" actId="14100"/>
            <ac:spMkLst>
              <pc:docMk/>
              <pc:sldMasterMk cId="727833454" sldId="2147483664"/>
              <pc:sldLayoutMk cId="67071484" sldId="2147483674"/>
              <ac:spMk id="4" creationId="{8AE8868F-6D8F-45AE-B298-D99C0E002CE5}"/>
            </ac:spMkLst>
          </pc:spChg>
          <pc:graphicFrameChg chg="add">
            <ac:chgData name="Osvaldo Jimenez" userId="bdba6361-25e4-4852-97f8-1b93dd507e50" providerId="ADAL" clId="{480B82BB-DD10-4E46-86F3-5C9DA82C8D96}" dt="2021-12-01T18:08:26.914" v="56" actId="22"/>
            <ac:graphicFrameMkLst>
              <pc:docMk/>
              <pc:sldMasterMk cId="727833454" sldId="2147483664"/>
              <pc:sldLayoutMk cId="67071484" sldId="2147483674"/>
              <ac:graphicFrameMk id="2" creationId="{891F3691-B896-4F74-B199-4132959C2332}"/>
            </ac:graphicFrameMkLst>
          </pc:graphicFrameChg>
          <pc:graphicFrameChg chg="add">
            <ac:chgData name="Osvaldo Jimenez" userId="bdba6361-25e4-4852-97f8-1b93dd507e50" providerId="ADAL" clId="{480B82BB-DD10-4E46-86F3-5C9DA82C8D96}" dt="2021-12-01T18:08:26.914" v="56" actId="22"/>
            <ac:graphicFrameMkLst>
              <pc:docMk/>
              <pc:sldMasterMk cId="727833454" sldId="2147483664"/>
              <pc:sldLayoutMk cId="67071484" sldId="2147483674"/>
              <ac:graphicFrameMk id="3" creationId="{F1D9E625-AFD3-4FBD-84FA-CE0DCA393CE2}"/>
            </ac:graphicFrameMkLst>
          </pc:graphicFrameChg>
          <pc:graphicFrameChg chg="add">
            <ac:chgData name="Osvaldo Jimenez" userId="bdba6361-25e4-4852-97f8-1b93dd507e50" providerId="ADAL" clId="{480B82BB-DD10-4E46-86F3-5C9DA82C8D96}" dt="2021-12-01T18:08:26.914" v="56" actId="22"/>
            <ac:graphicFrameMkLst>
              <pc:docMk/>
              <pc:sldMasterMk cId="727833454" sldId="2147483664"/>
              <pc:sldLayoutMk cId="67071484" sldId="2147483674"/>
              <ac:graphicFrameMk id="5" creationId="{616A5F5C-DA2D-49B5-A9CC-FE30F6D0BF2B}"/>
            </ac:graphicFrameMkLst>
          </pc:graphicFrameChg>
          <pc:picChg chg="add">
            <ac:chgData name="Osvaldo Jimenez" userId="bdba6361-25e4-4852-97f8-1b93dd507e50" providerId="ADAL" clId="{480B82BB-DD10-4E46-86F3-5C9DA82C8D96}" dt="2021-12-01T18:08:26.914" v="56" actId="22"/>
            <ac:picMkLst>
              <pc:docMk/>
              <pc:sldMasterMk cId="727833454" sldId="2147483664"/>
              <pc:sldLayoutMk cId="67071484" sldId="2147483674"/>
              <ac:picMk id="6" creationId="{16568AF9-5A19-4C08-8102-DD75F097A9DF}"/>
            </ac:picMkLst>
          </pc:picChg>
          <pc:picChg chg="add">
            <ac:chgData name="Osvaldo Jimenez" userId="bdba6361-25e4-4852-97f8-1b93dd507e50" providerId="ADAL" clId="{480B82BB-DD10-4E46-86F3-5C9DA82C8D96}" dt="2021-12-01T18:08:26.914" v="56" actId="22"/>
            <ac:picMkLst>
              <pc:docMk/>
              <pc:sldMasterMk cId="727833454" sldId="2147483664"/>
              <pc:sldLayoutMk cId="67071484" sldId="2147483674"/>
              <ac:picMk id="19" creationId="{D0062EC0-5719-463F-9C92-1C57EA86D2C4}"/>
            </ac:picMkLst>
          </pc:picChg>
          <pc:picChg chg="add">
            <ac:chgData name="Osvaldo Jimenez" userId="bdba6361-25e4-4852-97f8-1b93dd507e50" providerId="ADAL" clId="{480B82BB-DD10-4E46-86F3-5C9DA82C8D96}" dt="2021-12-01T18:08:50.620" v="58" actId="22"/>
            <ac:picMkLst>
              <pc:docMk/>
              <pc:sldMasterMk cId="727833454" sldId="2147483664"/>
              <pc:sldLayoutMk cId="67071484" sldId="2147483674"/>
              <ac:picMk id="21" creationId="{7DB55A9D-4DA0-4F8C-AD16-C9A0AB7E5739}"/>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gradFill>
          <a:gsLst>
            <a:gs pos="0">
              <a:schemeClr val="accent2">
                <a:lumMod val="40000"/>
                <a:lumOff val="60000"/>
              </a:schemeClr>
            </a:gs>
            <a:gs pos="46000">
              <a:schemeClr val="accent2"/>
            </a:gs>
            <a:gs pos="0">
              <a:schemeClr val="accent1"/>
            </a:gs>
            <a:gs pos="100000">
              <a:schemeClr val="accent2">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21" name="Picture 20" descr="Birdseye view of 2 people and their computers at architecture company" title="Microsoft brand photo">
            <a:extLst>
              <a:ext uri="{FF2B5EF4-FFF2-40B4-BE49-F238E27FC236}">
                <a16:creationId xmlns:a16="http://schemas.microsoft.com/office/drawing/2014/main" id="{848A8D19-00B1-4B80-B435-BE864B915A7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126136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3000">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79F2-B82D-435E-B6CF-E0FDD54FB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55AC0-D420-45F2-8848-ACC1C4D4B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4C42D-E9B4-4CB0-A1A2-8D572C2DE214}"/>
              </a:ext>
            </a:extLst>
          </p:cNvPr>
          <p:cNvSpPr>
            <a:spLocks noGrp="1"/>
          </p:cNvSpPr>
          <p:nvPr>
            <p:ph type="dt" sz="half"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09CB26E5-ECEB-4173-9F87-9812723E4D09}" type="datetimeFigureOut">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11/11/2022</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1A5311DC-CD25-4402-BBD5-E69736DF0587}"/>
              </a:ext>
            </a:extLst>
          </p:cNvPr>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 name="Slide Number Placeholder 5">
            <a:extLst>
              <a:ext uri="{FF2B5EF4-FFF2-40B4-BE49-F238E27FC236}">
                <a16:creationId xmlns:a16="http://schemas.microsoft.com/office/drawing/2014/main" id="{3643C9D9-69DA-4873-B0B4-653E8AA49CEE}"/>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3579807D-05E3-4D88-B952-32BCEA5CBF1B}" type="slidenum">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112276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21" name="Picture 20" descr="Birdseye view of 2 people and their computers at architecture company" title="Microsoft brand photo">
            <a:extLst>
              <a:ext uri="{FF2B5EF4-FFF2-40B4-BE49-F238E27FC236}">
                <a16:creationId xmlns:a16="http://schemas.microsoft.com/office/drawing/2014/main" id="{0BC2CE8F-A41F-46F4-80D6-FBF375911C4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8727239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526411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67076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2815E22-2B87-4DE9-ABEC-6CC9D23A9481}"/>
              </a:ext>
            </a:extLst>
          </p:cNvPr>
          <p:cNvGraphicFramePr>
            <a:graphicFrameLocks noGrp="1"/>
          </p:cNvGraphicFramePr>
          <p:nvPr userDrawn="1">
            <p:extLst>
              <p:ext uri="{D42A27DB-BD31-4B8C-83A1-F6EECF244321}">
                <p14:modId xmlns:p14="http://schemas.microsoft.com/office/powerpoint/2010/main" val="3990518215"/>
              </p:ext>
            </p:extLst>
          </p:nvPr>
        </p:nvGraphicFramePr>
        <p:xfrm>
          <a:off x="6363216" y="636771"/>
          <a:ext cx="1150721" cy="296458"/>
        </p:xfrm>
        <a:graphic>
          <a:graphicData uri="http://schemas.openxmlformats.org/drawingml/2006/table">
            <a:tbl>
              <a:tblPr firstRow="1" bandRow="1"/>
              <a:tblGrid>
                <a:gridCol w="1150721">
                  <a:extLst>
                    <a:ext uri="{9D8B030D-6E8A-4147-A177-3AD203B41FA5}">
                      <a16:colId xmlns:a16="http://schemas.microsoft.com/office/drawing/2014/main" val="20000"/>
                    </a:ext>
                  </a:extLst>
                </a:gridCol>
              </a:tblGrid>
              <a:tr h="29645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Discuss Prioritization</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 name="Group 6" descr="Status Legend group">
            <a:extLst>
              <a:ext uri="{FF2B5EF4-FFF2-40B4-BE49-F238E27FC236}">
                <a16:creationId xmlns:a16="http://schemas.microsoft.com/office/drawing/2014/main" id="{3C773984-A3DD-47C0-A1CE-532DC394A876}"/>
              </a:ext>
            </a:extLst>
          </p:cNvPr>
          <p:cNvGrpSpPr/>
          <p:nvPr userDrawn="1"/>
        </p:nvGrpSpPr>
        <p:grpSpPr>
          <a:xfrm>
            <a:off x="7507486" y="350432"/>
            <a:ext cx="4667415" cy="588907"/>
            <a:chOff x="7159083" y="-867193"/>
            <a:chExt cx="4667415" cy="461667"/>
          </a:xfrm>
        </p:grpSpPr>
        <p:grpSp>
          <p:nvGrpSpPr>
            <p:cNvPr id="8" name="Group 7" descr="Status Legend group">
              <a:extLst>
                <a:ext uri="{FF2B5EF4-FFF2-40B4-BE49-F238E27FC236}">
                  <a16:creationId xmlns:a16="http://schemas.microsoft.com/office/drawing/2014/main" id="{BC609CE2-DFE5-4B12-9B7B-9439A9C2A9C0}"/>
                </a:ext>
              </a:extLst>
            </p:cNvPr>
            <p:cNvGrpSpPr/>
            <p:nvPr/>
          </p:nvGrpSpPr>
          <p:grpSpPr>
            <a:xfrm>
              <a:off x="7159083" y="-867193"/>
              <a:ext cx="4667415" cy="461667"/>
              <a:chOff x="7745281" y="-629023"/>
              <a:chExt cx="4560722" cy="461667"/>
            </a:xfrm>
          </p:grpSpPr>
          <p:sp>
            <p:nvSpPr>
              <p:cNvPr id="10" name="TextBox 9">
                <a:extLst>
                  <a:ext uri="{FF2B5EF4-FFF2-40B4-BE49-F238E27FC236}">
                    <a16:creationId xmlns:a16="http://schemas.microsoft.com/office/drawing/2014/main" id="{53A3F136-FF8F-4E50-BA8E-C04FBE04A1A7}"/>
                  </a:ext>
                </a:extLst>
              </p:cNvPr>
              <p:cNvSpPr txBox="1"/>
              <p:nvPr/>
            </p:nvSpPr>
            <p:spPr>
              <a:xfrm>
                <a:off x="7745281" y="-629023"/>
                <a:ext cx="1141874" cy="461665"/>
              </a:xfrm>
              <a:prstGeom prst="rect">
                <a:avLst/>
              </a:prstGeom>
              <a:solidFill>
                <a:srgbClr val="FF000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dirty="0">
                    <a:effectLst/>
                    <a:latin typeface="Calibri" panose="020F0502020204030204" pitchFamily="34" charset="0"/>
                    <a:ea typeface="Calibri" panose="020F0502020204030204" pitchFamily="34" charset="0"/>
                    <a:cs typeface="Times New Roman" panose="02020603050405020304" pitchFamily="18" charset="0"/>
                  </a:rPr>
                  <a:t>BACKLOG</a:t>
                </a:r>
              </a:p>
              <a:p>
                <a:pPr marL="0" marR="0" indent="0" algn="ctr" defTabSz="1462981" rtl="0" eaLnBrk="1" fontAlgn="auto" latinLnBrk="0" hangingPunct="1">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No plan – no date, </a:t>
                </a:r>
                <a:r>
                  <a:rPr lang="en-US" sz="1000" dirty="0">
                    <a:latin typeface="Calibri" panose="020F0502020204030204" pitchFamily="34" charset="0"/>
                    <a:ea typeface="Calibri" panose="020F0502020204030204" pitchFamily="34" charset="0"/>
                    <a:cs typeface="Times New Roman" panose="02020603050405020304" pitchFamily="18" charset="0"/>
                  </a:rPr>
                  <a:t>b</a:t>
                </a:r>
                <a:r>
                  <a:rPr lang="en-US" sz="1000" dirty="0">
                    <a:effectLst/>
                    <a:latin typeface="Calibri" panose="020F0502020204030204" pitchFamily="34" charset="0"/>
                    <a:ea typeface="Calibri" panose="020F0502020204030204" pitchFamily="34" charset="0"/>
                    <a:cs typeface="Times New Roman" panose="02020603050405020304" pitchFamily="18" charset="0"/>
                  </a:rPr>
                  <a:t>locked</a:t>
                </a:r>
                <a:endParaRPr lang="en-US" sz="1000" dirty="0"/>
              </a:p>
            </p:txBody>
          </p:sp>
          <p:sp>
            <p:nvSpPr>
              <p:cNvPr id="11" name="TextBox 10">
                <a:extLst>
                  <a:ext uri="{FF2B5EF4-FFF2-40B4-BE49-F238E27FC236}">
                    <a16:creationId xmlns:a16="http://schemas.microsoft.com/office/drawing/2014/main" id="{D215CB16-BD01-46D4-97F7-33853C415248}"/>
                  </a:ext>
                </a:extLst>
              </p:cNvPr>
              <p:cNvSpPr txBox="1"/>
              <p:nvPr/>
            </p:nvSpPr>
            <p:spPr>
              <a:xfrm>
                <a:off x="8888610" y="-629021"/>
                <a:ext cx="1141874" cy="461665"/>
              </a:xfrm>
              <a:prstGeom prst="rect">
                <a:avLst/>
              </a:prstGeom>
              <a:solidFill>
                <a:srgbClr val="FFC00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a:effectLst/>
                    <a:latin typeface="Calibri" panose="020F0502020204030204" pitchFamily="34" charset="0"/>
                    <a:ea typeface="Calibri" panose="020F0502020204030204" pitchFamily="34" charset="0"/>
                    <a:cs typeface="Times New Roman" panose="02020603050405020304" pitchFamily="18" charset="0"/>
                  </a:rPr>
                  <a:t>PLANNING</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At risk – tentative </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plan and date</a:t>
                </a:r>
                <a:endParaRPr lang="en-US" sz="1000"/>
              </a:p>
            </p:txBody>
          </p:sp>
          <p:sp>
            <p:nvSpPr>
              <p:cNvPr id="12" name="TextBox 11">
                <a:extLst>
                  <a:ext uri="{FF2B5EF4-FFF2-40B4-BE49-F238E27FC236}">
                    <a16:creationId xmlns:a16="http://schemas.microsoft.com/office/drawing/2014/main" id="{3155EFB4-1B60-411E-B310-2A45798D3D35}"/>
                  </a:ext>
                </a:extLst>
              </p:cNvPr>
              <p:cNvSpPr txBox="1"/>
              <p:nvPr/>
            </p:nvSpPr>
            <p:spPr>
              <a:xfrm>
                <a:off x="10020794" y="-629023"/>
                <a:ext cx="1141874" cy="461665"/>
              </a:xfrm>
              <a:prstGeom prst="rect">
                <a:avLst/>
              </a:prstGeom>
              <a:solidFill>
                <a:srgbClr val="92D05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dirty="0">
                    <a:effectLst/>
                    <a:latin typeface="Calibri" panose="020F0502020204030204" pitchFamily="34" charset="0"/>
                    <a:ea typeface="Calibri" panose="020F0502020204030204" pitchFamily="34" charset="0"/>
                    <a:cs typeface="Times New Roman" panose="02020603050405020304" pitchFamily="18" charset="0"/>
                  </a:rPr>
                  <a:t>COMMITTED</a:t>
                </a:r>
              </a:p>
              <a:p>
                <a:pPr marL="0" marR="0" indent="0" algn="ctr" defTabSz="1462981" rtl="0" eaLnBrk="1" fontAlgn="auto" latinLnBrk="0" hangingPunct="1">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On track – committed plan and date</a:t>
                </a:r>
                <a:endParaRPr lang="en-US" sz="1000" dirty="0"/>
              </a:p>
            </p:txBody>
          </p:sp>
          <p:sp>
            <p:nvSpPr>
              <p:cNvPr id="13" name="TextBox 12">
                <a:extLst>
                  <a:ext uri="{FF2B5EF4-FFF2-40B4-BE49-F238E27FC236}">
                    <a16:creationId xmlns:a16="http://schemas.microsoft.com/office/drawing/2014/main" id="{E6262D5C-0859-4A6A-B865-69C698625934}"/>
                  </a:ext>
                </a:extLst>
              </p:cNvPr>
              <p:cNvSpPr txBox="1"/>
              <p:nvPr/>
            </p:nvSpPr>
            <p:spPr>
              <a:xfrm>
                <a:off x="11164129" y="-629023"/>
                <a:ext cx="1141874" cy="461665"/>
              </a:xfrm>
              <a:prstGeom prst="rect">
                <a:avLst/>
              </a:prstGeom>
              <a:solidFill>
                <a:srgbClr val="00B0F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a:effectLst/>
                    <a:latin typeface="Calibri" panose="020F0502020204030204" pitchFamily="34" charset="0"/>
                    <a:ea typeface="Calibri" panose="020F0502020204030204" pitchFamily="34" charset="0"/>
                    <a:cs typeface="Times New Roman" panose="02020603050405020304" pitchFamily="18" charset="0"/>
                  </a:rPr>
                  <a:t>COMPLETED</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Delivered</a:t>
                </a:r>
              </a:p>
              <a:p>
                <a:pPr marL="0" marR="0" indent="0" algn="ctr" defTabSz="1462981" rtl="0" eaLnBrk="1" fontAlgn="auto" latinLnBrk="0" hangingPunct="1">
                  <a:spcBef>
                    <a:spcPts val="0"/>
                  </a:spcBef>
                  <a:spcAft>
                    <a:spcPts val="0"/>
                  </a:spcAft>
                  <a:buClrTx/>
                  <a:buSzTx/>
                  <a:buFontTx/>
                  <a:buNone/>
                  <a:tabLst/>
                  <a:defRPr/>
                </a:pPr>
                <a:endParaRPr lang="en-US" sz="1000"/>
              </a:p>
            </p:txBody>
          </p:sp>
        </p:grpSp>
        <p:sp>
          <p:nvSpPr>
            <p:cNvPr id="9" name="Rectangle 8">
              <a:extLst>
                <a:ext uri="{FF2B5EF4-FFF2-40B4-BE49-F238E27FC236}">
                  <a16:creationId xmlns:a16="http://schemas.microsoft.com/office/drawing/2014/main" id="{D5CC6DDF-C923-4835-A429-B1C1E4C9CDCF}"/>
                </a:ext>
              </a:extLst>
            </p:cNvPr>
            <p:cNvSpPr/>
            <p:nvPr/>
          </p:nvSpPr>
          <p:spPr bwMode="auto">
            <a:xfrm>
              <a:off x="7159083" y="-867193"/>
              <a:ext cx="4667415" cy="46166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able Placeholder 2">
            <a:extLst>
              <a:ext uri="{FF2B5EF4-FFF2-40B4-BE49-F238E27FC236}">
                <a16:creationId xmlns:a16="http://schemas.microsoft.com/office/drawing/2014/main" id="{7BA3D822-B73F-4063-9AE5-04E3485ACE33}"/>
              </a:ext>
            </a:extLst>
          </p:cNvPr>
          <p:cNvSpPr>
            <a:spLocks noGrp="1"/>
          </p:cNvSpPr>
          <p:nvPr>
            <p:ph type="tbl" sz="quarter" idx="10"/>
          </p:nvPr>
        </p:nvSpPr>
        <p:spPr>
          <a:xfrm>
            <a:off x="19050" y="1006979"/>
            <a:ext cx="12172950" cy="5848655"/>
          </a:xfrm>
        </p:spPr>
        <p:txBody>
          <a:bodyPr/>
          <a:lstStyle/>
          <a:p>
            <a:endParaRPr lang="en-US" dirty="0"/>
          </a:p>
        </p:txBody>
      </p:sp>
      <p:graphicFrame>
        <p:nvGraphicFramePr>
          <p:cNvPr id="24" name="Table 23">
            <a:extLst>
              <a:ext uri="{FF2B5EF4-FFF2-40B4-BE49-F238E27FC236}">
                <a16:creationId xmlns:a16="http://schemas.microsoft.com/office/drawing/2014/main" id="{CD401FA0-66B9-432F-B5AE-E327DE58C6DC}"/>
              </a:ext>
            </a:extLst>
          </p:cNvPr>
          <p:cNvGraphicFramePr>
            <a:graphicFrameLocks noGrp="1"/>
          </p:cNvGraphicFramePr>
          <p:nvPr userDrawn="1">
            <p:extLst>
              <p:ext uri="{D42A27DB-BD31-4B8C-83A1-F6EECF244321}">
                <p14:modId xmlns:p14="http://schemas.microsoft.com/office/powerpoint/2010/main" val="169841313"/>
              </p:ext>
            </p:extLst>
          </p:nvPr>
        </p:nvGraphicFramePr>
        <p:xfrm>
          <a:off x="5225455" y="340216"/>
          <a:ext cx="1130558" cy="296459"/>
        </p:xfrm>
        <a:graphic>
          <a:graphicData uri="http://schemas.openxmlformats.org/drawingml/2006/table">
            <a:tbl>
              <a:tblPr firstRow="1" bandRow="1"/>
              <a:tblGrid>
                <a:gridCol w="1130558">
                  <a:extLst>
                    <a:ext uri="{9D8B030D-6E8A-4147-A177-3AD203B41FA5}">
                      <a16:colId xmlns:a16="http://schemas.microsoft.com/office/drawing/2014/main" val="20000"/>
                    </a:ext>
                  </a:extLst>
                </a:gridCol>
              </a:tblGrid>
              <a:tr h="296459">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Resources Required</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90A3E32D-5BDB-4ECD-A5B5-272F38A74DF7}"/>
              </a:ext>
            </a:extLst>
          </p:cNvPr>
          <p:cNvGraphicFramePr>
            <a:graphicFrameLocks noGrp="1"/>
          </p:cNvGraphicFramePr>
          <p:nvPr userDrawn="1">
            <p:extLst>
              <p:ext uri="{D42A27DB-BD31-4B8C-83A1-F6EECF244321}">
                <p14:modId xmlns:p14="http://schemas.microsoft.com/office/powerpoint/2010/main" val="3648508608"/>
              </p:ext>
            </p:extLst>
          </p:nvPr>
        </p:nvGraphicFramePr>
        <p:xfrm>
          <a:off x="6369153" y="344322"/>
          <a:ext cx="1138333" cy="296458"/>
        </p:xfrm>
        <a:graphic>
          <a:graphicData uri="http://schemas.openxmlformats.org/drawingml/2006/table">
            <a:tbl>
              <a:tblPr firstRow="1" bandRow="1"/>
              <a:tblGrid>
                <a:gridCol w="1138333">
                  <a:extLst>
                    <a:ext uri="{9D8B030D-6E8A-4147-A177-3AD203B41FA5}">
                      <a16:colId xmlns:a16="http://schemas.microsoft.com/office/drawing/2014/main" val="20000"/>
                    </a:ext>
                  </a:extLst>
                </a:gridCol>
              </a:tblGrid>
              <a:tr h="29645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Needs PG Alignment</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6" name="Graphic 25" descr="Exclamation mark with solid fill">
            <a:extLst>
              <a:ext uri="{FF2B5EF4-FFF2-40B4-BE49-F238E27FC236}">
                <a16:creationId xmlns:a16="http://schemas.microsoft.com/office/drawing/2014/main" id="{44D41467-AEB2-46E8-8BA1-61D4AC1552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9332" y="636391"/>
            <a:ext cx="279521" cy="296838"/>
          </a:xfrm>
          <a:prstGeom prst="rect">
            <a:avLst/>
          </a:prstGeom>
        </p:spPr>
      </p:pic>
      <p:pic>
        <p:nvPicPr>
          <p:cNvPr id="28" name="Graphic 27" descr="Repeat with solid fill">
            <a:extLst>
              <a:ext uri="{FF2B5EF4-FFF2-40B4-BE49-F238E27FC236}">
                <a16:creationId xmlns:a16="http://schemas.microsoft.com/office/drawing/2014/main" id="{D1BCB357-608D-475F-95F9-A7A8DCA5437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4914" y="389904"/>
            <a:ext cx="208359" cy="208359"/>
          </a:xfrm>
          <a:prstGeom prst="rect">
            <a:avLst/>
          </a:prstGeom>
        </p:spPr>
      </p:pic>
      <p:pic>
        <p:nvPicPr>
          <p:cNvPr id="29" name="Graphic 28" descr="Follow with solid fill">
            <a:extLst>
              <a:ext uri="{FF2B5EF4-FFF2-40B4-BE49-F238E27FC236}">
                <a16:creationId xmlns:a16="http://schemas.microsoft.com/office/drawing/2014/main" id="{865AF05E-893F-41AD-ABDD-B47025E9279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18252" y="341956"/>
            <a:ext cx="304917" cy="304917"/>
          </a:xfrm>
          <a:prstGeom prst="rect">
            <a:avLst/>
          </a:prstGeom>
        </p:spPr>
      </p:pic>
      <p:sp>
        <p:nvSpPr>
          <p:cNvPr id="5" name="Rectangle 4">
            <a:extLst>
              <a:ext uri="{FF2B5EF4-FFF2-40B4-BE49-F238E27FC236}">
                <a16:creationId xmlns:a16="http://schemas.microsoft.com/office/drawing/2014/main" id="{B158F4A1-B86C-0327-7C90-119A9CCCBFB8}"/>
              </a:ext>
            </a:extLst>
          </p:cNvPr>
          <p:cNvSpPr/>
          <p:nvPr userDrawn="1"/>
        </p:nvSpPr>
        <p:spPr>
          <a:xfrm>
            <a:off x="865" y="487"/>
            <a:ext cx="12190271" cy="339729"/>
          </a:xfrm>
          <a:prstGeom prst="rect">
            <a:avLst/>
          </a:prstGeom>
          <a:solidFill>
            <a:srgbClr val="5B9BD5">
              <a:lumMod val="50000"/>
            </a:srgbClr>
          </a:solidFill>
          <a:ln w="12700" cap="flat" cmpd="sng" algn="ctr">
            <a:solidFill>
              <a:srgbClr val="002060"/>
            </a:solidFill>
            <a:prstDash val="solid"/>
            <a:miter lim="800000"/>
          </a:ln>
          <a:effectLst/>
        </p:spPr>
        <p:txBody>
          <a:bodyPr lIns="91427" tIns="45713" rIns="91427" bIns="45713" rtlCol="0" anchor="ctr"/>
          <a:lstStyle/>
          <a:p>
            <a:pPr marL="0" marR="0" lvl="0" indent="0"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panose="020F0502020204030204"/>
                <a:ea typeface="+mn-ea"/>
                <a:cs typeface="+mn-cs"/>
              </a:rPr>
              <a:t>THEME/FOCUS AREA								DSR Owner:  </a:t>
            </a:r>
            <a:r>
              <a:rPr kumimoji="0" lang="en-US" sz="1400" b="0" i="0" u="none" strike="noStrike" kern="0" cap="none" spc="0" normalizeH="0" baseline="0" noProof="0" dirty="0">
                <a:ln>
                  <a:noFill/>
                </a:ln>
                <a:solidFill>
                  <a:srgbClr val="FFC000"/>
                </a:solidFill>
                <a:effectLst/>
                <a:uLnTx/>
                <a:uFillTx/>
                <a:latin typeface="Calibri" panose="020F0502020204030204"/>
                <a:ea typeface="+mn-ea"/>
                <a:cs typeface="+mn-cs"/>
              </a:rPr>
              <a:t>Assign Theme Owner</a:t>
            </a:r>
            <a:r>
              <a:rPr kumimoji="0" lang="en-US" sz="1400" b="0" i="0" u="none" strike="noStrike" kern="0" cap="none" spc="0" normalizeH="0" baseline="0" noProof="0" dirty="0">
                <a:ln>
                  <a:noFill/>
                </a:ln>
                <a:solidFill>
                  <a:srgbClr val="FFFFFF"/>
                </a:solidFill>
                <a:effectLst/>
                <a:uLnTx/>
                <a:uFillTx/>
                <a:latin typeface="Calibri" panose="020F0502020204030204"/>
                <a:ea typeface="+mn-ea"/>
                <a:cs typeface="+mn-cs"/>
              </a:rPr>
              <a:t> </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873095B-3FF1-3328-2633-1F5A74530407}"/>
              </a:ext>
            </a:extLst>
          </p:cNvPr>
          <p:cNvSpPr txBox="1"/>
          <p:nvPr userDrawn="1"/>
        </p:nvSpPr>
        <p:spPr>
          <a:xfrm>
            <a:off x="0" y="350432"/>
            <a:ext cx="5201080" cy="646331"/>
          </a:xfrm>
          <a:prstGeom prst="rect">
            <a:avLst/>
          </a:prstGeom>
          <a:solidFill>
            <a:schemeClr val="bg2">
              <a:lumMod val="90000"/>
            </a:schemeClr>
          </a:solidFill>
        </p:spPr>
        <p:txBody>
          <a:bodyPr wrap="square" rtlCol="0">
            <a:spAutoFit/>
          </a:bodyPr>
          <a:lstStyle/>
          <a:p>
            <a:r>
              <a:rPr lang="en-US" dirty="0"/>
              <a:t>Short blurb/story behind the ask and what are the end goals for this theme</a:t>
            </a:r>
          </a:p>
        </p:txBody>
      </p:sp>
    </p:spTree>
    <p:extLst>
      <p:ext uri="{BB962C8B-B14F-4D97-AF65-F5344CB8AC3E}">
        <p14:creationId xmlns:p14="http://schemas.microsoft.com/office/powerpoint/2010/main" val="13927332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2815E22-2B87-4DE9-ABEC-6CC9D23A9481}"/>
              </a:ext>
            </a:extLst>
          </p:cNvPr>
          <p:cNvGraphicFramePr>
            <a:graphicFrameLocks noGrp="1"/>
          </p:cNvGraphicFramePr>
          <p:nvPr userDrawn="1">
            <p:extLst>
              <p:ext uri="{D42A27DB-BD31-4B8C-83A1-F6EECF244321}">
                <p14:modId xmlns:p14="http://schemas.microsoft.com/office/powerpoint/2010/main" val="3990518215"/>
              </p:ext>
            </p:extLst>
          </p:nvPr>
        </p:nvGraphicFramePr>
        <p:xfrm>
          <a:off x="6363216" y="636771"/>
          <a:ext cx="1150721" cy="296458"/>
        </p:xfrm>
        <a:graphic>
          <a:graphicData uri="http://schemas.openxmlformats.org/drawingml/2006/table">
            <a:tbl>
              <a:tblPr firstRow="1" bandRow="1"/>
              <a:tblGrid>
                <a:gridCol w="1150721">
                  <a:extLst>
                    <a:ext uri="{9D8B030D-6E8A-4147-A177-3AD203B41FA5}">
                      <a16:colId xmlns:a16="http://schemas.microsoft.com/office/drawing/2014/main" val="20000"/>
                    </a:ext>
                  </a:extLst>
                </a:gridCol>
              </a:tblGrid>
              <a:tr h="29645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Discuss Prioritization</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 name="Group 6" descr="Status Legend group">
            <a:extLst>
              <a:ext uri="{FF2B5EF4-FFF2-40B4-BE49-F238E27FC236}">
                <a16:creationId xmlns:a16="http://schemas.microsoft.com/office/drawing/2014/main" id="{3C773984-A3DD-47C0-A1CE-532DC394A876}"/>
              </a:ext>
            </a:extLst>
          </p:cNvPr>
          <p:cNvGrpSpPr/>
          <p:nvPr userDrawn="1"/>
        </p:nvGrpSpPr>
        <p:grpSpPr>
          <a:xfrm>
            <a:off x="7507486" y="350432"/>
            <a:ext cx="4667415" cy="588907"/>
            <a:chOff x="7159083" y="-867193"/>
            <a:chExt cx="4667415" cy="461667"/>
          </a:xfrm>
        </p:grpSpPr>
        <p:grpSp>
          <p:nvGrpSpPr>
            <p:cNvPr id="8" name="Group 7" descr="Status Legend group">
              <a:extLst>
                <a:ext uri="{FF2B5EF4-FFF2-40B4-BE49-F238E27FC236}">
                  <a16:creationId xmlns:a16="http://schemas.microsoft.com/office/drawing/2014/main" id="{BC609CE2-DFE5-4B12-9B7B-9439A9C2A9C0}"/>
                </a:ext>
              </a:extLst>
            </p:cNvPr>
            <p:cNvGrpSpPr/>
            <p:nvPr/>
          </p:nvGrpSpPr>
          <p:grpSpPr>
            <a:xfrm>
              <a:off x="7159083" y="-867193"/>
              <a:ext cx="4667415" cy="461667"/>
              <a:chOff x="7745281" y="-629023"/>
              <a:chExt cx="4560722" cy="461667"/>
            </a:xfrm>
          </p:grpSpPr>
          <p:sp>
            <p:nvSpPr>
              <p:cNvPr id="10" name="TextBox 9">
                <a:extLst>
                  <a:ext uri="{FF2B5EF4-FFF2-40B4-BE49-F238E27FC236}">
                    <a16:creationId xmlns:a16="http://schemas.microsoft.com/office/drawing/2014/main" id="{53A3F136-FF8F-4E50-BA8E-C04FBE04A1A7}"/>
                  </a:ext>
                </a:extLst>
              </p:cNvPr>
              <p:cNvSpPr txBox="1"/>
              <p:nvPr/>
            </p:nvSpPr>
            <p:spPr>
              <a:xfrm>
                <a:off x="7745281" y="-629023"/>
                <a:ext cx="1141874" cy="461665"/>
              </a:xfrm>
              <a:prstGeom prst="rect">
                <a:avLst/>
              </a:prstGeom>
              <a:solidFill>
                <a:srgbClr val="FF000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dirty="0">
                    <a:effectLst/>
                    <a:latin typeface="Calibri" panose="020F0502020204030204" pitchFamily="34" charset="0"/>
                    <a:ea typeface="Calibri" panose="020F0502020204030204" pitchFamily="34" charset="0"/>
                    <a:cs typeface="Times New Roman" panose="02020603050405020304" pitchFamily="18" charset="0"/>
                  </a:rPr>
                  <a:t>BACKLOG</a:t>
                </a:r>
              </a:p>
              <a:p>
                <a:pPr marL="0" marR="0" indent="0" algn="ctr" defTabSz="1462981" rtl="0" eaLnBrk="1" fontAlgn="auto" latinLnBrk="0" hangingPunct="1">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No plan – no date, </a:t>
                </a:r>
                <a:r>
                  <a:rPr lang="en-US" sz="1000" dirty="0">
                    <a:latin typeface="Calibri" panose="020F0502020204030204" pitchFamily="34" charset="0"/>
                    <a:ea typeface="Calibri" panose="020F0502020204030204" pitchFamily="34" charset="0"/>
                    <a:cs typeface="Times New Roman" panose="02020603050405020304" pitchFamily="18" charset="0"/>
                  </a:rPr>
                  <a:t>b</a:t>
                </a:r>
                <a:r>
                  <a:rPr lang="en-US" sz="1000" dirty="0">
                    <a:effectLst/>
                    <a:latin typeface="Calibri" panose="020F0502020204030204" pitchFamily="34" charset="0"/>
                    <a:ea typeface="Calibri" panose="020F0502020204030204" pitchFamily="34" charset="0"/>
                    <a:cs typeface="Times New Roman" panose="02020603050405020304" pitchFamily="18" charset="0"/>
                  </a:rPr>
                  <a:t>locked</a:t>
                </a:r>
                <a:endParaRPr lang="en-US" sz="1000" dirty="0"/>
              </a:p>
            </p:txBody>
          </p:sp>
          <p:sp>
            <p:nvSpPr>
              <p:cNvPr id="11" name="TextBox 10">
                <a:extLst>
                  <a:ext uri="{FF2B5EF4-FFF2-40B4-BE49-F238E27FC236}">
                    <a16:creationId xmlns:a16="http://schemas.microsoft.com/office/drawing/2014/main" id="{D215CB16-BD01-46D4-97F7-33853C415248}"/>
                  </a:ext>
                </a:extLst>
              </p:cNvPr>
              <p:cNvSpPr txBox="1"/>
              <p:nvPr/>
            </p:nvSpPr>
            <p:spPr>
              <a:xfrm>
                <a:off x="8888610" y="-629021"/>
                <a:ext cx="1141874" cy="461665"/>
              </a:xfrm>
              <a:prstGeom prst="rect">
                <a:avLst/>
              </a:prstGeom>
              <a:solidFill>
                <a:srgbClr val="FFC00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a:effectLst/>
                    <a:latin typeface="Calibri" panose="020F0502020204030204" pitchFamily="34" charset="0"/>
                    <a:ea typeface="Calibri" panose="020F0502020204030204" pitchFamily="34" charset="0"/>
                    <a:cs typeface="Times New Roman" panose="02020603050405020304" pitchFamily="18" charset="0"/>
                  </a:rPr>
                  <a:t>PLANNING</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At risk – tentative </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plan and date</a:t>
                </a:r>
                <a:endParaRPr lang="en-US" sz="1000"/>
              </a:p>
            </p:txBody>
          </p:sp>
          <p:sp>
            <p:nvSpPr>
              <p:cNvPr id="12" name="TextBox 11">
                <a:extLst>
                  <a:ext uri="{FF2B5EF4-FFF2-40B4-BE49-F238E27FC236}">
                    <a16:creationId xmlns:a16="http://schemas.microsoft.com/office/drawing/2014/main" id="{3155EFB4-1B60-411E-B310-2A45798D3D35}"/>
                  </a:ext>
                </a:extLst>
              </p:cNvPr>
              <p:cNvSpPr txBox="1"/>
              <p:nvPr/>
            </p:nvSpPr>
            <p:spPr>
              <a:xfrm>
                <a:off x="10020794" y="-629023"/>
                <a:ext cx="1141874" cy="461665"/>
              </a:xfrm>
              <a:prstGeom prst="rect">
                <a:avLst/>
              </a:prstGeom>
              <a:solidFill>
                <a:srgbClr val="92D05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dirty="0">
                    <a:effectLst/>
                    <a:latin typeface="Calibri" panose="020F0502020204030204" pitchFamily="34" charset="0"/>
                    <a:ea typeface="Calibri" panose="020F0502020204030204" pitchFamily="34" charset="0"/>
                    <a:cs typeface="Times New Roman" panose="02020603050405020304" pitchFamily="18" charset="0"/>
                  </a:rPr>
                  <a:t>COMMITTED</a:t>
                </a:r>
              </a:p>
              <a:p>
                <a:pPr marL="0" marR="0" indent="0" algn="ctr" defTabSz="1462981" rtl="0" eaLnBrk="1" fontAlgn="auto" latinLnBrk="0" hangingPunct="1">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On track – committed plan and date</a:t>
                </a:r>
                <a:endParaRPr lang="en-US" sz="1000" dirty="0"/>
              </a:p>
            </p:txBody>
          </p:sp>
          <p:sp>
            <p:nvSpPr>
              <p:cNvPr id="13" name="TextBox 12">
                <a:extLst>
                  <a:ext uri="{FF2B5EF4-FFF2-40B4-BE49-F238E27FC236}">
                    <a16:creationId xmlns:a16="http://schemas.microsoft.com/office/drawing/2014/main" id="{E6262D5C-0859-4A6A-B865-69C698625934}"/>
                  </a:ext>
                </a:extLst>
              </p:cNvPr>
              <p:cNvSpPr txBox="1"/>
              <p:nvPr/>
            </p:nvSpPr>
            <p:spPr>
              <a:xfrm>
                <a:off x="11164129" y="-629023"/>
                <a:ext cx="1141874" cy="461665"/>
              </a:xfrm>
              <a:prstGeom prst="rect">
                <a:avLst/>
              </a:prstGeom>
              <a:solidFill>
                <a:srgbClr val="00B0F0">
                  <a:alpha val="70000"/>
                </a:srgbClr>
              </a:solidFill>
            </p:spPr>
            <p:txBody>
              <a:bodyPr wrap="square" lIns="0" tIns="0" rIns="0" bIns="0" rtlCol="0">
                <a:spAutoFit/>
              </a:bodyPr>
              <a:lstStyle/>
              <a:p>
                <a:pPr marL="0" marR="0" indent="0" algn="ctr" defTabSz="1462981" rtl="0" eaLnBrk="1" fontAlgn="auto" latinLnBrk="0" hangingPunct="1">
                  <a:spcBef>
                    <a:spcPts val="0"/>
                  </a:spcBef>
                  <a:spcAft>
                    <a:spcPts val="0"/>
                  </a:spcAft>
                  <a:buClrTx/>
                  <a:buSzTx/>
                  <a:buFontTx/>
                  <a:buNone/>
                  <a:tabLst/>
                  <a:defRPr/>
                </a:pPr>
                <a:r>
                  <a:rPr lang="en-US" sz="1000" b="1">
                    <a:effectLst/>
                    <a:latin typeface="Calibri" panose="020F0502020204030204" pitchFamily="34" charset="0"/>
                    <a:ea typeface="Calibri" panose="020F0502020204030204" pitchFamily="34" charset="0"/>
                    <a:cs typeface="Times New Roman" panose="02020603050405020304" pitchFamily="18" charset="0"/>
                  </a:rPr>
                  <a:t>COMPLETED</a:t>
                </a:r>
              </a:p>
              <a:p>
                <a:pPr marL="0" marR="0" indent="0" algn="ctr" defTabSz="1462981" rtl="0" eaLnBrk="1" fontAlgn="auto" latinLnBrk="0" hangingPunct="1">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Times New Roman" panose="02020603050405020304" pitchFamily="18" charset="0"/>
                  </a:rPr>
                  <a:t>Delivered</a:t>
                </a:r>
              </a:p>
              <a:p>
                <a:pPr marL="0" marR="0" indent="0" algn="ctr" defTabSz="1462981" rtl="0" eaLnBrk="1" fontAlgn="auto" latinLnBrk="0" hangingPunct="1">
                  <a:spcBef>
                    <a:spcPts val="0"/>
                  </a:spcBef>
                  <a:spcAft>
                    <a:spcPts val="0"/>
                  </a:spcAft>
                  <a:buClrTx/>
                  <a:buSzTx/>
                  <a:buFontTx/>
                  <a:buNone/>
                  <a:tabLst/>
                  <a:defRPr/>
                </a:pPr>
                <a:endParaRPr lang="en-US" sz="1000"/>
              </a:p>
            </p:txBody>
          </p:sp>
        </p:grpSp>
        <p:sp>
          <p:nvSpPr>
            <p:cNvPr id="9" name="Rectangle 8">
              <a:extLst>
                <a:ext uri="{FF2B5EF4-FFF2-40B4-BE49-F238E27FC236}">
                  <a16:creationId xmlns:a16="http://schemas.microsoft.com/office/drawing/2014/main" id="{D5CC6DDF-C923-4835-A429-B1C1E4C9CDCF}"/>
                </a:ext>
              </a:extLst>
            </p:cNvPr>
            <p:cNvSpPr/>
            <p:nvPr/>
          </p:nvSpPr>
          <p:spPr bwMode="auto">
            <a:xfrm>
              <a:off x="7159083" y="-867193"/>
              <a:ext cx="4667415" cy="46166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aphicFrame>
        <p:nvGraphicFramePr>
          <p:cNvPr id="24" name="Table 23">
            <a:extLst>
              <a:ext uri="{FF2B5EF4-FFF2-40B4-BE49-F238E27FC236}">
                <a16:creationId xmlns:a16="http://schemas.microsoft.com/office/drawing/2014/main" id="{CD401FA0-66B9-432F-B5AE-E327DE58C6DC}"/>
              </a:ext>
            </a:extLst>
          </p:cNvPr>
          <p:cNvGraphicFramePr>
            <a:graphicFrameLocks noGrp="1"/>
          </p:cNvGraphicFramePr>
          <p:nvPr userDrawn="1">
            <p:extLst>
              <p:ext uri="{D42A27DB-BD31-4B8C-83A1-F6EECF244321}">
                <p14:modId xmlns:p14="http://schemas.microsoft.com/office/powerpoint/2010/main" val="169841313"/>
              </p:ext>
            </p:extLst>
          </p:nvPr>
        </p:nvGraphicFramePr>
        <p:xfrm>
          <a:off x="5225455" y="340216"/>
          <a:ext cx="1130558" cy="296459"/>
        </p:xfrm>
        <a:graphic>
          <a:graphicData uri="http://schemas.openxmlformats.org/drawingml/2006/table">
            <a:tbl>
              <a:tblPr firstRow="1" bandRow="1"/>
              <a:tblGrid>
                <a:gridCol w="1130558">
                  <a:extLst>
                    <a:ext uri="{9D8B030D-6E8A-4147-A177-3AD203B41FA5}">
                      <a16:colId xmlns:a16="http://schemas.microsoft.com/office/drawing/2014/main" val="20000"/>
                    </a:ext>
                  </a:extLst>
                </a:gridCol>
              </a:tblGrid>
              <a:tr h="296459">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Resources Required</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90A3E32D-5BDB-4ECD-A5B5-272F38A74DF7}"/>
              </a:ext>
            </a:extLst>
          </p:cNvPr>
          <p:cNvGraphicFramePr>
            <a:graphicFrameLocks noGrp="1"/>
          </p:cNvGraphicFramePr>
          <p:nvPr userDrawn="1">
            <p:extLst>
              <p:ext uri="{D42A27DB-BD31-4B8C-83A1-F6EECF244321}">
                <p14:modId xmlns:p14="http://schemas.microsoft.com/office/powerpoint/2010/main" val="3648508608"/>
              </p:ext>
            </p:extLst>
          </p:nvPr>
        </p:nvGraphicFramePr>
        <p:xfrm>
          <a:off x="6369153" y="344322"/>
          <a:ext cx="1138333" cy="296458"/>
        </p:xfrm>
        <a:graphic>
          <a:graphicData uri="http://schemas.openxmlformats.org/drawingml/2006/table">
            <a:tbl>
              <a:tblPr firstRow="1" bandRow="1"/>
              <a:tblGrid>
                <a:gridCol w="1138333">
                  <a:extLst>
                    <a:ext uri="{9D8B030D-6E8A-4147-A177-3AD203B41FA5}">
                      <a16:colId xmlns:a16="http://schemas.microsoft.com/office/drawing/2014/main" val="20000"/>
                    </a:ext>
                  </a:extLst>
                </a:gridCol>
              </a:tblGrid>
              <a:tr h="29645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r" defTabSz="1462981" rtl="0" eaLnBrk="1" fontAlgn="auto" latinLnBrk="0" hangingPunct="1">
                        <a:lnSpc>
                          <a:spcPct val="100000"/>
                        </a:lnSpc>
                        <a:spcBef>
                          <a:spcPts val="0"/>
                        </a:spcBef>
                        <a:spcAft>
                          <a:spcPts val="0"/>
                        </a:spcAft>
                        <a:buClrTx/>
                        <a:buSzTx/>
                        <a:buFontTx/>
                        <a:buNone/>
                        <a:tabLst/>
                        <a:defRPr/>
                      </a:pPr>
                      <a:r>
                        <a:rPr lang="en-US" sz="800" b="0" dirty="0">
                          <a:solidFill>
                            <a:srgbClr val="000000"/>
                          </a:solidFill>
                          <a:latin typeface="Calibri" panose="020F0502020204030204" pitchFamily="34" charset="0"/>
                        </a:rPr>
                        <a:t>Needs PG Alignment</a:t>
                      </a:r>
                      <a:endParaRPr lang="en-US" sz="800" b="0" dirty="0">
                        <a:solidFill>
                          <a:schemeClr val="bg1"/>
                        </a:solidFill>
                        <a:latin typeface="Calibri" panose="020F0502020204030204" pitchFamily="34" charset="0"/>
                      </a:endParaRPr>
                    </a:p>
                  </a:txBody>
                  <a:tcPr marL="61111" marR="61111" marT="30555" marB="3055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6" name="Graphic 25" descr="Exclamation mark with solid fill">
            <a:extLst>
              <a:ext uri="{FF2B5EF4-FFF2-40B4-BE49-F238E27FC236}">
                <a16:creationId xmlns:a16="http://schemas.microsoft.com/office/drawing/2014/main" id="{44D41467-AEB2-46E8-8BA1-61D4AC1552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9332" y="636391"/>
            <a:ext cx="279521" cy="296838"/>
          </a:xfrm>
          <a:prstGeom prst="rect">
            <a:avLst/>
          </a:prstGeom>
        </p:spPr>
      </p:pic>
      <p:pic>
        <p:nvPicPr>
          <p:cNvPr id="28" name="Graphic 27" descr="Repeat with solid fill">
            <a:extLst>
              <a:ext uri="{FF2B5EF4-FFF2-40B4-BE49-F238E27FC236}">
                <a16:creationId xmlns:a16="http://schemas.microsoft.com/office/drawing/2014/main" id="{D1BCB357-608D-475F-95F9-A7A8DCA5437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4914" y="389904"/>
            <a:ext cx="208359" cy="208359"/>
          </a:xfrm>
          <a:prstGeom prst="rect">
            <a:avLst/>
          </a:prstGeom>
        </p:spPr>
      </p:pic>
      <p:pic>
        <p:nvPicPr>
          <p:cNvPr id="29" name="Graphic 28" descr="Follow with solid fill">
            <a:extLst>
              <a:ext uri="{FF2B5EF4-FFF2-40B4-BE49-F238E27FC236}">
                <a16:creationId xmlns:a16="http://schemas.microsoft.com/office/drawing/2014/main" id="{865AF05E-893F-41AD-ABDD-B47025E9279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18252" y="341956"/>
            <a:ext cx="304917" cy="304917"/>
          </a:xfrm>
          <a:prstGeom prst="rect">
            <a:avLst/>
          </a:prstGeom>
        </p:spPr>
      </p:pic>
      <p:sp>
        <p:nvSpPr>
          <p:cNvPr id="5" name="Rectangle 4">
            <a:extLst>
              <a:ext uri="{FF2B5EF4-FFF2-40B4-BE49-F238E27FC236}">
                <a16:creationId xmlns:a16="http://schemas.microsoft.com/office/drawing/2014/main" id="{B158F4A1-B86C-0327-7C90-119A9CCCBFB8}"/>
              </a:ext>
            </a:extLst>
          </p:cNvPr>
          <p:cNvSpPr/>
          <p:nvPr userDrawn="1"/>
        </p:nvSpPr>
        <p:spPr>
          <a:xfrm>
            <a:off x="865" y="487"/>
            <a:ext cx="12190271" cy="339729"/>
          </a:xfrm>
          <a:prstGeom prst="rect">
            <a:avLst/>
          </a:prstGeom>
          <a:solidFill>
            <a:srgbClr val="5B9BD5">
              <a:lumMod val="50000"/>
            </a:srgbClr>
          </a:solidFill>
          <a:ln w="12700" cap="flat" cmpd="sng" algn="ctr">
            <a:solidFill>
              <a:srgbClr val="002060"/>
            </a:solidFill>
            <a:prstDash val="solid"/>
            <a:miter lim="800000"/>
          </a:ln>
          <a:effectLst/>
        </p:spPr>
        <p:txBody>
          <a:bodyPr lIns="91427" tIns="45713" rIns="91427" bIns="45713" rtlCol="0" anchor="ctr"/>
          <a:lstStyle/>
          <a:p>
            <a:pPr marL="0" marR="0" lvl="0" indent="0"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panose="020F0502020204030204"/>
                <a:ea typeface="+mn-ea"/>
                <a:cs typeface="+mn-cs"/>
              </a:rPr>
              <a:t>THEME/FOCUS AREA								DSR Owner:  </a:t>
            </a:r>
            <a:r>
              <a:rPr kumimoji="0" lang="en-US" sz="1400" b="0" i="0" u="none" strike="noStrike" kern="0" cap="none" spc="0" normalizeH="0" baseline="0" noProof="0" dirty="0">
                <a:ln>
                  <a:noFill/>
                </a:ln>
                <a:solidFill>
                  <a:srgbClr val="FFC000"/>
                </a:solidFill>
                <a:effectLst/>
                <a:uLnTx/>
                <a:uFillTx/>
                <a:latin typeface="Calibri" panose="020F0502020204030204"/>
                <a:ea typeface="+mn-ea"/>
                <a:cs typeface="+mn-cs"/>
              </a:rPr>
              <a:t>Assign Theme Owner</a:t>
            </a:r>
            <a:r>
              <a:rPr kumimoji="0" lang="en-US" sz="1400" b="0" i="0" u="none" strike="noStrike" kern="0" cap="none" spc="0" normalizeH="0" baseline="0" noProof="0" dirty="0">
                <a:ln>
                  <a:noFill/>
                </a:ln>
                <a:solidFill>
                  <a:srgbClr val="FFFFFF"/>
                </a:solidFill>
                <a:effectLst/>
                <a:uLnTx/>
                <a:uFillTx/>
                <a:latin typeface="Calibri" panose="020F0502020204030204"/>
                <a:ea typeface="+mn-ea"/>
                <a:cs typeface="+mn-cs"/>
              </a:rPr>
              <a:t> </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873095B-3FF1-3328-2633-1F5A74530407}"/>
              </a:ext>
            </a:extLst>
          </p:cNvPr>
          <p:cNvSpPr txBox="1"/>
          <p:nvPr userDrawn="1"/>
        </p:nvSpPr>
        <p:spPr>
          <a:xfrm>
            <a:off x="0" y="350432"/>
            <a:ext cx="5201080" cy="646331"/>
          </a:xfrm>
          <a:prstGeom prst="rect">
            <a:avLst/>
          </a:prstGeom>
          <a:solidFill>
            <a:schemeClr val="bg2">
              <a:lumMod val="90000"/>
            </a:schemeClr>
          </a:solidFill>
        </p:spPr>
        <p:txBody>
          <a:bodyPr wrap="square" rtlCol="0">
            <a:spAutoFit/>
          </a:bodyPr>
          <a:lstStyle/>
          <a:p>
            <a:r>
              <a:rPr lang="en-US" dirty="0"/>
              <a:t>Short blurb/story behind the ask and what are the end goals for this theme</a:t>
            </a:r>
          </a:p>
        </p:txBody>
      </p:sp>
    </p:spTree>
    <p:extLst>
      <p:ext uri="{BB962C8B-B14F-4D97-AF65-F5344CB8AC3E}">
        <p14:creationId xmlns:p14="http://schemas.microsoft.com/office/powerpoint/2010/main" val="4293392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840249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37324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2" y="1189178"/>
            <a:ext cx="11653524" cy="1989134"/>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102" indent="0">
              <a:buNone/>
              <a:defRPr/>
            </a:lvl3pPr>
            <a:lvl4pPr marL="448205" indent="0">
              <a:buNone/>
              <a:defRPr/>
            </a:lvl4pPr>
            <a:lvl5pPr marL="67230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p:cNvSpPr>
            <a:spLocks noGrp="1"/>
          </p:cNvSpPr>
          <p:nvPr>
            <p:ph type="sldNum" sz="quarter" idx="4"/>
          </p:nvPr>
        </p:nvSpPr>
        <p:spPr>
          <a:xfrm>
            <a:off x="11006619" y="6232282"/>
            <a:ext cx="916142" cy="357998"/>
          </a:xfrm>
          <a:prstGeom prst="rect">
            <a:avLst/>
          </a:prstGeom>
        </p:spPr>
        <p:txBody>
          <a:bodyPr vert="horz" lIns="91440" tIns="45720" rIns="91440" bIns="45720" rtlCol="0" anchor="ctr"/>
          <a:lstStyle>
            <a:lvl1pPr algn="r">
              <a:defRPr sz="1177">
                <a:solidFill>
                  <a:schemeClr val="tx1">
                    <a:tint val="75000"/>
                  </a:schemeClr>
                </a:solidFill>
              </a:defRPr>
            </a:lvl1pPr>
          </a:lstStyle>
          <a:p>
            <a:pPr marL="0" marR="0" lvl="0" indent="0" algn="r" defTabSz="914390" rtl="0" eaLnBrk="1" fontAlgn="auto" latinLnBrk="0" hangingPunct="1">
              <a:lnSpc>
                <a:spcPct val="100000"/>
              </a:lnSpc>
              <a:spcBef>
                <a:spcPts val="0"/>
              </a:spcBef>
              <a:spcAft>
                <a:spcPts val="0"/>
              </a:spcAft>
              <a:buClrTx/>
              <a:buSzTx/>
              <a:buFontTx/>
              <a:buNone/>
              <a:tabLst/>
              <a:defRPr/>
            </a:pPr>
            <a:fld id="{34880684-B6D4-4B89-A9A9-1F9D85279D31}" type="slidenum">
              <a:rPr kumimoji="0" lang="en-US" sz="1177"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14390" rtl="0" eaLnBrk="1" fontAlgn="auto" latinLnBrk="0" hangingPunct="1">
                <a:lnSpc>
                  <a:spcPct val="100000"/>
                </a:lnSpc>
                <a:spcBef>
                  <a:spcPts val="0"/>
                </a:spcBef>
                <a:spcAft>
                  <a:spcPts val="0"/>
                </a:spcAft>
                <a:buClrTx/>
                <a:buSzTx/>
                <a:buFontTx/>
                <a:buNone/>
                <a:tabLst/>
                <a:defRPr/>
              </a:pPr>
              <a:t>‹#›</a:t>
            </a:fld>
            <a:endParaRPr kumimoji="0" lang="en-US" sz="1177" b="0" i="0" u="none" strike="noStrike" kern="1200" cap="none" spc="0" normalizeH="0" baseline="0" noProof="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44044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theme" Target="../theme/theme1.xml"/><Relationship Id="rId12" Type="http://schemas.openxmlformats.org/officeDocument/2006/relationships/image" Target="../media/image1.emf"/><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2783345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5" r:id="rId6"/>
    <p:sldLayoutId id="2147483670" r:id="rId7"/>
    <p:sldLayoutId id="2147483671" r:id="rId8"/>
    <p:sldLayoutId id="2147483672" r:id="rId9"/>
    <p:sldLayoutId id="2147483673" r:id="rId10"/>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10" Type="http://schemas.openxmlformats.org/officeDocument/2006/relationships/hyperlink" Target="https://onedrive.visualstudio.com/SPIN/_workitems/edit/1175114" TargetMode="External"/><Relationship Id="rId11" Type="http://schemas.openxmlformats.org/officeDocument/2006/relationships/hyperlink" Target="https://microsoftit.visualstudio.com/OneITVSO/_workitems/edit/8066744" TargetMode="External"/><Relationship Id="rId12" Type="http://schemas.openxmlformats.org/officeDocument/2006/relationships/hyperlink" Target="https://microsoftit.visualstudio.com/OneITVSO/_workitems/edit/7939271" TargetMode="External"/><Relationship Id="rId13" Type="http://schemas.openxmlformats.org/officeDocument/2006/relationships/hyperlink" Target="https://microsoftit.visualstudio.com/OneITVSO/_workitems/edit/7938418"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7461614" TargetMode="External"/><Relationship Id="rId6" Type="http://schemas.openxmlformats.org/officeDocument/2006/relationships/hyperlink" Target="https://microsoftit.visualstudio.com/OneITVSO/_workitems/edit/7461628" TargetMode="External"/><Relationship Id="rId7" Type="http://schemas.openxmlformats.org/officeDocument/2006/relationships/hyperlink" Target="https://o365exchange.visualstudio.com/IP Engineering/_workitems/edit/1735208" TargetMode="External"/><Relationship Id="rId8" Type="http://schemas.openxmlformats.org/officeDocument/2006/relationships/hyperlink" Target="https://microsoftit.visualstudio.com/OneITVSO/_workitems/edit/7461610" TargetMode="External"/><Relationship Id="rId9" Type="http://schemas.openxmlformats.org/officeDocument/2006/relationships/hyperlink" Target="https://microsoftit.visualstudio.com/OneITVSO/_workitems/edit/90083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10" Type="http://schemas.openxmlformats.org/officeDocument/2006/relationships/hyperlink" Target="https://dev.azure.com/SecProdReadiness/MIP Release/_queries/edit/406/?triage=true" TargetMode="External"/><Relationship Id="rId11" Type="http://schemas.openxmlformats.org/officeDocument/2006/relationships/hyperlink" Target="https://microsoftit.visualstudio.com/OneITVSO/_workitems/edit/7461631" TargetMode="External"/><Relationship Id="rId12" Type="http://schemas.openxmlformats.org/officeDocument/2006/relationships/hyperlink" Target="https://microsoftit.visualstudio.com/OneITVSO/_workitems/edit/7461619" TargetMode="External"/><Relationship Id="rId13" Type="http://schemas.openxmlformats.org/officeDocument/2006/relationships/hyperlink" Target="https://nam06.safelinks.protection.outlook.com/?url=https%3A%2f%2fo365exchange.visualstudio.com%2fIP%2520Engineering%2f_workitems%2fedit%2f1894659%2f%3Ftriage%3Dtrue&amp;data=04%7C01%7CShekhar.Palta%40microsoft.com%7Cf4fb8cf3c48b4f96e4cd08d8fec350ba%7C72f988bf86f141af91ab2d7cd011db47%7C0%7C0%7C637539462237046290%7CUnknown%7CTWFpbGZsb3d8eyJWIjoiMC4wLjAwMDAiLCJQIjoiV2luMzIiLCJBTiI6Ik1haWwiLCJXVCI6Mn0%3D%7C1000&amp;sdata=X2184XebmLed%2B0e8nyY%2BF3m32R9HnvOV2CAGXo8bUA0%3D&amp;reserved=0" TargetMode="External"/><Relationship Id="rId14" Type="http://schemas.openxmlformats.org/officeDocument/2006/relationships/hyperlink" Target="https://microsoftit.visualstudio.com/OneITVSO/_workitems/edit/7938487"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7461630" TargetMode="External"/><Relationship Id="rId6" Type="http://schemas.openxmlformats.org/officeDocument/2006/relationships/hyperlink" Target="https://microsoftit.visualstudio.com/OneITVSO/_workitems/edit/7461629" TargetMode="External"/><Relationship Id="rId7" Type="http://schemas.openxmlformats.org/officeDocument/2006/relationships/hyperlink" Target="https://dev.azure.com/SecProdReadiness/MIP/_workitems/edit/450" TargetMode="External"/><Relationship Id="rId8" Type="http://schemas.openxmlformats.org/officeDocument/2006/relationships/hyperlink" Target="https://microsoftit.visualstudio.com/OneITVSO/_workitems/edit/7938244" TargetMode="External"/><Relationship Id="rId9" Type="http://schemas.openxmlformats.org/officeDocument/2006/relationships/hyperlink" Target="https://microsoftit.visualstudio.com/OneITVSO/_workitems/edit/74616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10" Type="http://schemas.openxmlformats.org/officeDocument/2006/relationships/hyperlink" Target="https://microsoftit.visualstudio.com/OneITVSO/_workitems/edit/9008429" TargetMode="External"/><Relationship Id="rId11" Type="http://schemas.openxmlformats.org/officeDocument/2006/relationships/hyperlink" Target="https://microsoftit.visualstudio.com/OneITVSO/_workitems/edit/9008417"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7461626" TargetMode="External"/><Relationship Id="rId6" Type="http://schemas.openxmlformats.org/officeDocument/2006/relationships/hyperlink" Target="https://microsoftit.visualstudio.com/OneITVSO/_workitems/edit/9032290" TargetMode="External"/><Relationship Id="rId7" Type="http://schemas.openxmlformats.org/officeDocument/2006/relationships/hyperlink" Target="https://microsoftit.visualstudio.com/OneITVSO/_workitems/edit/9008448" TargetMode="External"/><Relationship Id="rId8" Type="http://schemas.openxmlformats.org/officeDocument/2006/relationships/hyperlink" Target="https://microsoftit.visualstudio.com/OneITVSO/_workitems/edit/9008444" TargetMode="External"/><Relationship Id="rId9" Type="http://schemas.openxmlformats.org/officeDocument/2006/relationships/hyperlink" Target="https://microsoftit.visualstudio.com/OneITVSO/_workitems/edit/90084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10" Type="http://schemas.openxmlformats.org/officeDocument/2006/relationships/hyperlink" Target="https://microsoftit.visualstudio.com/OneITVSO/_workitems/edit/7461617" TargetMode="External"/><Relationship Id="rId11" Type="http://schemas.openxmlformats.org/officeDocument/2006/relationships/hyperlink" Target="https://dev.azure.com/SecProdReadiness/MIP Release/_queries/edit/296/?triage=true" TargetMode="External"/><Relationship Id="rId12" Type="http://schemas.openxmlformats.org/officeDocument/2006/relationships/hyperlink" Target="https://microsoftit.visualstudio.com/OneITVSO/_workitems/edit/9253414" TargetMode="External"/><Relationship Id="rId13" Type="http://schemas.openxmlformats.org/officeDocument/2006/relationships/hyperlink" Target="https://microsoftit.visualstudio.com/OneITVSO/_workitems/edit/7616722" TargetMode="External"/><Relationship Id="rId14" Type="http://schemas.openxmlformats.org/officeDocument/2006/relationships/hyperlink" Target="https://nam06.safelinks.protection.outlook.com/?url=https%3A%2f%2fdev.azure.com%2fSecProdReadiness%2fMIP%2520Release%2f_workitems%2fedit%2f305&amp;data=04%7C01%7CBrittany.Symms%40microsoft.com%7C2122112c7d1942f50a2308d93b4b3fd5%7C72f988bf86f141af91ab2d7cd011db47%7C1%7C0%7C637606016640828741%7CUnknown%7CTWFpbGZsb3d8eyJWIjoiMC4wLjAwMDAiLCJQIjoiV2luMzIiLCJBTiI6Ik1haWwiLCJXVCI6Mn0%3D%7C1000&amp;sdata=1y%2fFY3osBHmjMo9jdIGIZuNMIIthhwnN%2Buo%2f2MlKBLw%3D&amp;reserved=0" TargetMode="External"/><Relationship Id="rId15" Type="http://schemas.openxmlformats.org/officeDocument/2006/relationships/hyperlink" Target="https://microsoftit.visualstudio.com/OneITVSO/_workitems/edit/7461632"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9008378" TargetMode="External"/><Relationship Id="rId6" Type="http://schemas.openxmlformats.org/officeDocument/2006/relationships/hyperlink" Target="https://dev.azure.com/domoreexp/MSTeams/_workitems/edit/2165658" TargetMode="External"/><Relationship Id="rId7" Type="http://schemas.openxmlformats.org/officeDocument/2006/relationships/hyperlink" Target="https://microsoftit.visualstudio.com/OneITVSO/_workitems/edit/7461611" TargetMode="External"/><Relationship Id="rId8" Type="http://schemas.openxmlformats.org/officeDocument/2006/relationships/hyperlink" Target="https://microsoftit.visualstudio.com/OneITVSO/_workitems/edit/7461627" TargetMode="External"/><Relationship Id="rId9" Type="http://schemas.openxmlformats.org/officeDocument/2006/relationships/hyperlink" Target="https://dev.azure.com/SecProdReadiness/MIP Release/_workitems/edit/42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microsoftit.visualstudio.com/OneITVSO/_workitems/edit/7461625" TargetMode="External"/><Relationship Id="rId6" Type="http://schemas.openxmlformats.org/officeDocument/2006/relationships/hyperlink" Target="https://microsoftit.visualstudio.com/OneITVSO/_workitems/edit/9008344" TargetMode="External"/><Relationship Id="rId7" Type="http://schemas.openxmlformats.org/officeDocument/2006/relationships/hyperlink" Target="https://o365exchange.visualstudio.com/IP Engineering/_workitems/edit/2745820" TargetMode="External"/><Relationship Id="rId8" Type="http://schemas.openxmlformats.org/officeDocument/2006/relationships/hyperlink" Target="https://microsoftit.visualstudio.com/OneITVSO/_workitems/edit/9253460" TargetMode="External"/><Relationship Id="rId9" Type="http://schemas.openxmlformats.org/officeDocument/2006/relationships/hyperlink" Target="https://o365exchange.visualstudio.com/IP%20Engineering/_workitems/edit/2824389"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Microsoft Information Protection Monthly RedZone</a:t>
            </a:r>
          </a:p>
        </p:txBody>
      </p:sp>
      <p:sp>
        <p:nvSpPr>
          <p:cNvPr id="3" name="Text Placeholder 2"/>
          <p:cNvSpPr>
            <a:spLocks noGrp="1"/>
          </p:cNvSpPr>
          <p:nvPr>
            <p:ph type="body" idx="12" sz="quarter"/>
          </p:nvPr>
        </p:nvSpPr>
        <p:spPr/>
        <p:txBody>
          <a:bodyPr/>
          <a:lstStyle/>
          <a:p>
            <a:r>
              <a:t>Date: November 2022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74980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SharePoint needs to be able to reason over content protected by user defined permissions (UDP)</a:t>
                      </a:r>
                    </a:p>
                  </a:txBody>
                  <a:tcPr/>
                </a:tc>
                <a:tc>
                  <a:txBody>
                    <a:bodyPr/>
                    <a:lstStyle/>
                    <a:p>
                      <a:pPr>
                        <a:defRPr sz="1200">
                          <a:latin typeface="Segoe UI (Body)"/>
                        </a:defRPr>
                      </a:pPr>
                      <a:r>
                        <a:t>07/22</a:t>
                      </a:r>
                    </a:p>
                  </a:txBody>
                  <a:tcPr/>
                </a:tc>
                <a:tc>
                  <a:txBody>
                    <a:bodyPr/>
                    <a:lstStyle/>
                    <a:p>
                      <a:pPr>
                        <a:defRPr sz="1100">
                          <a:latin typeface="Segoe UI (Body)"/>
                        </a:defRPr>
                      </a:pPr>
                      <a:r>
                        <a:t>RZ-Blue</a:t>
                      </a:r>
                    </a:p>
                  </a:txBody>
                  <a:tcPr>
                    <a:solidFill>
                      <a:srgbClr val="4CC8F4"/>
                    </a:solidFill>
                  </a:tcPr>
                </a:tc>
                <a:tc>
                  <a:txBody>
                    <a:bodyPr/>
                    <a:lstStyle/>
                    <a:p>
                      <a:pPr>
                        <a:defRPr sz="1200">
                          <a:latin typeface="Segoe UI (Body)"/>
                        </a:defRPr>
                      </a:pPr>
                      <a:r>
                        <a:rPr>
                          <a:hlinkClick r:id="rId5"/>
                        </a:rPr>
                        <a:t>7461614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Sanjoyan</a:t>
                      </a:r>
                    </a:p>
                  </a:txBody>
                  <a:tcPr/>
                </a:tc>
                <a:tc>
                  <a:txBody>
                    <a:bodyPr/>
                    <a:lstStyle/>
                    <a:p>
                      <a:pPr>
                        <a:defRPr sz="900">
                          <a:latin typeface="Segoe UI (Body)"/>
                        </a:defRPr>
                      </a:pPr>
                      <a:r>
                        <a:t>Teams ran into issues that need to be resolved before release. SharePoint and OneDrive (SPOD) offer full functionality on documents protected with User Defined Permissions (UDP), including Index, Search, render and co-au</a:t>
                      </a:r>
                    </a:p>
                  </a:txBody>
                  <a:tcPr/>
                </a:tc>
              </a:tr>
              <a:tr h="764667">
                <a:tc>
                  <a:txBody>
                    <a:bodyPr/>
                    <a:lstStyle/>
                    <a:p>
                      <a:pPr>
                        <a:defRPr sz="1200">
                          <a:latin typeface="Segoe UI (Body)"/>
                        </a:defRPr>
                      </a:pPr>
                      <a:r>
                        <a:t>(Bug) Email user notices are generated inconsistent with the DLP Events</a:t>
                      </a:r>
                    </a:p>
                  </a:txBody>
                  <a:tcPr/>
                </a:tc>
                <a:tc>
                  <a:txBody>
                    <a:bodyPr/>
                    <a:lstStyle/>
                    <a:p>
                      <a:pPr>
                        <a:defRPr sz="1200">
                          <a:latin typeface="Segoe UI (Body)"/>
                        </a:defRPr>
                      </a:pPr>
                      <a:r>
                        <a:t>08/21</a:t>
                      </a:r>
                    </a:p>
                  </a:txBody>
                  <a:tcPr/>
                </a:tc>
                <a:tc>
                  <a:txBody>
                    <a:bodyPr/>
                    <a:lstStyle/>
                    <a:p>
                      <a:pPr>
                        <a:defRPr sz="1100">
                          <a:latin typeface="Segoe UI (Body)"/>
                        </a:defRPr>
                      </a:pPr>
                      <a:r>
                        <a:t>RZ-Blue</a:t>
                      </a:r>
                    </a:p>
                  </a:txBody>
                  <a:tcPr>
                    <a:solidFill>
                      <a:srgbClr val="4CC8F4"/>
                    </a:solidFill>
                  </a:tcPr>
                </a:tc>
                <a:tc>
                  <a:txBody>
                    <a:bodyPr/>
                    <a:lstStyle/>
                    <a:p>
                      <a:pPr>
                        <a:defRPr sz="1200">
                          <a:latin typeface="Segoe UI (Body)"/>
                        </a:defRPr>
                      </a:pPr>
                      <a:r>
                        <a:rPr>
                          <a:hlinkClick r:id="rId6"/>
                        </a:rPr>
                        <a:t>7461628</a:t>
                      </a:r>
                    </a:p>
                  </a:txBody>
                  <a:tcPr/>
                </a:tc>
                <a:tc>
                  <a:txBody>
                    <a:bodyPr/>
                    <a:lstStyle/>
                    <a:p>
                      <a:pPr>
                        <a:defRPr sz="800">
                          <a:latin typeface="Segoe UI (Body)"/>
                        </a:defRPr>
                      </a:pPr>
                      <a:r>
                        <a:t>Sanjeev Gupta</a:t>
                      </a:r>
                    </a:p>
                  </a:txBody>
                  <a:tcPr/>
                </a:tc>
                <a:tc>
                  <a:txBody>
                    <a:bodyPr/>
                    <a:lstStyle/>
                    <a:p>
                      <a:pPr>
                        <a:defRPr sz="800">
                          <a:latin typeface="Segoe UI (Body)"/>
                        </a:defRPr>
                      </a:pPr>
                      <a:r>
                        <a:rPr>
                          <a:hlinkClick r:id="rId7"/>
                        </a:rPr>
                        <a:t>PG Link</a:t>
                      </a:r>
                    </a:p>
                  </a:txBody>
                  <a:tcPr/>
                </a:tc>
                <a:tc>
                  <a:txBody>
                    <a:bodyPr/>
                    <a:lstStyle/>
                    <a:p>
                      <a:pPr>
                        <a:defRPr sz="800">
                          <a:latin typeface="Segoe UI (Body)"/>
                        </a:defRPr>
                      </a:pPr>
                      <a:r>
                        <a:t>Shekhar Palta</a:t>
                      </a:r>
                    </a:p>
                  </a:txBody>
                  <a:tcPr/>
                </a:tc>
                <a:tc>
                  <a:txBody>
                    <a:bodyPr/>
                    <a:lstStyle/>
                    <a:p>
                      <a:pPr>
                        <a:defRPr sz="900">
                          <a:latin typeface="Segoe UI (Body)"/>
                        </a:defRPr>
                      </a:pPr>
                      <a:r>
                        <a:t>In the initial tests, we were able to generate user notices. More tests pending before we can turn on user notices for all policies. PG has needed inro from DSR and we are waiting on delivery of fixes. Some Scenarios sti</a:t>
                      </a:r>
                    </a:p>
                  </a:txBody>
                  <a:tcPr/>
                </a:tc>
              </a:tr>
              <a:tr h="764667">
                <a:tc>
                  <a:txBody>
                    <a:bodyPr/>
                    <a:lstStyle/>
                    <a:p>
                      <a:pPr>
                        <a:defRPr sz="1200">
                          <a:latin typeface="Segoe UI (Body)"/>
                        </a:defRPr>
                      </a:pPr>
                      <a:r>
                        <a:t>Label support missing in Shared Channels &amp; no sharing limits available</a:t>
                      </a:r>
                    </a:p>
                  </a:txBody>
                  <a:tcPr/>
                </a:tc>
                <a:tc>
                  <a:txBody>
                    <a:bodyPr/>
                    <a:lstStyle/>
                    <a:p>
                      <a:pPr>
                        <a:defRPr sz="1200">
                          <a:latin typeface="Segoe UI (Body)"/>
                        </a:defRPr>
                      </a:pPr>
                      <a:r>
                        <a:t>06/22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8"/>
                        </a:rPr>
                        <a:t>7461610</a:t>
                      </a:r>
                    </a:p>
                  </a:txBody>
                  <a:tcPr/>
                </a:tc>
                <a:tc>
                  <a:txBody>
                    <a:bodyPr/>
                    <a:lstStyle/>
                    <a:p>
                      <a:pPr>
                        <a:defRPr sz="800">
                          <a:latin typeface="Segoe UI (Body)"/>
                        </a:defRPr>
                      </a:pPr>
                      <a:r>
                        <a:t>David Johnson</a:t>
                      </a:r>
                    </a:p>
                  </a:txBody>
                  <a:tcPr/>
                </a:tc>
                <a:tc>
                  <a:txBody>
                    <a:bodyPr/>
                    <a:lstStyle/>
                    <a:p>
                      <a:pPr>
                        <a:defRPr sz="800">
                          <a:latin typeface="Segoe UI (Body)"/>
                        </a:defRPr>
                      </a:pPr>
                      <a:r>
                        <a:t>nan</a:t>
                      </a:r>
                    </a:p>
                  </a:txBody>
                  <a:tcPr/>
                </a:tc>
                <a:tc>
                  <a:txBody>
                    <a:bodyPr/>
                    <a:lstStyle/>
                    <a:p>
                      <a:pPr>
                        <a:defRPr sz="800">
                          <a:latin typeface="Segoe UI (Body)"/>
                        </a:defRPr>
                      </a:pPr>
                      <a:r>
                        <a:t>Denise GohArun Das</a:t>
                      </a:r>
                    </a:p>
                  </a:txBody>
                  <a:tcPr/>
                </a:tc>
                <a:tc>
                  <a:txBody>
                    <a:bodyPr/>
                    <a:lstStyle/>
                    <a:p>
                      <a:pPr>
                        <a:defRPr sz="900">
                          <a:latin typeface="Segoe UI (Body)"/>
                        </a:defRPr>
                      </a:pPr>
                      <a:r>
                        <a:t>Parent Label not sufficient. Channels more open than parent. Need label policies to block channel sharing with more open channels / externals. Work starting APR 2022</a:t>
                      </a:r>
                    </a:p>
                  </a:txBody>
                  <a:tcPr/>
                </a:tc>
              </a:tr>
              <a:tr h="764667">
                <a:tc>
                  <a:txBody>
                    <a:bodyPr/>
                    <a:lstStyle/>
                    <a:p>
                      <a:pPr>
                        <a:defRPr sz="1200">
                          <a:latin typeface="Segoe UI (Body)"/>
                        </a:defRPr>
                      </a:pPr>
                      <a:r>
                        <a:t>Default "content" label on a doc library should be set according to the container label</a:t>
                      </a:r>
                    </a:p>
                  </a:txBody>
                  <a:tcPr/>
                </a:tc>
                <a:tc>
                  <a:txBody>
                    <a:bodyPr/>
                    <a:lstStyle/>
                    <a:p>
                      <a:pPr>
                        <a:defRPr sz="1200">
                          <a:latin typeface="Segoe UI (Body)"/>
                        </a:defRPr>
                      </a:pPr>
                      <a:r>
                        <a:t>09/22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9"/>
                        </a:rPr>
                        <a:t>9008324</a:t>
                      </a:r>
                    </a:p>
                  </a:txBody>
                  <a:tcPr/>
                </a:tc>
                <a:tc>
                  <a:txBody>
                    <a:bodyPr/>
                    <a:lstStyle/>
                    <a:p>
                      <a:pPr>
                        <a:defRPr sz="800">
                          <a:latin typeface="Segoe UI (Body)"/>
                        </a:defRPr>
                      </a:pPr>
                      <a:r>
                        <a:t>David Johnson</a:t>
                      </a:r>
                    </a:p>
                  </a:txBody>
                  <a:tcPr/>
                </a:tc>
                <a:tc>
                  <a:txBody>
                    <a:bodyPr/>
                    <a:lstStyle/>
                    <a:p>
                      <a:pPr>
                        <a:defRPr sz="800">
                          <a:latin typeface="Segoe UI (Body)"/>
                        </a:defRPr>
                      </a:pPr>
                      <a:r>
                        <a:rPr>
                          <a:hlinkClick r:id="rId10"/>
                        </a:rPr>
                        <a:t>PG Link</a:t>
                      </a:r>
                    </a:p>
                  </a:txBody>
                  <a:tcPr/>
                </a:tc>
                <a:tc>
                  <a:txBody>
                    <a:bodyPr/>
                    <a:lstStyle/>
                    <a:p>
                      <a:pPr>
                        <a:defRPr sz="800">
                          <a:latin typeface="Segoe UI (Body)"/>
                        </a:defRPr>
                      </a:pPr>
                      <a:r>
                        <a:t>David Johnson, Rajeswari Santhanam</a:t>
                      </a:r>
                    </a:p>
                  </a:txBody>
                  <a:tcPr/>
                </a:tc>
                <a:tc>
                  <a:txBody>
                    <a:bodyPr/>
                    <a:lstStyle/>
                    <a:p>
                      <a:pPr>
                        <a:defRPr sz="900">
                          <a:latin typeface="Segoe UI (Body)"/>
                        </a:defRPr>
                      </a:pPr>
                      <a:r>
                        <a:t>There is no way to default a content label for a document library to its parent container label at the time of creation. Document libraries will remain unlabeled, or their labels won't align with the container's label. F</a:t>
                      </a:r>
                    </a:p>
                  </a:txBody>
                  <a:tcPr/>
                </a:tc>
              </a:tr>
              <a:tr h="764667">
                <a:tc>
                  <a:txBody>
                    <a:bodyPr/>
                    <a:lstStyle/>
                    <a:p>
                      <a:pPr>
                        <a:defRPr sz="1200">
                          <a:latin typeface="Segoe UI (Body)"/>
                        </a:defRPr>
                      </a:pPr>
                      <a:r>
                        <a:t>Channel Meetings have labels and policies prior &amp; during a meeting</a:t>
                      </a:r>
                    </a:p>
                  </a:txBody>
                  <a:tcPr/>
                </a:tc>
                <a:tc>
                  <a:txBody>
                    <a:bodyPr/>
                    <a:lstStyle/>
                    <a:p>
                      <a:pPr>
                        <a:defRPr sz="1200">
                          <a:latin typeface="Segoe UI (Body)"/>
                        </a:defRPr>
                      </a:pPr>
                      <a:r>
                        <a:t>nan</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11"/>
                        </a:rPr>
                        <a:t>8066744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Nadia Fortini</a:t>
                      </a:r>
                    </a:p>
                  </a:txBody>
                  <a:tcPr/>
                </a:tc>
                <a:tc>
                  <a:txBody>
                    <a:bodyPr/>
                    <a:lstStyle/>
                    <a:p>
                      <a:pPr>
                        <a:defRPr sz="900">
                          <a:latin typeface="Segoe UI (Body)"/>
                        </a:defRPr>
                      </a:pPr>
                      <a:r>
                        <a:t>Need Update - Waiting on teams commitment for Cu</a:t>
                      </a:r>
                    </a:p>
                  </a:txBody>
                  <a:tcPr/>
                </a:tc>
              </a:tr>
              <a:tr h="764667">
                <a:tc>
                  <a:txBody>
                    <a:bodyPr/>
                    <a:lstStyle/>
                    <a:p>
                      <a:pPr>
                        <a:defRPr sz="1200">
                          <a:latin typeface="Segoe UI (Body)"/>
                        </a:defRPr>
                      </a:pPr>
                      <a:r>
                        <a:t>Meetings have labels and policies prior &amp; during a meeting, meeting files/recordings inherit labels and policies</a:t>
                      </a:r>
                    </a:p>
                  </a:txBody>
                  <a:tcPr/>
                </a:tc>
                <a:tc>
                  <a:txBody>
                    <a:bodyPr/>
                    <a:lstStyle/>
                    <a:p>
                      <a:pPr>
                        <a:defRPr sz="1200">
                          <a:latin typeface="Segoe UI (Body)"/>
                        </a:defRPr>
                      </a:pPr>
                      <a:r>
                        <a:t>nan</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12"/>
                        </a:rPr>
                        <a:t>7939271</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Nadia Fortini</a:t>
                      </a:r>
                    </a:p>
                  </a:txBody>
                  <a:tcPr/>
                </a:tc>
                <a:tc>
                  <a:txBody>
                    <a:bodyPr/>
                    <a:lstStyle/>
                    <a:p>
                      <a:pPr>
                        <a:defRPr sz="900">
                          <a:latin typeface="Segoe UI (Body)"/>
                        </a:defRPr>
                      </a:pPr>
                      <a:r>
                        <a:t>Funded by MIP and Outlook – In progress. Waiting on Teams to provide scope of commitment for Cu. ETA on Outlook Calendar side is end of Copper. Teams: TBD</a:t>
                      </a:r>
                    </a:p>
                  </a:txBody>
                  <a:tcPr/>
                </a:tc>
              </a:tr>
              <a:tr h="764667">
                <a:tc>
                  <a:txBody>
                    <a:bodyPr/>
                    <a:lstStyle/>
                    <a:p>
                      <a:pPr>
                        <a:defRPr sz="1200">
                          <a:latin typeface="Segoe UI (Body)"/>
                        </a:defRPr>
                      </a:pPr>
                      <a:r>
                        <a:t>Ability to protect non-office files</a:t>
                      </a:r>
                    </a:p>
                  </a:txBody>
                  <a:tcPr/>
                </a:tc>
                <a:tc>
                  <a:txBody>
                    <a:bodyPr/>
                    <a:lstStyle/>
                    <a:p>
                      <a:pPr>
                        <a:defRPr sz="1200">
                          <a:latin typeface="Segoe UI (Body)"/>
                        </a:defRPr>
                      </a:pPr>
                      <a:r>
                        <a:t>06/22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13"/>
                        </a:rPr>
                        <a:t>7938418</a:t>
                      </a:r>
                    </a:p>
                  </a:txBody>
                  <a:tcPr/>
                </a:tc>
                <a:tc>
                  <a:txBody>
                    <a:bodyPr/>
                    <a:lstStyle/>
                    <a:p>
                      <a:pPr>
                        <a:defRPr sz="800">
                          <a:latin typeface="Segoe UI (Body)"/>
                        </a:defRPr>
                      </a:pPr>
                      <a:r>
                        <a:t>Faye Harold</a:t>
                      </a:r>
                    </a:p>
                  </a:txBody>
                  <a:tcPr/>
                </a:tc>
                <a:tc>
                  <a:txBody>
                    <a:bodyPr/>
                    <a:lstStyle/>
                    <a:p>
                      <a:pPr>
                        <a:defRPr sz="800">
                          <a:latin typeface="Segoe UI (Body)"/>
                        </a:defRPr>
                      </a:pPr>
                      <a:r>
                        <a:t>nan</a:t>
                      </a:r>
                    </a:p>
                  </a:txBody>
                  <a:tcPr/>
                </a:tc>
                <a:tc>
                  <a:txBody>
                    <a:bodyPr/>
                    <a:lstStyle/>
                    <a:p>
                      <a:pPr>
                        <a:defRPr sz="800">
                          <a:latin typeface="Segoe UI (Body)"/>
                        </a:defRPr>
                      </a:pPr>
                      <a:r>
                        <a:t>Shekhar Palta</a:t>
                      </a:r>
                    </a:p>
                  </a:txBody>
                  <a:tcPr/>
                </a:tc>
                <a:tc>
                  <a:txBody>
                    <a:bodyPr/>
                    <a:lstStyle/>
                    <a:p>
                      <a:pPr>
                        <a:defRPr sz="900">
                          <a:latin typeface="Segoe UI (Body)"/>
                        </a:defRPr>
                      </a:pPr>
                      <a:r>
                        <a:t>Non-Office files can contain sensitive information and need to be protected using DLP</a:t>
                      </a:r>
                    </a:p>
                  </a:txBody>
                  <a:tcPr/>
                </a:tc>
              </a:tr>
            </a:tbl>
          </a:graphicData>
        </a:graphic>
      </p:graphicFrame>
      <p:pic>
        <p:nvPicPr>
          <p:cNvPr id="3" name="Picture 2" descr="refresh.png"/>
          <p:cNvPicPr>
            <a:picLocks noChangeAspect="1"/>
          </p:cNvPicPr>
          <p:nvPr/>
        </p:nvPicPr>
        <p:blipFill>
          <a:blip r:embed="rId2"/>
          <a:stretch>
            <a:fillRect/>
          </a:stretch>
        </p:blipFill>
        <p:spPr>
          <a:xfrm>
            <a:off x="6382512" y="73152"/>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310896"/>
            <a:ext cx="45720" cy="256032"/>
          </a:xfrm>
          <a:prstGeom prst="rect">
            <a:avLst/>
          </a:prstGeom>
        </p:spPr>
      </p:pic>
      <p:pic>
        <p:nvPicPr>
          <p:cNvPr id="5" name="Picture 4" descr="resource.png"/>
          <p:cNvPicPr>
            <a:picLocks noChangeAspect="1"/>
          </p:cNvPicPr>
          <p:nvPr/>
        </p:nvPicPr>
        <p:blipFill>
          <a:blip r:embed="rId4"/>
          <a:stretch>
            <a:fillRect/>
          </a:stretch>
        </p:blipFill>
        <p:spPr>
          <a:xfrm>
            <a:off x="5239512" y="27432"/>
            <a:ext cx="237744" cy="24688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74980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Label support missing in Fluid</a:t>
                      </a:r>
                    </a:p>
                  </a:txBody>
                  <a:tcPr/>
                </a:tc>
                <a:tc>
                  <a:txBody>
                    <a:bodyPr/>
                    <a:lstStyle/>
                    <a:p>
                      <a:pPr>
                        <a:defRPr sz="1200">
                          <a:latin typeface="Segoe UI (Body)"/>
                        </a:defRPr>
                      </a:pPr>
                      <a:r>
                        <a:t>08/22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5"/>
                        </a:rPr>
                        <a:t>7461630</a:t>
                      </a:r>
                    </a:p>
                  </a:txBody>
                  <a:tcPr/>
                </a:tc>
                <a:tc>
                  <a:txBody>
                    <a:bodyPr/>
                    <a:lstStyle/>
                    <a:p>
                      <a:pPr>
                        <a:defRPr sz="800">
                          <a:latin typeface="Segoe UI (Body)"/>
                        </a:defRPr>
                      </a:pPr>
                      <a:r>
                        <a:t>Faye Harold</a:t>
                      </a:r>
                    </a:p>
                  </a:txBody>
                  <a:tcPr/>
                </a:tc>
                <a:tc>
                  <a:txBody>
                    <a:bodyPr/>
                    <a:lstStyle/>
                    <a:p>
                      <a:pPr>
                        <a:defRPr sz="800">
                          <a:latin typeface="Segoe UI (Body)"/>
                        </a:defRPr>
                      </a:pPr>
                      <a:r>
                        <a:t>nan</a:t>
                      </a:r>
                    </a:p>
                  </a:txBody>
                  <a:tcPr/>
                </a:tc>
                <a:tc>
                  <a:txBody>
                    <a:bodyPr/>
                    <a:lstStyle/>
                    <a:p>
                      <a:pPr>
                        <a:defRPr sz="800">
                          <a:latin typeface="Segoe UI (Body)"/>
                        </a:defRPr>
                      </a:pPr>
                      <a:r>
                        <a:t>Alex Li Tamine Mokdissi</a:t>
                      </a:r>
                    </a:p>
                  </a:txBody>
                  <a:tcPr/>
                </a:tc>
                <a:tc>
                  <a:txBody>
                    <a:bodyPr/>
                    <a:lstStyle/>
                    <a:p>
                      <a:pPr>
                        <a:defRPr sz="900">
                          <a:latin typeface="Segoe UI (Body)"/>
                        </a:defRPr>
                      </a:pPr>
                      <a:r>
                        <a:t>New file type with broad embed potential. Missing labelling.Slip to June due to late delivery of dependencies. Updated Risk Ack needed.</a:t>
                      </a:r>
                    </a:p>
                  </a:txBody>
                  <a:tcPr/>
                </a:tc>
              </a:tr>
              <a:tr h="764667">
                <a:tc>
                  <a:txBody>
                    <a:bodyPr/>
                    <a:lstStyle/>
                    <a:p>
                      <a:pPr>
                        <a:defRPr sz="1200">
                          <a:latin typeface="Segoe UI (Body)"/>
                        </a:defRPr>
                      </a:pPr>
                      <a:r>
                        <a:t>Save As in Office Apps does not reveal that location is risky or unprotected.</a:t>
                      </a:r>
                    </a:p>
                  </a:txBody>
                  <a:tcPr/>
                </a:tc>
                <a:tc>
                  <a:txBody>
                    <a:bodyPr/>
                    <a:lstStyle/>
                    <a:p>
                      <a:pPr>
                        <a:defRPr sz="1200">
                          <a:latin typeface="Segoe UI (Body)"/>
                        </a:defRPr>
                      </a:pPr>
                      <a:r>
                        <a:t>06/22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6"/>
                        </a:rPr>
                        <a:t>7461629</a:t>
                      </a:r>
                    </a:p>
                  </a:txBody>
                  <a:tcPr/>
                </a:tc>
                <a:tc>
                  <a:txBody>
                    <a:bodyPr/>
                    <a:lstStyle/>
                    <a:p>
                      <a:pPr>
                        <a:defRPr sz="800">
                          <a:latin typeface="Segoe UI (Body)"/>
                        </a:defRPr>
                      </a:pPr>
                      <a:r>
                        <a:t>David Johnson</a:t>
                      </a:r>
                    </a:p>
                  </a:txBody>
                  <a:tcPr/>
                </a:tc>
                <a:tc>
                  <a:txBody>
                    <a:bodyPr/>
                    <a:lstStyle/>
                    <a:p>
                      <a:pPr>
                        <a:defRPr sz="800">
                          <a:latin typeface="Segoe UI (Body)"/>
                        </a:defRPr>
                      </a:pPr>
                      <a:r>
                        <a:rPr>
                          <a:hlinkClick r:id="rId7"/>
                        </a:rPr>
                        <a:t>PG Link</a:t>
                      </a:r>
                    </a:p>
                  </a:txBody>
                  <a:tcPr/>
                </a:tc>
                <a:tc>
                  <a:txBody>
                    <a:bodyPr/>
                    <a:lstStyle/>
                    <a:p>
                      <a:pPr>
                        <a:defRPr sz="800">
                          <a:latin typeface="Segoe UI (Body)"/>
                        </a:defRPr>
                      </a:pPr>
                      <a:r>
                        <a:t>Mike Paer Alex Li</a:t>
                      </a:r>
                    </a:p>
                  </a:txBody>
                  <a:tcPr/>
                </a:tc>
                <a:tc>
                  <a:txBody>
                    <a:bodyPr/>
                    <a:lstStyle/>
                    <a:p>
                      <a:pPr>
                        <a:defRPr sz="900">
                          <a:latin typeface="Segoe UI (Body)"/>
                        </a:defRPr>
                      </a:pPr>
                      <a:r>
                        <a:t>This capability helps users to better protect Microsoft data. This is more critical now than ever due to rollout of Shared Channels. Copper commitment will show indication that a location is a shared channel.</a:t>
                      </a:r>
                    </a:p>
                  </a:txBody>
                  <a:tcPr/>
                </a:tc>
              </a:tr>
              <a:tr h="764667">
                <a:tc>
                  <a:txBody>
                    <a:bodyPr/>
                    <a:lstStyle/>
                    <a:p>
                      <a:pPr>
                        <a:defRPr sz="1200">
                          <a:latin typeface="Segoe UI (Body)"/>
                        </a:defRPr>
                      </a:pPr>
                      <a:r>
                        <a:t>Information Worker experience for Self-Remediation</a:t>
                      </a:r>
                    </a:p>
                  </a:txBody>
                  <a:tcPr/>
                </a:tc>
                <a:tc>
                  <a:txBody>
                    <a:bodyPr/>
                    <a:lstStyle/>
                    <a:p>
                      <a:pPr>
                        <a:defRPr sz="1200">
                          <a:latin typeface="Segoe UI (Body)"/>
                        </a:defRPr>
                      </a:pPr>
                      <a:r>
                        <a:t>06/22</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8"/>
                        </a:rPr>
                        <a:t>7938244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Shekhar</a:t>
                      </a:r>
                    </a:p>
                  </a:txBody>
                  <a:tcPr/>
                </a:tc>
                <a:tc>
                  <a:txBody>
                    <a:bodyPr/>
                    <a:lstStyle/>
                    <a:p>
                      <a:pPr>
                        <a:defRPr sz="900">
                          <a:latin typeface="Segoe UI (Body)"/>
                        </a:defRPr>
                      </a:pPr>
                      <a:r>
                        <a:t>IW experience for self-remediation :	- Reminders with an escalation workflow- files list with redacted SITs and surrounding chars - options to override or report as FP - reporting dashboard for admin with option for cust</a:t>
                      </a:r>
                    </a:p>
                  </a:txBody>
                  <a:tcPr/>
                </a:tc>
              </a:tr>
              <a:tr h="764667">
                <a:tc>
                  <a:txBody>
                    <a:bodyPr/>
                    <a:lstStyle/>
                    <a:p>
                      <a:pPr>
                        <a:defRPr sz="1200">
                          <a:latin typeface="Segoe UI (Body)"/>
                        </a:defRPr>
                      </a:pPr>
                      <a:r>
                        <a:t>Credentials SITs should be in parity to CredScan</a:t>
                      </a:r>
                    </a:p>
                  </a:txBody>
                  <a:tcPr/>
                </a:tc>
                <a:tc>
                  <a:txBody>
                    <a:bodyPr/>
                    <a:lstStyle/>
                    <a:p>
                      <a:pPr>
                        <a:defRPr sz="1200">
                          <a:latin typeface="Segoe UI (Body)"/>
                        </a:defRPr>
                      </a:pPr>
                      <a:r>
                        <a:t>12/21</a:t>
                      </a:r>
                    </a:p>
                  </a:txBody>
                  <a:tcPr/>
                </a:tc>
                <a:tc>
                  <a:txBody>
                    <a:bodyPr/>
                    <a:lstStyle/>
                    <a:p>
                      <a:pPr>
                        <a:defRPr sz="1100">
                          <a:latin typeface="Segoe UI (Body)"/>
                        </a:defRPr>
                      </a:pPr>
                      <a:r>
                        <a:t>RZ-Green</a:t>
                      </a:r>
                    </a:p>
                  </a:txBody>
                  <a:tcPr>
                    <a:solidFill>
                      <a:srgbClr val="B2DE84"/>
                    </a:solidFill>
                  </a:tcPr>
                </a:tc>
                <a:tc>
                  <a:txBody>
                    <a:bodyPr/>
                    <a:lstStyle/>
                    <a:p>
                      <a:pPr>
                        <a:defRPr sz="1200">
                          <a:latin typeface="Segoe UI (Body)"/>
                        </a:defRPr>
                      </a:pPr>
                      <a:r>
                        <a:rPr>
                          <a:hlinkClick r:id="rId9"/>
                        </a:rPr>
                        <a:t>7461615</a:t>
                      </a:r>
                    </a:p>
                  </a:txBody>
                  <a:tcPr/>
                </a:tc>
                <a:tc>
                  <a:txBody>
                    <a:bodyPr/>
                    <a:lstStyle/>
                    <a:p>
                      <a:pPr>
                        <a:defRPr sz="800">
                          <a:latin typeface="Segoe UI (Body)"/>
                        </a:defRPr>
                      </a:pPr>
                      <a:r>
                        <a:t>Rajeswari Santhanam</a:t>
                      </a:r>
                    </a:p>
                  </a:txBody>
                  <a:tcPr/>
                </a:tc>
                <a:tc>
                  <a:txBody>
                    <a:bodyPr/>
                    <a:lstStyle/>
                    <a:p>
                      <a:pPr>
                        <a:defRPr sz="800">
                          <a:latin typeface="Segoe UI (Body)"/>
                        </a:defRPr>
                      </a:pPr>
                      <a:r>
                        <a:rPr>
                          <a:hlinkClick r:id="rId10"/>
                        </a:rPr>
                        <a:t>PG Link</a:t>
                      </a:r>
                    </a:p>
                  </a:txBody>
                  <a:tcPr/>
                </a:tc>
                <a:tc>
                  <a:txBody>
                    <a:bodyPr/>
                    <a:lstStyle/>
                    <a:p>
                      <a:pPr>
                        <a:defRPr sz="800">
                          <a:latin typeface="Segoe UI (Body)"/>
                        </a:defRPr>
                      </a:pPr>
                      <a:r>
                        <a:t>Martin</a:t>
                      </a:r>
                    </a:p>
                  </a:txBody>
                  <a:tcPr/>
                </a:tc>
                <a:tc>
                  <a:txBody>
                    <a:bodyPr/>
                    <a:lstStyle/>
                    <a:p>
                      <a:pPr>
                        <a:defRPr sz="900">
                          <a:latin typeface="Segoe UI (Body)"/>
                        </a:defRPr>
                      </a:pPr>
                      <a:r>
                        <a:t>CredScan SIT integration into DCS and management layer in progress. On track for DSRE validation in Feb 22. GA target is Apr-22</a:t>
                      </a:r>
                    </a:p>
                  </a:txBody>
                  <a:tcPr/>
                </a:tc>
              </a:tr>
              <a:tr h="764667">
                <a:tc>
                  <a:txBody>
                    <a:bodyPr/>
                    <a:lstStyle/>
                    <a:p>
                      <a:pPr>
                        <a:defRPr sz="1200">
                          <a:latin typeface="Segoe UI (Body)"/>
                        </a:defRPr>
                      </a:pPr>
                      <a:r>
                        <a:t>Shared channel guest access reviews</a:t>
                      </a:r>
                    </a:p>
                  </a:txBody>
                  <a:tcPr/>
                </a:tc>
                <a:tc>
                  <a:txBody>
                    <a:bodyPr/>
                    <a:lstStyle/>
                    <a:p>
                      <a:pPr>
                        <a:defRPr sz="1200">
                          <a:latin typeface="Segoe UI (Body)"/>
                        </a:defRPr>
                      </a:pPr>
                      <a:r>
                        <a:t>12/21</a:t>
                      </a:r>
                    </a:p>
                  </a:txBody>
                  <a:tcPr/>
                </a:tc>
                <a:tc>
                  <a:txBody>
                    <a:bodyPr/>
                    <a:lstStyle/>
                    <a:p>
                      <a:pPr>
                        <a:defRPr sz="1100">
                          <a:latin typeface="Segoe UI (Body)"/>
                        </a:defRPr>
                      </a:pPr>
                      <a:r>
                        <a:t>RZ-Yellow</a:t>
                      </a:r>
                    </a:p>
                  </a:txBody>
                  <a:tcPr>
                    <a:solidFill>
                      <a:srgbClr val="FFD34C"/>
                    </a:solidFill>
                  </a:tcPr>
                </a:tc>
                <a:tc>
                  <a:txBody>
                    <a:bodyPr/>
                    <a:lstStyle/>
                    <a:p>
                      <a:pPr>
                        <a:defRPr sz="1200">
                          <a:latin typeface="Segoe UI (Body)"/>
                        </a:defRPr>
                      </a:pPr>
                      <a:r>
                        <a:rPr>
                          <a:hlinkClick r:id="rId11"/>
                        </a:rPr>
                        <a:t>7461631</a:t>
                      </a:r>
                    </a:p>
                  </a:txBody>
                  <a:tcPr/>
                </a:tc>
                <a:tc>
                  <a:txBody>
                    <a:bodyPr/>
                    <a:lstStyle/>
                    <a:p>
                      <a:pPr>
                        <a:defRPr sz="800">
                          <a:latin typeface="Segoe UI (Body)"/>
                        </a:defRPr>
                      </a:pPr>
                      <a:r>
                        <a:t>David Johnson</a:t>
                      </a:r>
                    </a:p>
                  </a:txBody>
                  <a:tcPr/>
                </a:tc>
                <a:tc>
                  <a:txBody>
                    <a:bodyPr/>
                    <a:lstStyle/>
                    <a:p>
                      <a:pPr>
                        <a:defRPr sz="800">
                          <a:latin typeface="Segoe UI (Body)"/>
                        </a:defRPr>
                      </a:pPr>
                      <a:r>
                        <a:t>nan</a:t>
                      </a:r>
                    </a:p>
                  </a:txBody>
                  <a:tcPr/>
                </a:tc>
                <a:tc>
                  <a:txBody>
                    <a:bodyPr/>
                    <a:lstStyle/>
                    <a:p>
                      <a:pPr>
                        <a:defRPr sz="800">
                          <a:latin typeface="Segoe UI (Body)"/>
                        </a:defRPr>
                      </a:pPr>
                      <a:r>
                        <a:t>Nadia Fortini</a:t>
                      </a:r>
                    </a:p>
                  </a:txBody>
                  <a:tcPr/>
                </a:tc>
                <a:tc>
                  <a:txBody>
                    <a:bodyPr/>
                    <a:lstStyle/>
                    <a:p>
                      <a:pPr>
                        <a:defRPr sz="900">
                          <a:latin typeface="Segoe UI (Body)"/>
                        </a:defRPr>
                      </a:pPr>
                      <a:r>
                        <a:t>Parity with AAD B2B Group membership controls No MIP requirement. AAD Access Reviews Feature. Needs to be tracked in Identity RedZone.</a:t>
                      </a:r>
                    </a:p>
                  </a:txBody>
                  <a:tcPr/>
                </a:tc>
              </a:tr>
              <a:tr h="764667">
                <a:tc>
                  <a:txBody>
                    <a:bodyPr/>
                    <a:lstStyle/>
                    <a:p>
                      <a:pPr>
                        <a:defRPr sz="1200">
                          <a:latin typeface="Segoe UI (Body)"/>
                        </a:defRPr>
                      </a:pPr>
                      <a:r>
                        <a:t>Entire ACL list for a SPO/ODB file needed to determine the extent of oversharing</a:t>
                      </a:r>
                    </a:p>
                  </a:txBody>
                  <a:tcPr/>
                </a:tc>
                <a:tc>
                  <a:txBody>
                    <a:bodyPr/>
                    <a:lstStyle/>
                    <a:p>
                      <a:pPr>
                        <a:defRPr sz="1200">
                          <a:latin typeface="Segoe UI (Body)"/>
                        </a:defRPr>
                      </a:pPr>
                      <a:r>
                        <a:t>06/22</a:t>
                      </a:r>
                    </a:p>
                  </a:txBody>
                  <a:tcPr/>
                </a:tc>
                <a:tc>
                  <a:txBody>
                    <a:bodyPr/>
                    <a:lstStyle/>
                    <a:p>
                      <a:pPr>
                        <a:defRPr sz="1100">
                          <a:latin typeface="Segoe UI (Body)"/>
                        </a:defRPr>
                      </a:pPr>
                      <a:r>
                        <a:t>RZ-Yellow</a:t>
                      </a:r>
                    </a:p>
                  </a:txBody>
                  <a:tcPr>
                    <a:solidFill>
                      <a:srgbClr val="FFD34C"/>
                    </a:solidFill>
                  </a:tcPr>
                </a:tc>
                <a:tc>
                  <a:txBody>
                    <a:bodyPr/>
                    <a:lstStyle/>
                    <a:p>
                      <a:pPr>
                        <a:defRPr sz="1200">
                          <a:latin typeface="Segoe UI (Body)"/>
                        </a:defRPr>
                      </a:pPr>
                      <a:r>
                        <a:rPr>
                          <a:hlinkClick r:id="rId12"/>
                        </a:rPr>
                        <a:t>7461619</a:t>
                      </a:r>
                    </a:p>
                  </a:txBody>
                  <a:tcPr/>
                </a:tc>
                <a:tc>
                  <a:txBody>
                    <a:bodyPr/>
                    <a:lstStyle/>
                    <a:p>
                      <a:pPr>
                        <a:defRPr sz="800">
                          <a:latin typeface="Segoe UI (Body)"/>
                        </a:defRPr>
                      </a:pPr>
                      <a:r>
                        <a:t>David Johnson</a:t>
                      </a:r>
                    </a:p>
                  </a:txBody>
                  <a:tcPr/>
                </a:tc>
                <a:tc>
                  <a:txBody>
                    <a:bodyPr/>
                    <a:lstStyle/>
                    <a:p>
                      <a:pPr>
                        <a:defRPr sz="800">
                          <a:latin typeface="Segoe UI (Body)"/>
                        </a:defRPr>
                      </a:pPr>
                      <a:r>
                        <a:rPr>
                          <a:hlinkClick r:id="rId13"/>
                        </a:rPr>
                        <a:t>PG Link</a:t>
                      </a:r>
                    </a:p>
                  </a:txBody>
                  <a:tcPr/>
                </a:tc>
                <a:tc>
                  <a:txBody>
                    <a:bodyPr/>
                    <a:lstStyle/>
                    <a:p>
                      <a:pPr>
                        <a:defRPr sz="800">
                          <a:latin typeface="Segoe UI (Body)"/>
                        </a:defRPr>
                      </a:pPr>
                      <a:r>
                        <a:t>Akash Malhotra</a:t>
                      </a:r>
                    </a:p>
                  </a:txBody>
                  <a:tcPr/>
                </a:tc>
                <a:tc>
                  <a:txBody>
                    <a:bodyPr/>
                    <a:lstStyle/>
                    <a:p>
                      <a:pPr>
                        <a:defRPr sz="900">
                          <a:latin typeface="Segoe UI (Body)"/>
                        </a:defRPr>
                      </a:pPr>
                      <a:r>
                        <a:t>Can query ACL list and make available. Associated with other P0 DCR. "Shared/Unshared" control.</a:t>
                      </a:r>
                    </a:p>
                  </a:txBody>
                  <a:tcPr/>
                </a:tc>
              </a:tr>
              <a:tr h="764667">
                <a:tc>
                  <a:txBody>
                    <a:bodyPr/>
                    <a:lstStyle/>
                    <a:p>
                      <a:pPr>
                        <a:defRPr sz="1200">
                          <a:latin typeface="Segoe UI (Body)"/>
                        </a:defRPr>
                      </a:pPr>
                      <a:r>
                        <a:t>Protected Emails in Shared EXO Mailboxes not functional</a:t>
                      </a:r>
                    </a:p>
                  </a:txBody>
                  <a:tcPr/>
                </a:tc>
                <a:tc>
                  <a:txBody>
                    <a:bodyPr/>
                    <a:lstStyle/>
                    <a:p>
                      <a:pPr>
                        <a:defRPr sz="1200">
                          <a:latin typeface="Segoe UI (Body)"/>
                        </a:defRPr>
                      </a:pPr>
                      <a:r>
                        <a:t>03/22</a:t>
                      </a:r>
                    </a:p>
                  </a:txBody>
                  <a:tcPr/>
                </a:tc>
                <a:tc>
                  <a:txBody>
                    <a:bodyPr/>
                    <a:lstStyle/>
                    <a:p>
                      <a:pPr>
                        <a:defRPr sz="1100">
                          <a:latin typeface="Segoe UI (Body)"/>
                        </a:defRPr>
                      </a:pPr>
                      <a:r>
                        <a:t>RZ-Yellow</a:t>
                      </a:r>
                    </a:p>
                  </a:txBody>
                  <a:tcPr>
                    <a:solidFill>
                      <a:srgbClr val="FFD34C"/>
                    </a:solidFill>
                  </a:tcPr>
                </a:tc>
                <a:tc>
                  <a:txBody>
                    <a:bodyPr/>
                    <a:lstStyle/>
                    <a:p>
                      <a:pPr>
                        <a:defRPr sz="1200">
                          <a:latin typeface="Segoe UI (Body)"/>
                        </a:defRPr>
                      </a:pPr>
                      <a:r>
                        <a:rPr>
                          <a:hlinkClick r:id="rId14"/>
                        </a:rPr>
                        <a:t>7938487</a:t>
                      </a:r>
                    </a:p>
                  </a:txBody>
                  <a:tcPr/>
                </a:tc>
                <a:tc>
                  <a:txBody>
                    <a:bodyPr/>
                    <a:lstStyle/>
                    <a:p>
                      <a:pPr>
                        <a:defRPr sz="800">
                          <a:latin typeface="Segoe UI (Body)"/>
                        </a:defRPr>
                      </a:pPr>
                      <a:r>
                        <a:t>Sanjeev Gupta</a:t>
                      </a:r>
                    </a:p>
                  </a:txBody>
                  <a:tcPr/>
                </a:tc>
                <a:tc>
                  <a:txBody>
                    <a:bodyPr/>
                    <a:lstStyle/>
                    <a:p>
                      <a:pPr>
                        <a:defRPr sz="800">
                          <a:latin typeface="Segoe UI (Body)"/>
                        </a:defRPr>
                      </a:pPr>
                      <a:r>
                        <a:t>nan</a:t>
                      </a:r>
                    </a:p>
                  </a:txBody>
                  <a:tcPr/>
                </a:tc>
                <a:tc>
                  <a:txBody>
                    <a:bodyPr/>
                    <a:lstStyle/>
                    <a:p>
                      <a:pPr>
                        <a:defRPr sz="800">
                          <a:latin typeface="Segoe UI (Body)"/>
                        </a:defRPr>
                      </a:pPr>
                      <a:r>
                        <a:t>Samson Chan</a:t>
                      </a:r>
                    </a:p>
                  </a:txBody>
                  <a:tcPr/>
                </a:tc>
                <a:tc>
                  <a:txBody>
                    <a:bodyPr/>
                    <a:lstStyle/>
                    <a:p>
                      <a:pPr>
                        <a:defRPr sz="900">
                          <a:latin typeface="Segoe UI (Body)"/>
                        </a:defRPr>
                      </a:pPr>
                      <a:r>
                        <a:t>Entire experience is broken, encrypted emails cannot be opened. Any protected email going into a shared Mailbox no longer can be opened by the users who share the mailbox.</a:t>
                      </a:r>
                    </a:p>
                  </a:txBody>
                  <a:tcPr/>
                </a:tc>
              </a:tr>
            </a:tbl>
          </a:graphicData>
        </a:graphic>
      </p:graphicFrame>
      <p:pic>
        <p:nvPicPr>
          <p:cNvPr id="3" name="Picture 2" descr="refresh.png"/>
          <p:cNvPicPr>
            <a:picLocks noChangeAspect="1"/>
          </p:cNvPicPr>
          <p:nvPr/>
        </p:nvPicPr>
        <p:blipFill>
          <a:blip r:embed="rId2"/>
          <a:stretch>
            <a:fillRect/>
          </a:stretch>
        </p:blipFill>
        <p:spPr>
          <a:xfrm>
            <a:off x="6382512" y="73152"/>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310896"/>
            <a:ext cx="45720" cy="256032"/>
          </a:xfrm>
          <a:prstGeom prst="rect">
            <a:avLst/>
          </a:prstGeom>
        </p:spPr>
      </p:pic>
      <p:pic>
        <p:nvPicPr>
          <p:cNvPr id="5" name="Picture 4" descr="resource.png"/>
          <p:cNvPicPr>
            <a:picLocks noChangeAspect="1"/>
          </p:cNvPicPr>
          <p:nvPr/>
        </p:nvPicPr>
        <p:blipFill>
          <a:blip r:embed="rId4"/>
          <a:stretch>
            <a:fillRect/>
          </a:stretch>
        </p:blipFill>
        <p:spPr>
          <a:xfrm>
            <a:off x="5239512" y="27432"/>
            <a:ext cx="237744" cy="24688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74980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Meetings have labels and policies, meeting files/recordings inherit labels and policies</a:t>
                      </a:r>
                    </a:p>
                  </a:txBody>
                  <a:tcPr/>
                </a:tc>
                <a:tc>
                  <a:txBody>
                    <a:bodyPr/>
                    <a:lstStyle/>
                    <a:p>
                      <a:pPr>
                        <a:defRPr sz="1200">
                          <a:latin typeface="Segoe UI (Body)"/>
                        </a:defRPr>
                      </a:pPr>
                      <a:r>
                        <a:t>12/21</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5"/>
                        </a:rPr>
                        <a:t>7461626</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Nadia Fortini</a:t>
                      </a:r>
                    </a:p>
                  </a:txBody>
                  <a:tcPr/>
                </a:tc>
                <a:tc>
                  <a:txBody>
                    <a:bodyPr/>
                    <a:lstStyle/>
                    <a:p>
                      <a:pPr>
                        <a:defRPr sz="900">
                          <a:latin typeface="Segoe UI (Body)"/>
                        </a:defRPr>
                      </a:pPr>
                      <a:r>
                        <a:t>Not in scope for Cu, Following a meeting, files &amp; recordings inherit label &amp; protection policies. No video DRM.</a:t>
                      </a:r>
                    </a:p>
                  </a:txBody>
                  <a:tcPr/>
                </a:tc>
              </a:tr>
              <a:tr h="764667">
                <a:tc>
                  <a:txBody>
                    <a:bodyPr/>
                    <a:lstStyle/>
                    <a:p>
                      <a:pPr>
                        <a:defRPr sz="1200">
                          <a:latin typeface="Segoe UI (Body)"/>
                        </a:defRPr>
                      </a:pPr>
                      <a:r>
                        <a:t>Policy needed to Block Guests as SharePoint Online Site Collection Admins</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6"/>
                        </a:rPr>
                        <a:t>9032290</a:t>
                      </a:r>
                    </a:p>
                  </a:txBody>
                  <a:tcPr/>
                </a:tc>
                <a:tc>
                  <a:txBody>
                    <a:bodyPr/>
                    <a:lstStyle/>
                    <a:p>
                      <a:pPr>
                        <a:defRPr sz="800">
                          <a:latin typeface="Segoe UI (Body)"/>
                        </a:defRPr>
                      </a:pPr>
                      <a:r>
                        <a:t>Priya Chebiyam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New Credscan parity SITs are not detected by the Label Recommendation policy</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7"/>
                        </a:rPr>
                        <a:t>9008448</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Both DLPRuleMatch and DLPRuleUndo telemetry for the same SPO document at the same DateTime. </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8"/>
                        </a:rPr>
                        <a:t>9008444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Anomaly in DLP Rule match events</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9"/>
                        </a:rPr>
                        <a:t>9008437</a:t>
                      </a:r>
                    </a:p>
                  </a:txBody>
                  <a:tcPr/>
                </a:tc>
                <a:tc>
                  <a:txBody>
                    <a:bodyPr/>
                    <a:lstStyle/>
                    <a:p>
                      <a:pPr>
                        <a:defRPr sz="800">
                          <a:latin typeface="Segoe UI (Body)"/>
                        </a:defRPr>
                      </a:pPr>
                      <a:r>
                        <a:t>Sanjeev Gupta</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Add MatchedCondition support in notification customization</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0"/>
                        </a:rPr>
                        <a:t>9008429</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r h="764667">
                <a:tc>
                  <a:txBody>
                    <a:bodyPr/>
                    <a:lstStyle/>
                    <a:p>
                      <a:pPr>
                        <a:defRPr sz="1200">
                          <a:latin typeface="Segoe UI (Body)"/>
                        </a:defRPr>
                      </a:pPr>
                      <a:r>
                        <a:t>Notification customization -the body message got truncated</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1"/>
                        </a:rPr>
                        <a:t>9008417</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nan</a:t>
                      </a:r>
                    </a:p>
                  </a:txBody>
                  <a:tcPr/>
                </a:tc>
              </a:tr>
            </a:tbl>
          </a:graphicData>
        </a:graphic>
      </p:graphicFrame>
      <p:pic>
        <p:nvPicPr>
          <p:cNvPr id="3" name="Picture 2" descr="refresh.png"/>
          <p:cNvPicPr>
            <a:picLocks noChangeAspect="1"/>
          </p:cNvPicPr>
          <p:nvPr/>
        </p:nvPicPr>
        <p:blipFill>
          <a:blip r:embed="rId2"/>
          <a:stretch>
            <a:fillRect/>
          </a:stretch>
        </p:blipFill>
        <p:spPr>
          <a:xfrm>
            <a:off x="6382512" y="73152"/>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310896"/>
            <a:ext cx="45720" cy="256032"/>
          </a:xfrm>
          <a:prstGeom prst="rect">
            <a:avLst/>
          </a:prstGeom>
        </p:spPr>
      </p:pic>
      <p:pic>
        <p:nvPicPr>
          <p:cNvPr id="5" name="Picture 4" descr="resource.png"/>
          <p:cNvPicPr>
            <a:picLocks noChangeAspect="1"/>
          </p:cNvPicPr>
          <p:nvPr/>
        </p:nvPicPr>
        <p:blipFill>
          <a:blip r:embed="rId4"/>
          <a:stretch>
            <a:fillRect/>
          </a:stretch>
        </p:blipFill>
        <p:spPr>
          <a:xfrm>
            <a:off x="5239512" y="27432"/>
            <a:ext cx="237744" cy="24688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74980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Limit what domains can be added to a Shared Channel</a:t>
                      </a:r>
                    </a:p>
                  </a:txBody>
                  <a:tcPr/>
                </a:tc>
                <a:tc>
                  <a:txBody>
                    <a:bodyPr/>
                    <a:lstStyle/>
                    <a:p>
                      <a:pPr>
                        <a:defRPr sz="1200">
                          <a:latin typeface="Segoe UI (Body)"/>
                        </a:defRPr>
                      </a:pPr>
                      <a:r>
                        <a:t>06/22</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5"/>
                        </a:rPr>
                        <a:t>9008378</a:t>
                      </a:r>
                    </a:p>
                  </a:txBody>
                  <a:tcPr/>
                </a:tc>
                <a:tc>
                  <a:txBody>
                    <a:bodyPr/>
                    <a:lstStyle/>
                    <a:p>
                      <a:pPr>
                        <a:defRPr sz="800">
                          <a:latin typeface="Segoe UI (Body)"/>
                        </a:defRPr>
                      </a:pPr>
                      <a:r>
                        <a:t>David Johnson</a:t>
                      </a:r>
                    </a:p>
                  </a:txBody>
                  <a:tcPr/>
                </a:tc>
                <a:tc>
                  <a:txBody>
                    <a:bodyPr/>
                    <a:lstStyle/>
                    <a:p>
                      <a:pPr>
                        <a:defRPr sz="800">
                          <a:latin typeface="Segoe UI (Body)"/>
                        </a:defRPr>
                      </a:pPr>
                      <a:r>
                        <a:rPr>
                          <a:hlinkClick r:id="rId6"/>
                        </a:rPr>
                        <a:t>PG Link</a:t>
                      </a:r>
                    </a:p>
                  </a:txBody>
                  <a:tcPr/>
                </a:tc>
                <a:tc>
                  <a:txBody>
                    <a:bodyPr/>
                    <a:lstStyle/>
                    <a:p>
                      <a:pPr>
                        <a:defRPr sz="800">
                          <a:latin typeface="Segoe UI (Body)"/>
                        </a:defRPr>
                      </a:pPr>
                      <a:r>
                        <a:t>Roshin Ramesan</a:t>
                      </a:r>
                    </a:p>
                  </a:txBody>
                  <a:tcPr/>
                </a:tc>
                <a:tc>
                  <a:txBody>
                    <a:bodyPr/>
                    <a:lstStyle/>
                    <a:p>
                      <a:pPr>
                        <a:defRPr sz="900">
                          <a:latin typeface="Segoe UI (Body)"/>
                        </a:defRPr>
                      </a:pPr>
                      <a:r>
                        <a:t>Restrict where a given domain can access. EG: TAP customer “Comcast” can only access TAP Team.</a:t>
                      </a:r>
                    </a:p>
                  </a:txBody>
                  <a:tcPr/>
                </a:tc>
              </a:tr>
              <a:tr h="764667">
                <a:tc>
                  <a:txBody>
                    <a:bodyPr/>
                    <a:lstStyle/>
                    <a:p>
                      <a:pPr>
                        <a:defRPr sz="1200">
                          <a:latin typeface="Segoe UI (Body)"/>
                        </a:defRPr>
                      </a:pPr>
                      <a:r>
                        <a:t>All services support labels &amp; policy management (Customer Promise ask) ex: Power Platform, Fluid, OneNote</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7"/>
                        </a:rPr>
                        <a:t>7461611</a:t>
                      </a:r>
                    </a:p>
                  </a:txBody>
                  <a:tcPr/>
                </a:tc>
                <a:tc>
                  <a:txBody>
                    <a:bodyPr/>
                    <a:lstStyle/>
                    <a:p>
                      <a:pPr>
                        <a:defRPr sz="800">
                          <a:latin typeface="Segoe UI (Body)"/>
                        </a:defRPr>
                      </a:pPr>
                      <a:r>
                        <a:t>David Johnson</a:t>
                      </a:r>
                    </a:p>
                  </a:txBody>
                  <a:tcPr/>
                </a:tc>
                <a:tc>
                  <a:txBody>
                    <a:bodyPr/>
                    <a:lstStyle/>
                    <a:p>
                      <a:pPr>
                        <a:defRPr sz="800">
                          <a:latin typeface="Segoe UI (Body)"/>
                        </a:defRPr>
                      </a:pPr>
                      <a:r>
                        <a:t>nan</a:t>
                      </a:r>
                    </a:p>
                  </a:txBody>
                  <a:tcPr/>
                </a:tc>
                <a:tc>
                  <a:txBody>
                    <a:bodyPr/>
                    <a:lstStyle/>
                    <a:p>
                      <a:pPr>
                        <a:defRPr sz="800">
                          <a:latin typeface="Segoe UI (Body)"/>
                        </a:defRPr>
                      </a:pPr>
                      <a:r>
                        <a:t>Maithili Dandige</a:t>
                      </a:r>
                    </a:p>
                  </a:txBody>
                  <a:tcPr/>
                </a:tc>
                <a:tc>
                  <a:txBody>
                    <a:bodyPr/>
                    <a:lstStyle/>
                    <a:p>
                      <a:pPr>
                        <a:defRPr sz="900">
                          <a:latin typeface="Segoe UI (Body)"/>
                        </a:defRPr>
                      </a:pPr>
                      <a:r>
                        <a:t>MIP should be included in the set of minimum requirements of Customer Promises and all products should be compliant with MIP standards.</a:t>
                      </a:r>
                    </a:p>
                  </a:txBody>
                  <a:tcPr/>
                </a:tc>
              </a:tr>
              <a:tr h="764667">
                <a:tc>
                  <a:txBody>
                    <a:bodyPr/>
                    <a:lstStyle/>
                    <a:p>
                      <a:pPr>
                        <a:defRPr sz="1200">
                          <a:latin typeface="Segoe UI (Body)"/>
                        </a:defRPr>
                      </a:pPr>
                      <a:r>
                        <a:t>Need capability to add sensitivity labels to OneNote files (.ONE)</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8"/>
                        </a:rPr>
                        <a:t>7461627</a:t>
                      </a:r>
                    </a:p>
                  </a:txBody>
                  <a:tcPr/>
                </a:tc>
                <a:tc>
                  <a:txBody>
                    <a:bodyPr/>
                    <a:lstStyle/>
                    <a:p>
                      <a:pPr>
                        <a:defRPr sz="800">
                          <a:latin typeface="Segoe UI (Body)"/>
                        </a:defRPr>
                      </a:pPr>
                      <a:r>
                        <a:t>Faye Harold</a:t>
                      </a:r>
                    </a:p>
                  </a:txBody>
                  <a:tcPr/>
                </a:tc>
                <a:tc>
                  <a:txBody>
                    <a:bodyPr/>
                    <a:lstStyle/>
                    <a:p>
                      <a:pPr>
                        <a:defRPr sz="800">
                          <a:latin typeface="Segoe UI (Body)"/>
                        </a:defRPr>
                      </a:pPr>
                      <a:r>
                        <a:rPr>
                          <a:hlinkClick r:id="rId9"/>
                        </a:rPr>
                        <a:t>PG Link</a:t>
                      </a:r>
                    </a:p>
                  </a:txBody>
                  <a:tcPr/>
                </a:tc>
                <a:tc>
                  <a:txBody>
                    <a:bodyPr/>
                    <a:lstStyle/>
                    <a:p>
                      <a:pPr>
                        <a:defRPr sz="800">
                          <a:latin typeface="Segoe UI (Body)"/>
                        </a:defRPr>
                      </a:pPr>
                      <a:r>
                        <a:t>Alex LiDavid Parlin</a:t>
                      </a:r>
                    </a:p>
                  </a:txBody>
                  <a:tcPr/>
                </a:tc>
                <a:tc>
                  <a:txBody>
                    <a:bodyPr/>
                    <a:lstStyle/>
                    <a:p>
                      <a:pPr>
                        <a:defRPr sz="900">
                          <a:latin typeface="Segoe UI (Body)"/>
                        </a:defRPr>
                      </a:pPr>
                      <a:r>
                        <a:t>&gt;20% of the files containing sensitive data in SPO site are .one files. DSRE must remediate 75% of the DLP findings from SPO and without the ability to add sensitivity labels we cannot meet that goal. PG looking is testi</a:t>
                      </a:r>
                    </a:p>
                  </a:txBody>
                  <a:tcPr/>
                </a:tc>
              </a:tr>
              <a:tr h="764667">
                <a:tc>
                  <a:txBody>
                    <a:bodyPr/>
                    <a:lstStyle/>
                    <a:p>
                      <a:pPr>
                        <a:defRPr sz="1200">
                          <a:latin typeface="Segoe UI (Body)"/>
                        </a:defRPr>
                      </a:pPr>
                      <a:r>
                        <a:t>DLP Policy Coherence:  Create &amp; maintain the conditions(based on sensitive types) in one place and not in 3 different places</a:t>
                      </a:r>
                    </a:p>
                  </a:txBody>
                  <a:tcPr/>
                </a:tc>
                <a:tc>
                  <a:txBody>
                    <a:bodyPr/>
                    <a:lstStyle/>
                    <a:p>
                      <a:pPr>
                        <a:defRPr sz="1200">
                          <a:latin typeface="Segoe UI (Body)"/>
                        </a:defRPr>
                      </a:pPr>
                      <a:r>
                        <a:t>12/21</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0"/>
                        </a:rPr>
                        <a:t>7461617</a:t>
                      </a:r>
                    </a:p>
                  </a:txBody>
                  <a:tcPr/>
                </a:tc>
                <a:tc>
                  <a:txBody>
                    <a:bodyPr/>
                    <a:lstStyle/>
                    <a:p>
                      <a:pPr>
                        <a:defRPr sz="800">
                          <a:latin typeface="Segoe UI (Body)"/>
                        </a:defRPr>
                      </a:pPr>
                      <a:r>
                        <a:t>Alex Li 🐰</a:t>
                      </a:r>
                    </a:p>
                  </a:txBody>
                  <a:tcPr/>
                </a:tc>
                <a:tc>
                  <a:txBody>
                    <a:bodyPr/>
                    <a:lstStyle/>
                    <a:p>
                      <a:pPr>
                        <a:defRPr sz="800">
                          <a:latin typeface="Segoe UI (Body)"/>
                        </a:defRPr>
                      </a:pPr>
                      <a:r>
                        <a:rPr>
                          <a:hlinkClick r:id="rId11"/>
                        </a:rPr>
                        <a:t>PG Link</a:t>
                      </a:r>
                    </a:p>
                  </a:txBody>
                  <a:tcPr/>
                </a:tc>
                <a:tc>
                  <a:txBody>
                    <a:bodyPr/>
                    <a:lstStyle/>
                    <a:p>
                      <a:pPr>
                        <a:defRPr sz="800">
                          <a:latin typeface="Segoe UI (Body)"/>
                        </a:defRPr>
                      </a:pPr>
                      <a:r>
                        <a:t>Maitali</a:t>
                      </a:r>
                    </a:p>
                  </a:txBody>
                  <a:tcPr/>
                </a:tc>
                <a:tc>
                  <a:txBody>
                    <a:bodyPr/>
                    <a:lstStyle/>
                    <a:p>
                      <a:pPr>
                        <a:defRPr sz="900">
                          <a:latin typeface="Segoe UI (Body)"/>
                        </a:defRPr>
                      </a:pPr>
                      <a:r>
                        <a:t>Will not be delivered in Nickel. Coherence work is happening in Nickel to support this requirement so some progress will be made. DSR requirements will be revised based on Policy Coherence feature specs to be provided by</a:t>
                      </a:r>
                    </a:p>
                  </a:txBody>
                  <a:tcPr/>
                </a:tc>
              </a:tr>
              <a:tr h="764667">
                <a:tc>
                  <a:txBody>
                    <a:bodyPr/>
                    <a:lstStyle/>
                    <a:p>
                      <a:pPr>
                        <a:defRPr sz="1200">
                          <a:latin typeface="Segoe UI (Body)"/>
                        </a:defRPr>
                      </a:pPr>
                      <a:r>
                        <a:t>Information Worker experience for Self-Remediation</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2"/>
                        </a:rPr>
                        <a:t>9253414</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Shekhar</a:t>
                      </a:r>
                    </a:p>
                  </a:txBody>
                  <a:tcPr/>
                </a:tc>
                <a:tc>
                  <a:txBody>
                    <a:bodyPr/>
                    <a:lstStyle/>
                    <a:p>
                      <a:pPr>
                        <a:defRPr sz="900">
                          <a:latin typeface="Segoe UI (Body)"/>
                        </a:defRPr>
                      </a:pPr>
                      <a:r>
                        <a:t>IW experience for self-remediation :	- Reminders with an escalation workflow - files list with redacted SITs and surrounding chars - options to override or report as FP - reporting dashboard for admin with option for cus</a:t>
                      </a:r>
                    </a:p>
                  </a:txBody>
                  <a:tcPr/>
                </a:tc>
              </a:tr>
              <a:tr h="764667">
                <a:tc>
                  <a:txBody>
                    <a:bodyPr/>
                    <a:lstStyle/>
                    <a:p>
                      <a:pPr>
                        <a:defRPr sz="1200">
                          <a:latin typeface="Segoe UI (Body)"/>
                        </a:defRPr>
                      </a:pPr>
                      <a:r>
                        <a:t>O365 Activity API should include robust filtering &lt;title to update see notes&gt;</a:t>
                      </a:r>
                    </a:p>
                  </a:txBody>
                  <a:tcPr/>
                </a:tc>
                <a:tc>
                  <a:txBody>
                    <a:bodyPr/>
                    <a:lstStyle/>
                    <a:p>
                      <a:pPr>
                        <a:defRPr sz="1200">
                          <a:latin typeface="Segoe UI (Body)"/>
                        </a:defRPr>
                      </a:pPr>
                      <a:r>
                        <a:t>12/21</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3"/>
                        </a:rPr>
                        <a:t>7616722</a:t>
                      </a:r>
                    </a:p>
                  </a:txBody>
                  <a:tcPr/>
                </a:tc>
                <a:tc>
                  <a:txBody>
                    <a:bodyPr/>
                    <a:lstStyle/>
                    <a:p>
                      <a:pPr>
                        <a:defRPr sz="800">
                          <a:latin typeface="Segoe UI (Body)"/>
                        </a:defRPr>
                      </a:pPr>
                      <a:r>
                        <a:t>Rajeswari Santhanam</a:t>
                      </a:r>
                    </a:p>
                  </a:txBody>
                  <a:tcPr/>
                </a:tc>
                <a:tc>
                  <a:txBody>
                    <a:bodyPr/>
                    <a:lstStyle/>
                    <a:p>
                      <a:pPr>
                        <a:defRPr sz="800">
                          <a:latin typeface="Segoe UI (Body)"/>
                        </a:defRPr>
                      </a:pPr>
                      <a:r>
                        <a:rPr>
                          <a:hlinkClick r:id="rId14"/>
                        </a:rPr>
                        <a:t>PG Link</a:t>
                      </a:r>
                    </a:p>
                  </a:txBody>
                  <a:tcPr/>
                </a:tc>
                <a:tc>
                  <a:txBody>
                    <a:bodyPr/>
                    <a:lstStyle/>
                    <a:p>
                      <a:pPr>
                        <a:defRPr sz="800">
                          <a:latin typeface="Segoe UI (Body)"/>
                        </a:defRPr>
                      </a:pPr>
                      <a:r>
                        <a:t>Sujit</a:t>
                      </a:r>
                    </a:p>
                  </a:txBody>
                  <a:tcPr/>
                </a:tc>
                <a:tc>
                  <a:txBody>
                    <a:bodyPr/>
                    <a:lstStyle/>
                    <a:p>
                      <a:pPr>
                        <a:defRPr sz="900">
                          <a:latin typeface="Segoe UI (Body)"/>
                        </a:defRPr>
                      </a:pPr>
                      <a:r>
                        <a:t>Since MIP captures all label information within O365 including Exchange data, a large portion of the inbound data are not being used. As an end user who doesn't consume the raw data of every email being sent/received wit</a:t>
                      </a:r>
                    </a:p>
                  </a:txBody>
                  <a:tcPr/>
                </a:tc>
              </a:tr>
              <a:tr h="764667">
                <a:tc>
                  <a:txBody>
                    <a:bodyPr/>
                    <a:lstStyle/>
                    <a:p>
                      <a:pPr>
                        <a:defRPr sz="1200">
                          <a:latin typeface="Segoe UI (Body)"/>
                        </a:defRPr>
                      </a:pPr>
                      <a:r>
                        <a:t>ODSP “Recipients-Only” file sharing with protection</a:t>
                      </a:r>
                    </a:p>
                  </a:txBody>
                  <a:tcPr/>
                </a:tc>
                <a:tc>
                  <a:txBody>
                    <a:bodyPr/>
                    <a:lstStyle/>
                    <a:p>
                      <a:pPr>
                        <a:defRPr sz="1200">
                          <a:latin typeface="Segoe UI (Body)"/>
                        </a:defRPr>
                      </a:pPr>
                      <a:r>
                        <a:t>12/21</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15"/>
                        </a:rPr>
                        <a:t>7461632</a:t>
                      </a:r>
                    </a:p>
                  </a:txBody>
                  <a:tcPr/>
                </a:tc>
                <a:tc>
                  <a:txBody>
                    <a:bodyPr/>
                    <a:lstStyle/>
                    <a:p>
                      <a:pPr>
                        <a:defRPr sz="800">
                          <a:latin typeface="Segoe UI (Body)"/>
                        </a:defRPr>
                      </a:pPr>
                      <a:r>
                        <a:t>David Johnson</a:t>
                      </a:r>
                    </a:p>
                  </a:txBody>
                  <a:tcPr/>
                </a:tc>
                <a:tc>
                  <a:txBody>
                    <a:bodyPr/>
                    <a:lstStyle/>
                    <a:p>
                      <a:pPr>
                        <a:defRPr sz="800">
                          <a:latin typeface="Segoe UI (Body)"/>
                        </a:defRPr>
                      </a:pPr>
                      <a:r>
                        <a:t>nan</a:t>
                      </a:r>
                    </a:p>
                  </a:txBody>
                  <a:tcPr/>
                </a:tc>
                <a:tc>
                  <a:txBody>
                    <a:bodyPr/>
                    <a:lstStyle/>
                    <a:p>
                      <a:pPr>
                        <a:defRPr sz="800">
                          <a:latin typeface="Segoe UI (Body)"/>
                        </a:defRPr>
                      </a:pPr>
                      <a:r>
                        <a:t>nan</a:t>
                      </a:r>
                    </a:p>
                  </a:txBody>
                  <a:tcPr/>
                </a:tc>
                <a:tc>
                  <a:txBody>
                    <a:bodyPr/>
                    <a:lstStyle/>
                    <a:p>
                      <a:pPr>
                        <a:defRPr sz="900">
                          <a:latin typeface="Segoe UI (Body)"/>
                        </a:defRPr>
                      </a:pPr>
                      <a:r>
                        <a:t>How do employees collaborate on protected content with members / partners that prevents re-sharing? “Specific people” == only people. NEEDS MORE INFO FROM DAVID</a:t>
                      </a:r>
                    </a:p>
                  </a:txBody>
                  <a:tcPr/>
                </a:tc>
              </a:tr>
            </a:tbl>
          </a:graphicData>
        </a:graphic>
      </p:graphicFrame>
      <p:pic>
        <p:nvPicPr>
          <p:cNvPr id="3" name="Picture 2" descr="refresh.png"/>
          <p:cNvPicPr>
            <a:picLocks noChangeAspect="1"/>
          </p:cNvPicPr>
          <p:nvPr/>
        </p:nvPicPr>
        <p:blipFill>
          <a:blip r:embed="rId2"/>
          <a:stretch>
            <a:fillRect/>
          </a:stretch>
        </p:blipFill>
        <p:spPr>
          <a:xfrm>
            <a:off x="6382512" y="73152"/>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310896"/>
            <a:ext cx="45720" cy="256032"/>
          </a:xfrm>
          <a:prstGeom prst="rect">
            <a:avLst/>
          </a:prstGeom>
        </p:spPr>
      </p:pic>
      <p:pic>
        <p:nvPicPr>
          <p:cNvPr id="5" name="Picture 4" descr="resource.png"/>
          <p:cNvPicPr>
            <a:picLocks noChangeAspect="1"/>
          </p:cNvPicPr>
          <p:nvPr/>
        </p:nvPicPr>
        <p:blipFill>
          <a:blip r:embed="rId4"/>
          <a:stretch>
            <a:fillRect/>
          </a:stretch>
        </p:blipFill>
        <p:spPr>
          <a:xfrm>
            <a:off x="5239512" y="27432"/>
            <a:ext cx="237744" cy="24688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0" y="749808"/>
          <a:ext cx="12188952" cy="5819013"/>
        </p:xfrm>
        <a:graphic>
          <a:graphicData uri="http://schemas.openxmlformats.org/drawingml/2006/table">
            <a:tbl>
              <a:tblPr firstRow="1" bandRow="1">
                <a:tableStyleId>{5C22544A-7EE6-4342-B048-85BDC9FD1C3A}</a:tableStyleId>
              </a:tblPr>
              <a:tblGrid>
                <a:gridCol w="3657600"/>
                <a:gridCol w="932688"/>
                <a:gridCol w="822960"/>
                <a:gridCol w="813816"/>
                <a:gridCol w="1197864"/>
                <a:gridCol w="731520"/>
                <a:gridCol w="941832"/>
                <a:gridCol w="3090672"/>
              </a:tblGrid>
              <a:tr h="466344">
                <a:tc>
                  <a:txBody>
                    <a:bodyPr/>
                    <a:lstStyle/>
                    <a:p>
                      <a:pPr>
                        <a:defRPr sz="1200" b="1">
                          <a:latin typeface="Segoe UI (Body)"/>
                        </a:defRPr>
                      </a:pPr>
                      <a:r>
                        <a:t>Issue</a:t>
                      </a:r>
                    </a:p>
                  </a:txBody>
                  <a:tcPr/>
                </a:tc>
                <a:tc>
                  <a:txBody>
                    <a:bodyPr/>
                    <a:lstStyle/>
                    <a:p>
                      <a:pPr>
                        <a:defRPr sz="1200" b="1">
                          <a:latin typeface="Segoe UI (Body)"/>
                        </a:defRPr>
                      </a:pPr>
                      <a:r>
                        <a:t>Req Date</a:t>
                      </a:r>
                    </a:p>
                  </a:txBody>
                  <a:tcPr/>
                </a:tc>
                <a:tc>
                  <a:txBody>
                    <a:bodyPr/>
                    <a:lstStyle/>
                    <a:p>
                      <a:pPr>
                        <a:defRPr sz="1200" b="1">
                          <a:latin typeface="Segoe UI (Body)"/>
                        </a:defRPr>
                      </a:pPr>
                      <a:r>
                        <a:t>Status</a:t>
                      </a:r>
                    </a:p>
                  </a:txBody>
                  <a:tcPr/>
                </a:tc>
                <a:tc>
                  <a:txBody>
                    <a:bodyPr/>
                    <a:lstStyle/>
                    <a:p>
                      <a:pPr>
                        <a:defRPr sz="1200" b="1">
                          <a:latin typeface="Segoe UI (Body)"/>
                        </a:defRPr>
                      </a:pPr>
                      <a:r>
                        <a:t>MSD ADO</a:t>
                      </a:r>
                    </a:p>
                  </a:txBody>
                  <a:tcPr/>
                </a:tc>
                <a:tc>
                  <a:txBody>
                    <a:bodyPr/>
                    <a:lstStyle/>
                    <a:p>
                      <a:pPr>
                        <a:defRPr sz="1200" b="1">
                          <a:latin typeface="Segoe UI (Body)"/>
                        </a:defRPr>
                      </a:pPr>
                      <a:r>
                        <a:t>MSD Owner</a:t>
                      </a:r>
                    </a:p>
                  </a:txBody>
                  <a:tcPr/>
                </a:tc>
                <a:tc>
                  <a:txBody>
                    <a:bodyPr/>
                    <a:lstStyle/>
                    <a:p>
                      <a:pPr>
                        <a:defRPr sz="1200" b="1">
                          <a:latin typeface="Segoe UI (Body)"/>
                        </a:defRPr>
                      </a:pPr>
                      <a:r>
                        <a:t>PG ADO</a:t>
                      </a:r>
                    </a:p>
                  </a:txBody>
                  <a:tcPr/>
                </a:tc>
                <a:tc>
                  <a:txBody>
                    <a:bodyPr/>
                    <a:lstStyle/>
                    <a:p>
                      <a:pPr>
                        <a:defRPr sz="1200" b="1">
                          <a:latin typeface="Segoe UI (Body)"/>
                        </a:defRPr>
                      </a:pPr>
                      <a:r>
                        <a:t>PG Owner</a:t>
                      </a:r>
                    </a:p>
                  </a:txBody>
                  <a:tcPr/>
                </a:tc>
                <a:tc>
                  <a:txBody>
                    <a:bodyPr/>
                    <a:lstStyle/>
                    <a:p>
                      <a:pPr>
                        <a:defRPr sz="1200" b="1">
                          <a:latin typeface="Segoe UI (Body)"/>
                        </a:defRPr>
                      </a:pPr>
                      <a:r>
                        <a:t>Comments</a:t>
                      </a:r>
                    </a:p>
                  </a:txBody>
                  <a:tcPr/>
                </a:tc>
              </a:tr>
              <a:tr h="764667">
                <a:tc>
                  <a:txBody>
                    <a:bodyPr/>
                    <a:lstStyle/>
                    <a:p>
                      <a:pPr>
                        <a:defRPr sz="1200">
                          <a:latin typeface="Segoe UI (Body)"/>
                        </a:defRPr>
                      </a:pPr>
                      <a:r>
                        <a:t>Max sharing and group size based on “Container” label: HC group/site:5K and Confidential 50k.</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5"/>
                        </a:rPr>
                        <a:t>7461625</a:t>
                      </a:r>
                    </a:p>
                  </a:txBody>
                  <a:tcPr/>
                </a:tc>
                <a:tc>
                  <a:txBody>
                    <a:bodyPr/>
                    <a:lstStyle/>
                    <a:p>
                      <a:pPr>
                        <a:defRPr sz="800">
                          <a:latin typeface="Segoe UI (Body)"/>
                        </a:defRPr>
                      </a:pPr>
                      <a:r>
                        <a:t>Rajeswari Santhanam</a:t>
                      </a:r>
                    </a:p>
                  </a:txBody>
                  <a:tcPr/>
                </a:tc>
                <a:tc>
                  <a:txBody>
                    <a:bodyPr/>
                    <a:lstStyle/>
                    <a:p>
                      <a:pPr>
                        <a:defRPr sz="800">
                          <a:latin typeface="Segoe UI (Body)"/>
                        </a:defRPr>
                      </a:pPr>
                      <a:r>
                        <a:t>nan</a:t>
                      </a:r>
                    </a:p>
                  </a:txBody>
                  <a:tcPr/>
                </a:tc>
                <a:tc>
                  <a:txBody>
                    <a:bodyPr/>
                    <a:lstStyle/>
                    <a:p>
                      <a:pPr>
                        <a:defRPr sz="800">
                          <a:latin typeface="Segoe UI (Body)"/>
                        </a:defRPr>
                      </a:pPr>
                      <a:r>
                        <a:t>StephanSanjoyan</a:t>
                      </a:r>
                    </a:p>
                  </a:txBody>
                  <a:tcPr/>
                </a:tc>
                <a:tc>
                  <a:txBody>
                    <a:bodyPr/>
                    <a:lstStyle/>
                    <a:p>
                      <a:pPr>
                        <a:defRPr sz="900">
                          <a:latin typeface="Segoe UI (Body)"/>
                        </a:defRPr>
                      </a:pPr>
                      <a:r>
                        <a:t>Not on roadmap, EUSE building mitigation. Dependency on AAD to deliver this feature.</a:t>
                      </a:r>
                    </a:p>
                  </a:txBody>
                  <a:tcPr/>
                </a:tc>
              </a:tr>
              <a:tr h="764667">
                <a:tc>
                  <a:txBody>
                    <a:bodyPr/>
                    <a:lstStyle/>
                    <a:p>
                      <a:pPr>
                        <a:defRPr sz="1200">
                          <a:latin typeface="Segoe UI (Body)"/>
                        </a:defRPr>
                      </a:pPr>
                      <a:r>
                        <a:t>More granular control of policy application rules is needed.    </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6"/>
                        </a:rPr>
                        <a:t>9008344</a:t>
                      </a:r>
                    </a:p>
                  </a:txBody>
                  <a:tcPr/>
                </a:tc>
                <a:tc>
                  <a:txBody>
                    <a:bodyPr/>
                    <a:lstStyle/>
                    <a:p>
                      <a:pPr>
                        <a:defRPr sz="800">
                          <a:latin typeface="Segoe UI (Body)"/>
                        </a:defRPr>
                      </a:pPr>
                      <a:r>
                        <a:t>Sanjeev Gupta</a:t>
                      </a:r>
                    </a:p>
                  </a:txBody>
                  <a:tcPr/>
                </a:tc>
                <a:tc>
                  <a:txBody>
                    <a:bodyPr/>
                    <a:lstStyle/>
                    <a:p>
                      <a:pPr>
                        <a:defRPr sz="800">
                          <a:latin typeface="Segoe UI (Body)"/>
                        </a:defRPr>
                      </a:pPr>
                      <a:r>
                        <a:rPr>
                          <a:hlinkClick r:id="rId7"/>
                        </a:rPr>
                        <a:t>PG Link</a:t>
                      </a:r>
                    </a:p>
                  </a:txBody>
                  <a:tcPr/>
                </a:tc>
                <a:tc>
                  <a:txBody>
                    <a:bodyPr/>
                    <a:lstStyle/>
                    <a:p>
                      <a:pPr>
                        <a:defRPr sz="800">
                          <a:latin typeface="Segoe UI (Body)"/>
                        </a:defRPr>
                      </a:pPr>
                      <a:r>
                        <a:t>Shekar Palta</a:t>
                      </a:r>
                    </a:p>
                  </a:txBody>
                  <a:tcPr/>
                </a:tc>
                <a:tc>
                  <a:txBody>
                    <a:bodyPr/>
                    <a:lstStyle/>
                    <a:p>
                      <a:pPr>
                        <a:defRPr sz="900">
                          <a:latin typeface="Segoe UI (Body)"/>
                        </a:defRPr>
                      </a:pPr>
                      <a:r>
                        <a:t>Conditional attributes (Site Owner, Last Used) used to apply DLP Policies need to be more granular and exacting to ensure more accurate application.</a:t>
                      </a:r>
                    </a:p>
                  </a:txBody>
                  <a:tcPr/>
                </a:tc>
              </a:tr>
              <a:tr h="764667">
                <a:tc>
                  <a:txBody>
                    <a:bodyPr/>
                    <a:lstStyle/>
                    <a:p>
                      <a:pPr>
                        <a:defRPr sz="1200">
                          <a:latin typeface="Segoe UI (Body)"/>
                        </a:defRPr>
                      </a:pPr>
                      <a:r>
                        <a:t>Label Analytics: Feed/API should be available to provide the number files or emails labeled in the Tenant</a:t>
                      </a:r>
                    </a:p>
                  </a:txBody>
                  <a:tcPr/>
                </a:tc>
                <a:tc>
                  <a:txBody>
                    <a:bodyPr/>
                    <a:lstStyle/>
                    <a:p>
                      <a:pPr>
                        <a:defRPr sz="1200">
                          <a:latin typeface="Segoe UI (Body)"/>
                        </a:defRPr>
                      </a:pPr>
                      <a:r>
                        <a:t>nan</a:t>
                      </a:r>
                    </a:p>
                  </a:txBody>
                  <a:tcPr/>
                </a:tc>
                <a:tc>
                  <a:txBody>
                    <a:bodyPr/>
                    <a:lstStyle/>
                    <a:p>
                      <a:pPr>
                        <a:defRPr sz="1100">
                          <a:latin typeface="Segoe UI (Body)"/>
                        </a:defRPr>
                      </a:pPr>
                      <a:r>
                        <a:t>RZ-Red</a:t>
                      </a:r>
                    </a:p>
                  </a:txBody>
                  <a:tcPr>
                    <a:solidFill>
                      <a:srgbClr val="FF4C4C"/>
                    </a:solidFill>
                  </a:tcPr>
                </a:tc>
                <a:tc>
                  <a:txBody>
                    <a:bodyPr/>
                    <a:lstStyle/>
                    <a:p>
                      <a:pPr>
                        <a:defRPr sz="1200">
                          <a:latin typeface="Segoe UI (Body)"/>
                        </a:defRPr>
                      </a:pPr>
                      <a:r>
                        <a:rPr>
                          <a:hlinkClick r:id="rId8"/>
                        </a:rPr>
                        <a:t>9253460</a:t>
                      </a:r>
                    </a:p>
                  </a:txBody>
                  <a:tcPr/>
                </a:tc>
                <a:tc>
                  <a:txBody>
                    <a:bodyPr/>
                    <a:lstStyle/>
                    <a:p>
                      <a:pPr>
                        <a:defRPr sz="800">
                          <a:latin typeface="Segoe UI (Body)"/>
                        </a:defRPr>
                      </a:pPr>
                      <a:r>
                        <a:t>Rajeswari Santhanam</a:t>
                      </a:r>
                    </a:p>
                  </a:txBody>
                  <a:tcPr/>
                </a:tc>
                <a:tc>
                  <a:txBody>
                    <a:bodyPr/>
                    <a:lstStyle/>
                    <a:p>
                      <a:pPr>
                        <a:defRPr sz="800">
                          <a:latin typeface="Segoe UI (Body)"/>
                        </a:defRPr>
                      </a:pPr>
                      <a:r>
                        <a:rPr>
                          <a:hlinkClick r:id="rId9"/>
                        </a:rPr>
                        <a:t>PG Link</a:t>
                      </a:r>
                    </a:p>
                  </a:txBody>
                  <a:tcPr/>
                </a:tc>
                <a:tc>
                  <a:txBody>
                    <a:bodyPr/>
                    <a:lstStyle/>
                    <a:p>
                      <a:pPr>
                        <a:defRPr sz="800">
                          <a:latin typeface="Segoe UI (Body)"/>
                        </a:defRPr>
                      </a:pPr>
                      <a:r>
                        <a:t>Shadan Sanjepour Esfahani</a:t>
                      </a:r>
                    </a:p>
                  </a:txBody>
                  <a:tcPr/>
                </a:tc>
                <a:tc>
                  <a:txBody>
                    <a:bodyPr/>
                    <a:lstStyle/>
                    <a:p>
                      <a:pPr>
                        <a:defRPr sz="900">
                          <a:latin typeface="Segoe UI (Body)"/>
                        </a:defRPr>
                      </a:pPr>
                      <a:r>
                        <a:t>Content explorer has no "one click /bulk export" options to export all sensitive info matches with locations, file name , matched types and count etc .There is no option to export all data from content explorer</a:t>
                      </a:r>
                    </a:p>
                  </a:txBody>
                  <a:tcPr/>
                </a:tc>
              </a:tr>
              <a:tr h="764667">
                <a:tc>
                  <a:txBody>
                    <a:bodyPr/>
                    <a:lstStyle/>
                    <a:p/>
                  </a:txBody>
                  <a:tcPr/>
                </a:tc>
                <a:tc>
                  <a:txBody>
                    <a:bodyPr/>
                    <a:lstStyle/>
                    <a:p/>
                  </a:txBody>
                  <a:tcPr/>
                </a:tc>
                <a:tc>
                  <a:txBody>
                    <a:bodyPr/>
                    <a:lstStyle/>
                    <a:p/>
                  </a:txBody>
                  <a:tcPr/>
                </a:tc>
                <a:tc>
                  <a:txBody>
                    <a:bodyPr/>
                    <a:lstStyle/>
                    <a:p/>
                  </a:txBody>
                  <a:tcPr/>
                </a:tc>
                <a:tc>
                  <a:txBody>
                    <a:bodyPr/>
                    <a:lstStyle/>
                    <a:p>
                      <a:pPr>
                        <a:defRPr sz="800" b="1"/>
                      </a:pPr>
                    </a:p>
                  </a:txBody>
                  <a:tcPr/>
                </a:tc>
                <a:tc>
                  <a:txBody>
                    <a:bodyPr/>
                    <a:lstStyle/>
                    <a:p/>
                  </a:txBody>
                  <a:tcPr/>
                </a:tc>
                <a:tc>
                  <a:txBody>
                    <a:bodyPr/>
                    <a:lstStyle/>
                    <a:p>
                      <a:pPr>
                        <a:defRPr sz="800">
                          <a:latin typeface="Segoe UI (Body)"/>
                        </a:defRPr>
                      </a:pPr>
                    </a:p>
                  </a:txBody>
                  <a:tcPr/>
                </a:tc>
                <a:tc>
                  <a:txBody>
                    <a:bodyPr/>
                    <a:lstStyle/>
                    <a:p/>
                  </a:txBody>
                  <a:tcPr/>
                </a:tc>
              </a:tr>
              <a:tr h="764667">
                <a:tc>
                  <a:txBody>
                    <a:bodyPr/>
                    <a:lstStyle/>
                    <a:p/>
                  </a:txBody>
                  <a:tcPr/>
                </a:tc>
                <a:tc>
                  <a:txBody>
                    <a:bodyPr/>
                    <a:lstStyle/>
                    <a:p/>
                  </a:txBody>
                  <a:tcPr/>
                </a:tc>
                <a:tc>
                  <a:txBody>
                    <a:bodyPr/>
                    <a:lstStyle/>
                    <a:p/>
                  </a:txBody>
                  <a:tcPr/>
                </a:tc>
                <a:tc>
                  <a:txBody>
                    <a:bodyPr/>
                    <a:lstStyle/>
                    <a:p/>
                  </a:txBody>
                  <a:tcPr/>
                </a:tc>
                <a:tc>
                  <a:txBody>
                    <a:bodyPr/>
                    <a:lstStyle/>
                    <a:p>
                      <a:pPr>
                        <a:defRPr sz="800" b="1"/>
                      </a:pPr>
                    </a:p>
                  </a:txBody>
                  <a:tcPr/>
                </a:tc>
                <a:tc>
                  <a:txBody>
                    <a:bodyPr/>
                    <a:lstStyle/>
                    <a:p/>
                  </a:txBody>
                  <a:tcPr/>
                </a:tc>
                <a:tc>
                  <a:txBody>
                    <a:bodyPr/>
                    <a:lstStyle/>
                    <a:p>
                      <a:pPr>
                        <a:defRPr sz="800">
                          <a:latin typeface="Segoe UI (Body)"/>
                        </a:defRPr>
                      </a:pPr>
                    </a:p>
                  </a:txBody>
                  <a:tcPr/>
                </a:tc>
                <a:tc>
                  <a:txBody>
                    <a:bodyPr/>
                    <a:lstStyle/>
                    <a:p/>
                  </a:txBody>
                  <a:tcPr/>
                </a:tc>
              </a:tr>
              <a:tr h="764667">
                <a:tc>
                  <a:txBody>
                    <a:bodyPr/>
                    <a:lstStyle/>
                    <a:p/>
                  </a:txBody>
                  <a:tcPr/>
                </a:tc>
                <a:tc>
                  <a:txBody>
                    <a:bodyPr/>
                    <a:lstStyle/>
                    <a:p/>
                  </a:txBody>
                  <a:tcPr/>
                </a:tc>
                <a:tc>
                  <a:txBody>
                    <a:bodyPr/>
                    <a:lstStyle/>
                    <a:p/>
                  </a:txBody>
                  <a:tcPr/>
                </a:tc>
                <a:tc>
                  <a:txBody>
                    <a:bodyPr/>
                    <a:lstStyle/>
                    <a:p/>
                  </a:txBody>
                  <a:tcPr/>
                </a:tc>
                <a:tc>
                  <a:txBody>
                    <a:bodyPr/>
                    <a:lstStyle/>
                    <a:p>
                      <a:pPr>
                        <a:defRPr sz="800" b="1"/>
                      </a:pPr>
                    </a:p>
                  </a:txBody>
                  <a:tcPr/>
                </a:tc>
                <a:tc>
                  <a:txBody>
                    <a:bodyPr/>
                    <a:lstStyle/>
                    <a:p/>
                  </a:txBody>
                  <a:tcPr/>
                </a:tc>
                <a:tc>
                  <a:txBody>
                    <a:bodyPr/>
                    <a:lstStyle/>
                    <a:p>
                      <a:pPr>
                        <a:defRPr sz="800">
                          <a:latin typeface="Segoe UI (Body)"/>
                        </a:defRPr>
                      </a:pPr>
                    </a:p>
                  </a:txBody>
                  <a:tcPr/>
                </a:tc>
                <a:tc>
                  <a:txBody>
                    <a:bodyPr/>
                    <a:lstStyle/>
                    <a:p/>
                  </a:txBody>
                  <a:tcPr/>
                </a:tc>
              </a:tr>
              <a:tr h="764667">
                <a:tc>
                  <a:txBody>
                    <a:bodyPr/>
                    <a:lstStyle/>
                    <a:p/>
                  </a:txBody>
                  <a:tcPr/>
                </a:tc>
                <a:tc>
                  <a:txBody>
                    <a:bodyPr/>
                    <a:lstStyle/>
                    <a:p/>
                  </a:txBody>
                  <a:tcPr/>
                </a:tc>
                <a:tc>
                  <a:txBody>
                    <a:bodyPr/>
                    <a:lstStyle/>
                    <a:p/>
                  </a:txBody>
                  <a:tcPr/>
                </a:tc>
                <a:tc>
                  <a:txBody>
                    <a:bodyPr/>
                    <a:lstStyle/>
                    <a:p/>
                  </a:txBody>
                  <a:tcPr/>
                </a:tc>
                <a:tc>
                  <a:txBody>
                    <a:bodyPr/>
                    <a:lstStyle/>
                    <a:p>
                      <a:pPr>
                        <a:defRPr sz="800" b="1"/>
                      </a:pPr>
                    </a:p>
                  </a:txBody>
                  <a:tcPr/>
                </a:tc>
                <a:tc>
                  <a:txBody>
                    <a:bodyPr/>
                    <a:lstStyle/>
                    <a:p/>
                  </a:txBody>
                  <a:tcPr/>
                </a:tc>
                <a:tc>
                  <a:txBody>
                    <a:bodyPr/>
                    <a:lstStyle/>
                    <a:p>
                      <a:pPr>
                        <a:defRPr sz="800">
                          <a:latin typeface="Segoe UI (Body)"/>
                        </a:defRPr>
                      </a:pPr>
                    </a:p>
                  </a:txBody>
                  <a:tcPr/>
                </a:tc>
                <a:tc>
                  <a:txBody>
                    <a:bodyPr/>
                    <a:lstStyle/>
                    <a:p/>
                  </a:txBody>
                  <a:tcPr/>
                </a:tc>
              </a:tr>
            </a:tbl>
          </a:graphicData>
        </a:graphic>
      </p:graphicFrame>
      <p:pic>
        <p:nvPicPr>
          <p:cNvPr id="3" name="Picture 2" descr="refresh.png"/>
          <p:cNvPicPr>
            <a:picLocks noChangeAspect="1"/>
          </p:cNvPicPr>
          <p:nvPr/>
        </p:nvPicPr>
        <p:blipFill>
          <a:blip r:embed="rId2"/>
          <a:stretch>
            <a:fillRect/>
          </a:stretch>
        </p:blipFill>
        <p:spPr>
          <a:xfrm>
            <a:off x="6382512" y="73152"/>
            <a:ext cx="210312" cy="155448"/>
          </a:xfrm>
          <a:prstGeom prst="rect">
            <a:avLst/>
          </a:prstGeom>
        </p:spPr>
      </p:pic>
      <p:pic>
        <p:nvPicPr>
          <p:cNvPr id="4" name="Picture 3" descr="exclaim.png"/>
          <p:cNvPicPr>
            <a:picLocks noChangeAspect="1"/>
          </p:cNvPicPr>
          <p:nvPr/>
        </p:nvPicPr>
        <p:blipFill>
          <a:blip r:embed="rId3"/>
          <a:stretch>
            <a:fillRect/>
          </a:stretch>
        </p:blipFill>
        <p:spPr>
          <a:xfrm>
            <a:off x="6464808" y="310896"/>
            <a:ext cx="45720" cy="256032"/>
          </a:xfrm>
          <a:prstGeom prst="rect">
            <a:avLst/>
          </a:prstGeom>
        </p:spPr>
      </p:pic>
      <p:pic>
        <p:nvPicPr>
          <p:cNvPr id="5" name="Picture 4" descr="resource.png"/>
          <p:cNvPicPr>
            <a:picLocks noChangeAspect="1"/>
          </p:cNvPicPr>
          <p:nvPr/>
        </p:nvPicPr>
        <p:blipFill>
          <a:blip r:embed="rId4"/>
          <a:stretch>
            <a:fillRect/>
          </a:stretch>
        </p:blipFill>
        <p:spPr>
          <a:xfrm>
            <a:off x="5239512" y="27432"/>
            <a:ext cx="237744" cy="246888"/>
          </a:xfrm>
          <a:prstGeom prst="rect">
            <a:avLst/>
          </a:prstGeom>
        </p:spPr>
      </p:pic>
    </p:spTree>
  </p:cSld>
  <p:clrMapOvr>
    <a:masterClrMapping/>
  </p:clrMapOvr>
</p:sld>
</file>

<file path=ppt/theme/theme1.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2018_37.potx" id="{4E465CA7-A66F-4EBC-80C0-5D767DD67344}" vid="{6828A302-8D81-402B-9705-E4C116F2EE6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48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0</vt:i4>
      </vt:variant>
    </vt:vector>
  </HeadingPairs>
  <TitlesOfParts>
    <vt:vector size="7" baseType="lpstr">
      <vt:lpstr>Arial</vt:lpstr>
      <vt:lpstr>Calibri</vt:lpstr>
      <vt:lpstr>Segoe UI</vt:lpstr>
      <vt:lpstr>Segoe UI Semibold</vt:lpstr>
      <vt:lpstr>Segoe UI Semilight</vt:lpstr>
      <vt:lpstr>Wingdings</vt:lpstr>
      <vt:lpstr>WHITE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Osvaldo Jimenez</dc:creator>
  <cp:lastModifiedBy>Osvaldo Jimenez</cp:lastModifiedBy>
  <cp:revision>4</cp:revision>
  <dcterms:created xsi:type="dcterms:W3CDTF">2021-07-29T18:03:38Z</dcterms:created>
  <dcterms:modified xsi:type="dcterms:W3CDTF">2022-11-11T19:13:20Z</dcterms:modified>
</cp:coreProperties>
</file>