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media/image10.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sldIdLst>
    <p:sldId id="256" r:id="rId8"/>
    <p:sldId id="257" r:id="rId9"/>
    <p:sldId id="258" r:id="rId10"/>
    <p:sldId id="259"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0B82BB-DD10-4E46-86F3-5C9DA82C8D96}" v="1" dt="2021-12-01T18:00:02.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107" d="100"/>
          <a:sy n="107" d="100"/>
        </p:scale>
        <p:origin x="1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valdo Jimenez" userId="bdba6361-25e4-4852-97f8-1b93dd507e50" providerId="ADAL" clId="{480B82BB-DD10-4E46-86F3-5C9DA82C8D96}"/>
    <pc:docChg chg="undo custSel addSld delSld modMainMaster">
      <pc:chgData name="Osvaldo Jimenez" userId="bdba6361-25e4-4852-97f8-1b93dd507e50" providerId="ADAL" clId="{480B82BB-DD10-4E46-86F3-5C9DA82C8D96}" dt="2021-12-01T18:12:21.481" v="65" actId="14100"/>
      <pc:docMkLst>
        <pc:docMk/>
      </pc:docMkLst>
      <pc:sldChg chg="new del">
        <pc:chgData name="Osvaldo Jimenez" userId="bdba6361-25e4-4852-97f8-1b93dd507e50" providerId="ADAL" clId="{480B82BB-DD10-4E46-86F3-5C9DA82C8D96}" dt="2021-12-01T18:05:12.038" v="51" actId="47"/>
        <pc:sldMkLst>
          <pc:docMk/>
          <pc:sldMk cId="795075928" sldId="256"/>
        </pc:sldMkLst>
      </pc:sldChg>
      <pc:sldChg chg="new del">
        <pc:chgData name="Osvaldo Jimenez" userId="bdba6361-25e4-4852-97f8-1b93dd507e50" providerId="ADAL" clId="{480B82BB-DD10-4E46-86F3-5C9DA82C8D96}" dt="2021-12-01T18:11:17.526" v="64" actId="47"/>
        <pc:sldMkLst>
          <pc:docMk/>
          <pc:sldMk cId="1765663974" sldId="256"/>
        </pc:sldMkLst>
      </pc:sldChg>
      <pc:sldChg chg="new del">
        <pc:chgData name="Osvaldo Jimenez" userId="bdba6361-25e4-4852-97f8-1b93dd507e50" providerId="ADAL" clId="{480B82BB-DD10-4E46-86F3-5C9DA82C8D96}" dt="2021-12-01T18:09:40.722" v="61" actId="47"/>
        <pc:sldMkLst>
          <pc:docMk/>
          <pc:sldMk cId="4139105076" sldId="256"/>
        </pc:sldMkLst>
      </pc:sldChg>
      <pc:sldMasterChg chg="modSldLayout">
        <pc:chgData name="Osvaldo Jimenez" userId="bdba6361-25e4-4852-97f8-1b93dd507e50" providerId="ADAL" clId="{480B82BB-DD10-4E46-86F3-5C9DA82C8D96}" dt="2021-12-01T18:12:21.481" v="65" actId="14100"/>
        <pc:sldMasterMkLst>
          <pc:docMk/>
          <pc:sldMasterMk cId="727833454" sldId="2147483664"/>
        </pc:sldMasterMkLst>
        <pc:sldLayoutChg chg="addSp delSp modSp mod">
          <pc:chgData name="Osvaldo Jimenez" userId="bdba6361-25e4-4852-97f8-1b93dd507e50" providerId="ADAL" clId="{480B82BB-DD10-4E46-86F3-5C9DA82C8D96}" dt="2021-12-01T18:09:12.827" v="59" actId="167"/>
          <pc:sldLayoutMkLst>
            <pc:docMk/>
            <pc:sldMasterMk cId="727833454" sldId="2147483664"/>
            <pc:sldLayoutMk cId="139273322" sldId="2147483669"/>
          </pc:sldLayoutMkLst>
          <pc:spChg chg="ord">
            <ac:chgData name="Osvaldo Jimenez" userId="bdba6361-25e4-4852-97f8-1b93dd507e50" providerId="ADAL" clId="{480B82BB-DD10-4E46-86F3-5C9DA82C8D96}" dt="2021-12-01T18:09:12.827" v="59" actId="167"/>
            <ac:spMkLst>
              <pc:docMk/>
              <pc:sldMasterMk cId="727833454" sldId="2147483664"/>
              <pc:sldLayoutMk cId="139273322" sldId="2147483669"/>
              <ac:spMk id="4" creationId="{8AE8868F-6D8F-45AE-B298-D99C0E002CE5}"/>
            </ac:spMkLst>
          </pc:spChg>
          <pc:spChg chg="add del mod">
            <ac:chgData name="Osvaldo Jimenez" userId="bdba6361-25e4-4852-97f8-1b93dd507e50" providerId="ADAL" clId="{480B82BB-DD10-4E46-86F3-5C9DA82C8D96}" dt="2021-12-01T17:59:37.560" v="5" actId="478"/>
            <ac:spMkLst>
              <pc:docMk/>
              <pc:sldMasterMk cId="727833454" sldId="2147483664"/>
              <pc:sldLayoutMk cId="139273322" sldId="2147483669"/>
              <ac:spMk id="23" creationId="{3F390C11-C6C3-47B5-B222-D64ED74CF239}"/>
            </ac:spMkLst>
          </pc:spChg>
          <pc:graphicFrameChg chg="add del mod">
            <ac:chgData name="Osvaldo Jimenez" userId="bdba6361-25e4-4852-97f8-1b93dd507e50" providerId="ADAL" clId="{480B82BB-DD10-4E46-86F3-5C9DA82C8D96}" dt="2021-12-01T17:58:59.332" v="2" actId="478"/>
            <ac:graphicFrameMkLst>
              <pc:docMk/>
              <pc:sldMasterMk cId="727833454" sldId="2147483664"/>
              <pc:sldLayoutMk cId="139273322" sldId="2147483669"/>
              <ac:graphicFrameMk id="2" creationId="{2936FC97-E38C-4400-B2CF-71BF6A752BAA}"/>
            </ac:graphicFrameMkLst>
          </pc:graphicFrameChg>
          <pc:graphicFrameChg chg="add del mod">
            <ac:chgData name="Osvaldo Jimenez" userId="bdba6361-25e4-4852-97f8-1b93dd507e50" providerId="ADAL" clId="{480B82BB-DD10-4E46-86F3-5C9DA82C8D96}" dt="2021-12-01T17:58:59.332" v="2" actId="478"/>
            <ac:graphicFrameMkLst>
              <pc:docMk/>
              <pc:sldMasterMk cId="727833454" sldId="2147483664"/>
              <pc:sldLayoutMk cId="139273322" sldId="2147483669"/>
              <ac:graphicFrameMk id="5" creationId="{E901E95B-CE88-4700-B4CF-8247C04696C4}"/>
            </ac:graphicFrameMkLst>
          </pc:graphicFrameChg>
          <pc:graphicFrameChg chg="add del mod">
            <ac:chgData name="Osvaldo Jimenez" userId="bdba6361-25e4-4852-97f8-1b93dd507e50" providerId="ADAL" clId="{480B82BB-DD10-4E46-86F3-5C9DA82C8D96}" dt="2021-12-01T17:58:59.332" v="2" actId="478"/>
            <ac:graphicFrameMkLst>
              <pc:docMk/>
              <pc:sldMasterMk cId="727833454" sldId="2147483664"/>
              <pc:sldLayoutMk cId="139273322" sldId="2147483669"/>
              <ac:graphicFrameMk id="18" creationId="{1E993634-D19E-4586-AA74-4161D462C4EB}"/>
            </ac:graphicFrameMkLst>
          </pc:graphicFrameChg>
          <pc:graphicFrameChg chg="add mod modGraphic">
            <ac:chgData name="Osvaldo Jimenez" userId="bdba6361-25e4-4852-97f8-1b93dd507e50" providerId="ADAL" clId="{480B82BB-DD10-4E46-86F3-5C9DA82C8D96}" dt="2021-12-01T18:04:24.866" v="45" actId="14100"/>
            <ac:graphicFrameMkLst>
              <pc:docMk/>
              <pc:sldMasterMk cId="727833454" sldId="2147483664"/>
              <pc:sldLayoutMk cId="139273322" sldId="2147483669"/>
              <ac:graphicFrameMk id="24" creationId="{CD401FA0-66B9-432F-B5AE-E327DE58C6DC}"/>
            </ac:graphicFrameMkLst>
          </pc:graphicFrameChg>
          <pc:graphicFrameChg chg="add mod modGraphic">
            <ac:chgData name="Osvaldo Jimenez" userId="bdba6361-25e4-4852-97f8-1b93dd507e50" providerId="ADAL" clId="{480B82BB-DD10-4E46-86F3-5C9DA82C8D96}" dt="2021-12-01T18:04:09.224" v="43" actId="14100"/>
            <ac:graphicFrameMkLst>
              <pc:docMk/>
              <pc:sldMasterMk cId="727833454" sldId="2147483664"/>
              <pc:sldLayoutMk cId="139273322" sldId="2147483669"/>
              <ac:graphicFrameMk id="25" creationId="{90A3E32D-5BDB-4ECD-A5B5-272F38A74DF7}"/>
            </ac:graphicFrameMkLst>
          </pc:graphicFrameChg>
          <pc:graphicFrameChg chg="add mod ord modGraphic">
            <ac:chgData name="Osvaldo Jimenez" userId="bdba6361-25e4-4852-97f8-1b93dd507e50" providerId="ADAL" clId="{480B82BB-DD10-4E46-86F3-5C9DA82C8D96}" dt="2021-12-01T18:08:43.165" v="57" actId="167"/>
            <ac:graphicFrameMkLst>
              <pc:docMk/>
              <pc:sldMasterMk cId="727833454" sldId="2147483664"/>
              <pc:sldLayoutMk cId="139273322" sldId="2147483669"/>
              <ac:graphicFrameMk id="27" creationId="{D2815E22-2B87-4DE9-ABEC-6CC9D23A9481}"/>
            </ac:graphicFrameMkLst>
          </pc:graphicFrameChg>
          <pc:picChg chg="add del mod">
            <ac:chgData name="Osvaldo Jimenez" userId="bdba6361-25e4-4852-97f8-1b93dd507e50" providerId="ADAL" clId="{480B82BB-DD10-4E46-86F3-5C9DA82C8D96}" dt="2021-12-01T17:58:59.332" v="2" actId="478"/>
            <ac:picMkLst>
              <pc:docMk/>
              <pc:sldMasterMk cId="727833454" sldId="2147483664"/>
              <pc:sldLayoutMk cId="139273322" sldId="2147483669"/>
              <ac:picMk id="6" creationId="{587840F2-237C-40DD-8E0C-062DCCCC28C1}"/>
            </ac:picMkLst>
          </pc:picChg>
          <pc:picChg chg="add del mod">
            <ac:chgData name="Osvaldo Jimenez" userId="bdba6361-25e4-4852-97f8-1b93dd507e50" providerId="ADAL" clId="{480B82BB-DD10-4E46-86F3-5C9DA82C8D96}" dt="2021-12-01T17:58:59.332" v="2" actId="478"/>
            <ac:picMkLst>
              <pc:docMk/>
              <pc:sldMasterMk cId="727833454" sldId="2147483664"/>
              <pc:sldLayoutMk cId="139273322" sldId="2147483669"/>
              <ac:picMk id="20" creationId="{EA40808E-E96C-48B8-A572-C715CA9BACAD}"/>
            </ac:picMkLst>
          </pc:picChg>
          <pc:picChg chg="add del mod">
            <ac:chgData name="Osvaldo Jimenez" userId="bdba6361-25e4-4852-97f8-1b93dd507e50" providerId="ADAL" clId="{480B82BB-DD10-4E46-86F3-5C9DA82C8D96}" dt="2021-12-01T17:58:59.332" v="2" actId="478"/>
            <ac:picMkLst>
              <pc:docMk/>
              <pc:sldMasterMk cId="727833454" sldId="2147483664"/>
              <pc:sldLayoutMk cId="139273322" sldId="2147483669"/>
              <ac:picMk id="22" creationId="{ABA1423F-4686-43BF-98CD-4DF120D614AC}"/>
            </ac:picMkLst>
          </pc:picChg>
          <pc:picChg chg="add mod">
            <ac:chgData name="Osvaldo Jimenez" userId="bdba6361-25e4-4852-97f8-1b93dd507e50" providerId="ADAL" clId="{480B82BB-DD10-4E46-86F3-5C9DA82C8D96}" dt="2021-12-01T18:04:48.176" v="49" actId="1076"/>
            <ac:picMkLst>
              <pc:docMk/>
              <pc:sldMasterMk cId="727833454" sldId="2147483664"/>
              <pc:sldLayoutMk cId="139273322" sldId="2147483669"/>
              <ac:picMk id="26" creationId="{44D41467-AEB2-46E8-8BA1-61D4AC155257}"/>
            </ac:picMkLst>
          </pc:picChg>
          <pc:picChg chg="add mod">
            <ac:chgData name="Osvaldo Jimenez" userId="bdba6361-25e4-4852-97f8-1b93dd507e50" providerId="ADAL" clId="{480B82BB-DD10-4E46-86F3-5C9DA82C8D96}" dt="2021-12-01T18:04:42.545" v="48" actId="1076"/>
            <ac:picMkLst>
              <pc:docMk/>
              <pc:sldMasterMk cId="727833454" sldId="2147483664"/>
              <pc:sldLayoutMk cId="139273322" sldId="2147483669"/>
              <ac:picMk id="28" creationId="{D1BCB357-608D-475F-95F9-A7A8DCA54371}"/>
            </ac:picMkLst>
          </pc:picChg>
          <pc:picChg chg="add mod">
            <ac:chgData name="Osvaldo Jimenez" userId="bdba6361-25e4-4852-97f8-1b93dd507e50" providerId="ADAL" clId="{480B82BB-DD10-4E46-86F3-5C9DA82C8D96}" dt="2021-12-01T18:04:36.764" v="47" actId="1076"/>
            <ac:picMkLst>
              <pc:docMk/>
              <pc:sldMasterMk cId="727833454" sldId="2147483664"/>
              <pc:sldLayoutMk cId="139273322" sldId="2147483669"/>
              <ac:picMk id="29" creationId="{865AF05E-893F-41AD-ABDD-B47025E9279D}"/>
            </ac:picMkLst>
          </pc:picChg>
        </pc:sldLayoutChg>
        <pc:sldLayoutChg chg="addSp modSp mod">
          <pc:chgData name="Osvaldo Jimenez" userId="bdba6361-25e4-4852-97f8-1b93dd507e50" providerId="ADAL" clId="{480B82BB-DD10-4E46-86F3-5C9DA82C8D96}" dt="2021-12-01T18:12:21.481" v="65" actId="14100"/>
          <pc:sldLayoutMkLst>
            <pc:docMk/>
            <pc:sldMasterMk cId="727833454" sldId="2147483664"/>
            <pc:sldLayoutMk cId="67071484" sldId="2147483674"/>
          </pc:sldLayoutMkLst>
          <pc:spChg chg="mod ord">
            <ac:chgData name="Osvaldo Jimenez" userId="bdba6361-25e4-4852-97f8-1b93dd507e50" providerId="ADAL" clId="{480B82BB-DD10-4E46-86F3-5C9DA82C8D96}" dt="2021-12-01T18:12:21.481" v="65" actId="14100"/>
            <ac:spMkLst>
              <pc:docMk/>
              <pc:sldMasterMk cId="727833454" sldId="2147483664"/>
              <pc:sldLayoutMk cId="67071484" sldId="2147483674"/>
              <ac:spMk id="4" creationId="{8AE8868F-6D8F-45AE-B298-D99C0E002CE5}"/>
            </ac:spMkLst>
          </pc:spChg>
          <pc:graphicFrameChg chg="add">
            <ac:chgData name="Osvaldo Jimenez" userId="bdba6361-25e4-4852-97f8-1b93dd507e50" providerId="ADAL" clId="{480B82BB-DD10-4E46-86F3-5C9DA82C8D96}" dt="2021-12-01T18:08:26.914" v="56" actId="22"/>
            <ac:graphicFrameMkLst>
              <pc:docMk/>
              <pc:sldMasterMk cId="727833454" sldId="2147483664"/>
              <pc:sldLayoutMk cId="67071484" sldId="2147483674"/>
              <ac:graphicFrameMk id="2" creationId="{891F3691-B896-4F74-B199-4132959C2332}"/>
            </ac:graphicFrameMkLst>
          </pc:graphicFrameChg>
          <pc:graphicFrameChg chg="add">
            <ac:chgData name="Osvaldo Jimenez" userId="bdba6361-25e4-4852-97f8-1b93dd507e50" providerId="ADAL" clId="{480B82BB-DD10-4E46-86F3-5C9DA82C8D96}" dt="2021-12-01T18:08:26.914" v="56" actId="22"/>
            <ac:graphicFrameMkLst>
              <pc:docMk/>
              <pc:sldMasterMk cId="727833454" sldId="2147483664"/>
              <pc:sldLayoutMk cId="67071484" sldId="2147483674"/>
              <ac:graphicFrameMk id="3" creationId="{F1D9E625-AFD3-4FBD-84FA-CE0DCA393CE2}"/>
            </ac:graphicFrameMkLst>
          </pc:graphicFrameChg>
          <pc:graphicFrameChg chg="add">
            <ac:chgData name="Osvaldo Jimenez" userId="bdba6361-25e4-4852-97f8-1b93dd507e50" providerId="ADAL" clId="{480B82BB-DD10-4E46-86F3-5C9DA82C8D96}" dt="2021-12-01T18:08:26.914" v="56" actId="22"/>
            <ac:graphicFrameMkLst>
              <pc:docMk/>
              <pc:sldMasterMk cId="727833454" sldId="2147483664"/>
              <pc:sldLayoutMk cId="67071484" sldId="2147483674"/>
              <ac:graphicFrameMk id="5" creationId="{616A5F5C-DA2D-49B5-A9CC-FE30F6D0BF2B}"/>
            </ac:graphicFrameMkLst>
          </pc:graphicFrameChg>
          <pc:picChg chg="add">
            <ac:chgData name="Osvaldo Jimenez" userId="bdba6361-25e4-4852-97f8-1b93dd507e50" providerId="ADAL" clId="{480B82BB-DD10-4E46-86F3-5C9DA82C8D96}" dt="2021-12-01T18:08:26.914" v="56" actId="22"/>
            <ac:picMkLst>
              <pc:docMk/>
              <pc:sldMasterMk cId="727833454" sldId="2147483664"/>
              <pc:sldLayoutMk cId="67071484" sldId="2147483674"/>
              <ac:picMk id="6" creationId="{16568AF9-5A19-4C08-8102-DD75F097A9DF}"/>
            </ac:picMkLst>
          </pc:picChg>
          <pc:picChg chg="add">
            <ac:chgData name="Osvaldo Jimenez" userId="bdba6361-25e4-4852-97f8-1b93dd507e50" providerId="ADAL" clId="{480B82BB-DD10-4E46-86F3-5C9DA82C8D96}" dt="2021-12-01T18:08:26.914" v="56" actId="22"/>
            <ac:picMkLst>
              <pc:docMk/>
              <pc:sldMasterMk cId="727833454" sldId="2147483664"/>
              <pc:sldLayoutMk cId="67071484" sldId="2147483674"/>
              <ac:picMk id="19" creationId="{D0062EC0-5719-463F-9C92-1C57EA86D2C4}"/>
            </ac:picMkLst>
          </pc:picChg>
          <pc:picChg chg="add">
            <ac:chgData name="Osvaldo Jimenez" userId="bdba6361-25e4-4852-97f8-1b93dd507e50" providerId="ADAL" clId="{480B82BB-DD10-4E46-86F3-5C9DA82C8D96}" dt="2021-12-01T18:08:50.620" v="58" actId="22"/>
            <ac:picMkLst>
              <pc:docMk/>
              <pc:sldMasterMk cId="727833454" sldId="2147483664"/>
              <pc:sldLayoutMk cId="67071484" sldId="2147483674"/>
              <ac:picMk id="21" creationId="{7DB55A9D-4DA0-4F8C-AD16-C9A0AB7E5739}"/>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image" Target="../media/image7.png"/><Relationship Id="rId5" Type="http://schemas.openxmlformats.org/officeDocument/2006/relationships/image" Target="../media/image8.svg"/><Relationship Id="rId6" Type="http://schemas.openxmlformats.org/officeDocument/2006/relationships/image" Target="../media/image9.png"/><Relationship Id="rId7" Type="http://schemas.openxmlformats.org/officeDocument/2006/relationships/image" Target="../media/image1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image" Target="../media/image7.png"/><Relationship Id="rId5" Type="http://schemas.openxmlformats.org/officeDocument/2006/relationships/image" Target="../media/image8.svg"/><Relationship Id="rId6" Type="http://schemas.openxmlformats.org/officeDocument/2006/relationships/image" Target="../media/image9.png"/><Relationship Id="rId7" Type="http://schemas.openxmlformats.org/officeDocument/2006/relationships/image" Target="../media/image10.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gradFill>
          <a:gsLst>
            <a:gs pos="0">
              <a:schemeClr val="accent2">
                <a:lumMod val="40000"/>
                <a:lumOff val="60000"/>
              </a:schemeClr>
            </a:gs>
            <a:gs pos="46000">
              <a:schemeClr val="accent2"/>
            </a:gs>
            <a:gs pos="0">
              <a:schemeClr val="accent1"/>
            </a:gs>
            <a:gs pos="100000">
              <a:schemeClr val="accent2">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21" name="Picture 20" descr="Birdseye view of 2 people and their computers at architecture company" title="Microsoft brand photo">
            <a:extLst>
              <a:ext uri="{FF2B5EF4-FFF2-40B4-BE49-F238E27FC236}">
                <a16:creationId xmlns:a16="http://schemas.microsoft.com/office/drawing/2014/main" id="{848A8D19-00B1-4B80-B435-BE864B915A7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126136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3000">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79F2-B82D-435E-B6CF-E0FDD54FBB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55AC0-D420-45F2-8848-ACC1C4D4B2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4C42D-E9B4-4CB0-A1A2-8D572C2DE214}"/>
              </a:ext>
            </a:extLst>
          </p:cNvPr>
          <p:cNvSpPr>
            <a:spLocks noGrp="1"/>
          </p:cNvSpPr>
          <p:nvPr>
            <p:ph type="dt" sz="half"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09CB26E5-ECEB-4173-9F87-9812723E4D09}" type="datetimeFigureOut">
              <a:rPr kumimoji="0" lang="en-US" sz="1765" b="0" i="0" u="none" strike="noStrike" kern="1200" cap="none" spc="0" normalizeH="0" baseline="0" noProof="0" smtClean="0">
                <a:ln>
                  <a:noFill/>
                </a:ln>
                <a:solidFill>
                  <a:srgbClr val="1A1A1A"/>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11/11/2022</a:t>
            </a:fld>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 name="Footer Placeholder 4">
            <a:extLst>
              <a:ext uri="{FF2B5EF4-FFF2-40B4-BE49-F238E27FC236}">
                <a16:creationId xmlns:a16="http://schemas.microsoft.com/office/drawing/2014/main" id="{1A5311DC-CD25-4402-BBD5-E69736DF0587}"/>
              </a:ext>
            </a:extLst>
          </p:cNvPr>
          <p:cNvSpPr>
            <a:spLocks noGrp="1"/>
          </p:cNvSpPr>
          <p:nvPr>
            <p:ph type="ftr" sz="quarter" idx="11"/>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 name="Slide Number Placeholder 5">
            <a:extLst>
              <a:ext uri="{FF2B5EF4-FFF2-40B4-BE49-F238E27FC236}">
                <a16:creationId xmlns:a16="http://schemas.microsoft.com/office/drawing/2014/main" id="{3643C9D9-69DA-4873-B0B4-653E8AA49CEE}"/>
              </a:ext>
            </a:extLst>
          </p:cNvPr>
          <p:cNvSpPr>
            <a:spLocks noGrp="1"/>
          </p:cNvSpPr>
          <p:nvPr>
            <p:ph type="sldNum" sz="quarter" idx="12"/>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3579807D-05E3-4D88-B952-32BCEA5CBF1B}" type="slidenum">
              <a:rPr kumimoji="0" lang="en-US" sz="1765" b="0" i="0" u="none" strike="noStrike" kern="1200" cap="none" spc="0" normalizeH="0" baseline="0" noProof="0" smtClean="0">
                <a:ln>
                  <a:noFill/>
                </a:ln>
                <a:solidFill>
                  <a:srgbClr val="1A1A1A"/>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a:t>
            </a:fld>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112276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21" name="Picture 20" descr="Birdseye view of 2 people and their computers at architecture company" title="Microsoft brand photo">
            <a:extLst>
              <a:ext uri="{FF2B5EF4-FFF2-40B4-BE49-F238E27FC236}">
                <a16:creationId xmlns:a16="http://schemas.microsoft.com/office/drawing/2014/main" id="{0BC2CE8F-A41F-46F4-80D6-FBF375911C4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8727239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5264115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67076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2815E22-2B87-4DE9-ABEC-6CC9D23A9481}"/>
              </a:ext>
            </a:extLst>
          </p:cNvPr>
          <p:cNvGraphicFramePr>
            <a:graphicFrameLocks noGrp="1"/>
          </p:cNvGraphicFramePr>
          <p:nvPr userDrawn="1">
            <p:extLst>
              <p:ext uri="{D42A27DB-BD31-4B8C-83A1-F6EECF244321}">
                <p14:modId xmlns:p14="http://schemas.microsoft.com/office/powerpoint/2010/main" val="3990518215"/>
              </p:ext>
            </p:extLst>
          </p:nvPr>
        </p:nvGraphicFramePr>
        <p:xfrm>
          <a:off x="6363216" y="636771"/>
          <a:ext cx="1150721" cy="296458"/>
        </p:xfrm>
        <a:graphic>
          <a:graphicData uri="http://schemas.openxmlformats.org/drawingml/2006/table">
            <a:tbl>
              <a:tblPr firstRow="1" bandRow="1"/>
              <a:tblGrid>
                <a:gridCol w="1150721">
                  <a:extLst>
                    <a:ext uri="{9D8B030D-6E8A-4147-A177-3AD203B41FA5}">
                      <a16:colId xmlns:a16="http://schemas.microsoft.com/office/drawing/2014/main" val="20000"/>
                    </a:ext>
                  </a:extLst>
                </a:gridCol>
              </a:tblGrid>
              <a:tr h="296458">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r" defTabSz="1462981" rtl="0" eaLnBrk="1" fontAlgn="auto" latinLnBrk="0" hangingPunct="1">
                        <a:lnSpc>
                          <a:spcPct val="100000"/>
                        </a:lnSpc>
                        <a:spcBef>
                          <a:spcPts val="0"/>
                        </a:spcBef>
                        <a:spcAft>
                          <a:spcPts val="0"/>
                        </a:spcAft>
                        <a:buClrTx/>
                        <a:buSzTx/>
                        <a:buFontTx/>
                        <a:buNone/>
                        <a:tabLst/>
                        <a:defRPr/>
                      </a:pPr>
                      <a:r>
                        <a:rPr lang="en-US" sz="800" b="0" dirty="0">
                          <a:solidFill>
                            <a:srgbClr val="000000"/>
                          </a:solidFill>
                          <a:latin typeface="Calibri" panose="020F0502020204030204" pitchFamily="34" charset="0"/>
                        </a:rPr>
                        <a:t>Discuss Prioritization</a:t>
                      </a:r>
                      <a:endParaRPr lang="en-US" sz="800" b="0" dirty="0">
                        <a:solidFill>
                          <a:schemeClr val="bg1"/>
                        </a:solidFill>
                        <a:latin typeface="Calibri" panose="020F0502020204030204" pitchFamily="34" charset="0"/>
                      </a:endParaRPr>
                    </a:p>
                  </a:txBody>
                  <a:tcPr marL="61111" marR="61111" marT="30555" marB="3055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7" name="Group 6" descr="Status Legend group">
            <a:extLst>
              <a:ext uri="{FF2B5EF4-FFF2-40B4-BE49-F238E27FC236}">
                <a16:creationId xmlns:a16="http://schemas.microsoft.com/office/drawing/2014/main" id="{3C773984-A3DD-47C0-A1CE-532DC394A876}"/>
              </a:ext>
            </a:extLst>
          </p:cNvPr>
          <p:cNvGrpSpPr/>
          <p:nvPr userDrawn="1"/>
        </p:nvGrpSpPr>
        <p:grpSpPr>
          <a:xfrm>
            <a:off x="7507486" y="350432"/>
            <a:ext cx="4667415" cy="588907"/>
            <a:chOff x="7159083" y="-867193"/>
            <a:chExt cx="4667415" cy="461667"/>
          </a:xfrm>
        </p:grpSpPr>
        <p:grpSp>
          <p:nvGrpSpPr>
            <p:cNvPr id="8" name="Group 7" descr="Status Legend group">
              <a:extLst>
                <a:ext uri="{FF2B5EF4-FFF2-40B4-BE49-F238E27FC236}">
                  <a16:creationId xmlns:a16="http://schemas.microsoft.com/office/drawing/2014/main" id="{BC609CE2-DFE5-4B12-9B7B-9439A9C2A9C0}"/>
                </a:ext>
              </a:extLst>
            </p:cNvPr>
            <p:cNvGrpSpPr/>
            <p:nvPr/>
          </p:nvGrpSpPr>
          <p:grpSpPr>
            <a:xfrm>
              <a:off x="7159083" y="-867193"/>
              <a:ext cx="4667415" cy="461667"/>
              <a:chOff x="7745281" y="-629023"/>
              <a:chExt cx="4560722" cy="461667"/>
            </a:xfrm>
          </p:grpSpPr>
          <p:sp>
            <p:nvSpPr>
              <p:cNvPr id="10" name="TextBox 9">
                <a:extLst>
                  <a:ext uri="{FF2B5EF4-FFF2-40B4-BE49-F238E27FC236}">
                    <a16:creationId xmlns:a16="http://schemas.microsoft.com/office/drawing/2014/main" id="{53A3F136-FF8F-4E50-BA8E-C04FBE04A1A7}"/>
                  </a:ext>
                </a:extLst>
              </p:cNvPr>
              <p:cNvSpPr txBox="1"/>
              <p:nvPr/>
            </p:nvSpPr>
            <p:spPr>
              <a:xfrm>
                <a:off x="7745281" y="-629023"/>
                <a:ext cx="1141874" cy="461665"/>
              </a:xfrm>
              <a:prstGeom prst="rect">
                <a:avLst/>
              </a:prstGeom>
              <a:solidFill>
                <a:srgbClr val="FF0000">
                  <a:alpha val="70000"/>
                </a:srgbClr>
              </a:solidFill>
            </p:spPr>
            <p:txBody>
              <a:bodyPr wrap="square" lIns="0" tIns="0" rIns="0" bIns="0" rtlCol="0">
                <a:spAutoFit/>
              </a:bodyPr>
              <a:lstStyle/>
              <a:p>
                <a:pPr marL="0" marR="0" indent="0" algn="ctr" defTabSz="1462981" rtl="0" eaLnBrk="1" fontAlgn="auto" latinLnBrk="0" hangingPunct="1">
                  <a:spcBef>
                    <a:spcPts val="0"/>
                  </a:spcBef>
                  <a:spcAft>
                    <a:spcPts val="0"/>
                  </a:spcAft>
                  <a:buClrTx/>
                  <a:buSzTx/>
                  <a:buFontTx/>
                  <a:buNone/>
                  <a:tabLst/>
                  <a:defRPr/>
                </a:pPr>
                <a:r>
                  <a:rPr lang="en-US" sz="1000" b="1" dirty="0">
                    <a:effectLst/>
                    <a:latin typeface="Calibri" panose="020F0502020204030204" pitchFamily="34" charset="0"/>
                    <a:ea typeface="Calibri" panose="020F0502020204030204" pitchFamily="34" charset="0"/>
                    <a:cs typeface="Times New Roman" panose="02020603050405020304" pitchFamily="18" charset="0"/>
                  </a:rPr>
                  <a:t>BACKLOG</a:t>
                </a:r>
              </a:p>
              <a:p>
                <a:pPr marL="0" marR="0" indent="0" algn="ctr" defTabSz="1462981" rtl="0" eaLnBrk="1" fontAlgn="auto" latinLnBrk="0" hangingPunct="1">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No plan – no date, </a:t>
                </a:r>
                <a:r>
                  <a:rPr lang="en-US" sz="1000" dirty="0">
                    <a:latin typeface="Calibri" panose="020F0502020204030204" pitchFamily="34" charset="0"/>
                    <a:ea typeface="Calibri" panose="020F0502020204030204" pitchFamily="34" charset="0"/>
                    <a:cs typeface="Times New Roman" panose="02020603050405020304" pitchFamily="18" charset="0"/>
                  </a:rPr>
                  <a:t>b</a:t>
                </a:r>
                <a:r>
                  <a:rPr lang="en-US" sz="1000" dirty="0">
                    <a:effectLst/>
                    <a:latin typeface="Calibri" panose="020F0502020204030204" pitchFamily="34" charset="0"/>
                    <a:ea typeface="Calibri" panose="020F0502020204030204" pitchFamily="34" charset="0"/>
                    <a:cs typeface="Times New Roman" panose="02020603050405020304" pitchFamily="18" charset="0"/>
                  </a:rPr>
                  <a:t>locked</a:t>
                </a:r>
                <a:endParaRPr lang="en-US" sz="1000" dirty="0"/>
              </a:p>
            </p:txBody>
          </p:sp>
          <p:sp>
            <p:nvSpPr>
              <p:cNvPr id="11" name="TextBox 10">
                <a:extLst>
                  <a:ext uri="{FF2B5EF4-FFF2-40B4-BE49-F238E27FC236}">
                    <a16:creationId xmlns:a16="http://schemas.microsoft.com/office/drawing/2014/main" id="{D215CB16-BD01-46D4-97F7-33853C415248}"/>
                  </a:ext>
                </a:extLst>
              </p:cNvPr>
              <p:cNvSpPr txBox="1"/>
              <p:nvPr/>
            </p:nvSpPr>
            <p:spPr>
              <a:xfrm>
                <a:off x="8888610" y="-629021"/>
                <a:ext cx="1141874" cy="461665"/>
              </a:xfrm>
              <a:prstGeom prst="rect">
                <a:avLst/>
              </a:prstGeom>
              <a:solidFill>
                <a:srgbClr val="FFC000">
                  <a:alpha val="70000"/>
                </a:srgbClr>
              </a:solidFill>
            </p:spPr>
            <p:txBody>
              <a:bodyPr wrap="square" lIns="0" tIns="0" rIns="0" bIns="0" rtlCol="0">
                <a:spAutoFit/>
              </a:bodyPr>
              <a:lstStyle/>
              <a:p>
                <a:pPr marL="0" marR="0" indent="0" algn="ctr" defTabSz="1462981" rtl="0" eaLnBrk="1" fontAlgn="auto" latinLnBrk="0" hangingPunct="1">
                  <a:spcBef>
                    <a:spcPts val="0"/>
                  </a:spcBef>
                  <a:spcAft>
                    <a:spcPts val="0"/>
                  </a:spcAft>
                  <a:buClrTx/>
                  <a:buSzTx/>
                  <a:buFontTx/>
                  <a:buNone/>
                  <a:tabLst/>
                  <a:defRPr/>
                </a:pPr>
                <a:r>
                  <a:rPr lang="en-US" sz="1000" b="1">
                    <a:effectLst/>
                    <a:latin typeface="Calibri" panose="020F0502020204030204" pitchFamily="34" charset="0"/>
                    <a:ea typeface="Calibri" panose="020F0502020204030204" pitchFamily="34" charset="0"/>
                    <a:cs typeface="Times New Roman" panose="02020603050405020304" pitchFamily="18" charset="0"/>
                  </a:rPr>
                  <a:t>PLANNING</a:t>
                </a:r>
              </a:p>
              <a:p>
                <a:pPr marL="0" marR="0" indent="0" algn="ctr" defTabSz="1462981" rtl="0" eaLnBrk="1" fontAlgn="auto" latinLnBrk="0" hangingPunct="1">
                  <a:spcBef>
                    <a:spcPts val="0"/>
                  </a:spcBef>
                  <a:spcAft>
                    <a:spcPts val="0"/>
                  </a:spcAft>
                  <a:buClrTx/>
                  <a:buSzTx/>
                  <a:buFontTx/>
                  <a:buNone/>
                  <a:tabLst/>
                  <a:defRPr/>
                </a:pPr>
                <a:r>
                  <a:rPr lang="en-US" sz="1000">
                    <a:effectLst/>
                    <a:latin typeface="Calibri" panose="020F0502020204030204" pitchFamily="34" charset="0"/>
                    <a:ea typeface="Calibri" panose="020F0502020204030204" pitchFamily="34" charset="0"/>
                    <a:cs typeface="Times New Roman" panose="02020603050405020304" pitchFamily="18" charset="0"/>
                  </a:rPr>
                  <a:t>At risk – tentative </a:t>
                </a:r>
              </a:p>
              <a:p>
                <a:pPr marL="0" marR="0" indent="0" algn="ctr" defTabSz="1462981" rtl="0" eaLnBrk="1" fontAlgn="auto" latinLnBrk="0" hangingPunct="1">
                  <a:spcBef>
                    <a:spcPts val="0"/>
                  </a:spcBef>
                  <a:spcAft>
                    <a:spcPts val="0"/>
                  </a:spcAft>
                  <a:buClrTx/>
                  <a:buSzTx/>
                  <a:buFontTx/>
                  <a:buNone/>
                  <a:tabLst/>
                  <a:defRPr/>
                </a:pPr>
                <a:r>
                  <a:rPr lang="en-US" sz="1000">
                    <a:effectLst/>
                    <a:latin typeface="Calibri" panose="020F0502020204030204" pitchFamily="34" charset="0"/>
                    <a:ea typeface="Calibri" panose="020F0502020204030204" pitchFamily="34" charset="0"/>
                    <a:cs typeface="Times New Roman" panose="02020603050405020304" pitchFamily="18" charset="0"/>
                  </a:rPr>
                  <a:t>plan and date</a:t>
                </a:r>
                <a:endParaRPr lang="en-US" sz="1000"/>
              </a:p>
            </p:txBody>
          </p:sp>
          <p:sp>
            <p:nvSpPr>
              <p:cNvPr id="12" name="TextBox 11">
                <a:extLst>
                  <a:ext uri="{FF2B5EF4-FFF2-40B4-BE49-F238E27FC236}">
                    <a16:creationId xmlns:a16="http://schemas.microsoft.com/office/drawing/2014/main" id="{3155EFB4-1B60-411E-B310-2A45798D3D35}"/>
                  </a:ext>
                </a:extLst>
              </p:cNvPr>
              <p:cNvSpPr txBox="1"/>
              <p:nvPr/>
            </p:nvSpPr>
            <p:spPr>
              <a:xfrm>
                <a:off x="10020794" y="-629023"/>
                <a:ext cx="1141874" cy="461665"/>
              </a:xfrm>
              <a:prstGeom prst="rect">
                <a:avLst/>
              </a:prstGeom>
              <a:solidFill>
                <a:srgbClr val="92D050">
                  <a:alpha val="70000"/>
                </a:srgbClr>
              </a:solidFill>
            </p:spPr>
            <p:txBody>
              <a:bodyPr wrap="square" lIns="0" tIns="0" rIns="0" bIns="0" rtlCol="0">
                <a:spAutoFit/>
              </a:bodyPr>
              <a:lstStyle/>
              <a:p>
                <a:pPr marL="0" marR="0" indent="0" algn="ctr" defTabSz="1462981" rtl="0" eaLnBrk="1" fontAlgn="auto" latinLnBrk="0" hangingPunct="1">
                  <a:spcBef>
                    <a:spcPts val="0"/>
                  </a:spcBef>
                  <a:spcAft>
                    <a:spcPts val="0"/>
                  </a:spcAft>
                  <a:buClrTx/>
                  <a:buSzTx/>
                  <a:buFontTx/>
                  <a:buNone/>
                  <a:tabLst/>
                  <a:defRPr/>
                </a:pPr>
                <a:r>
                  <a:rPr lang="en-US" sz="1000" b="1" dirty="0">
                    <a:effectLst/>
                    <a:latin typeface="Calibri" panose="020F0502020204030204" pitchFamily="34" charset="0"/>
                    <a:ea typeface="Calibri" panose="020F0502020204030204" pitchFamily="34" charset="0"/>
                    <a:cs typeface="Times New Roman" panose="02020603050405020304" pitchFamily="18" charset="0"/>
                  </a:rPr>
                  <a:t>COMMITTED</a:t>
                </a:r>
              </a:p>
              <a:p>
                <a:pPr marL="0" marR="0" indent="0" algn="ctr" defTabSz="1462981" rtl="0" eaLnBrk="1" fontAlgn="auto" latinLnBrk="0" hangingPunct="1">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On track – committed plan and date</a:t>
                </a:r>
                <a:endParaRPr lang="en-US" sz="1000" dirty="0"/>
              </a:p>
            </p:txBody>
          </p:sp>
          <p:sp>
            <p:nvSpPr>
              <p:cNvPr id="13" name="TextBox 12">
                <a:extLst>
                  <a:ext uri="{FF2B5EF4-FFF2-40B4-BE49-F238E27FC236}">
                    <a16:creationId xmlns:a16="http://schemas.microsoft.com/office/drawing/2014/main" id="{E6262D5C-0859-4A6A-B865-69C698625934}"/>
                  </a:ext>
                </a:extLst>
              </p:cNvPr>
              <p:cNvSpPr txBox="1"/>
              <p:nvPr/>
            </p:nvSpPr>
            <p:spPr>
              <a:xfrm>
                <a:off x="11164129" y="-629023"/>
                <a:ext cx="1141874" cy="461665"/>
              </a:xfrm>
              <a:prstGeom prst="rect">
                <a:avLst/>
              </a:prstGeom>
              <a:solidFill>
                <a:srgbClr val="00B0F0">
                  <a:alpha val="70000"/>
                </a:srgbClr>
              </a:solidFill>
            </p:spPr>
            <p:txBody>
              <a:bodyPr wrap="square" lIns="0" tIns="0" rIns="0" bIns="0" rtlCol="0">
                <a:spAutoFit/>
              </a:bodyPr>
              <a:lstStyle/>
              <a:p>
                <a:pPr marL="0" marR="0" indent="0" algn="ctr" defTabSz="1462981" rtl="0" eaLnBrk="1" fontAlgn="auto" latinLnBrk="0" hangingPunct="1">
                  <a:spcBef>
                    <a:spcPts val="0"/>
                  </a:spcBef>
                  <a:spcAft>
                    <a:spcPts val="0"/>
                  </a:spcAft>
                  <a:buClrTx/>
                  <a:buSzTx/>
                  <a:buFontTx/>
                  <a:buNone/>
                  <a:tabLst/>
                  <a:defRPr/>
                </a:pPr>
                <a:r>
                  <a:rPr lang="en-US" sz="1000" b="1">
                    <a:effectLst/>
                    <a:latin typeface="Calibri" panose="020F0502020204030204" pitchFamily="34" charset="0"/>
                    <a:ea typeface="Calibri" panose="020F0502020204030204" pitchFamily="34" charset="0"/>
                    <a:cs typeface="Times New Roman" panose="02020603050405020304" pitchFamily="18" charset="0"/>
                  </a:rPr>
                  <a:t>COMPLETED</a:t>
                </a:r>
              </a:p>
              <a:p>
                <a:pPr marL="0" marR="0" indent="0" algn="ctr" defTabSz="1462981" rtl="0" eaLnBrk="1" fontAlgn="auto" latinLnBrk="0" hangingPunct="1">
                  <a:spcBef>
                    <a:spcPts val="0"/>
                  </a:spcBef>
                  <a:spcAft>
                    <a:spcPts val="0"/>
                  </a:spcAft>
                  <a:buClrTx/>
                  <a:buSzTx/>
                  <a:buFontTx/>
                  <a:buNone/>
                  <a:tabLst/>
                  <a:defRPr/>
                </a:pPr>
                <a:r>
                  <a:rPr lang="en-US" sz="1000">
                    <a:effectLst/>
                    <a:latin typeface="Calibri" panose="020F0502020204030204" pitchFamily="34" charset="0"/>
                    <a:ea typeface="Calibri" panose="020F0502020204030204" pitchFamily="34" charset="0"/>
                    <a:cs typeface="Times New Roman" panose="02020603050405020304" pitchFamily="18" charset="0"/>
                  </a:rPr>
                  <a:t>Delivered</a:t>
                </a:r>
              </a:p>
              <a:p>
                <a:pPr marL="0" marR="0" indent="0" algn="ctr" defTabSz="1462981" rtl="0" eaLnBrk="1" fontAlgn="auto" latinLnBrk="0" hangingPunct="1">
                  <a:spcBef>
                    <a:spcPts val="0"/>
                  </a:spcBef>
                  <a:spcAft>
                    <a:spcPts val="0"/>
                  </a:spcAft>
                  <a:buClrTx/>
                  <a:buSzTx/>
                  <a:buFontTx/>
                  <a:buNone/>
                  <a:tabLst/>
                  <a:defRPr/>
                </a:pPr>
                <a:endParaRPr lang="en-US" sz="1000"/>
              </a:p>
            </p:txBody>
          </p:sp>
        </p:grpSp>
        <p:sp>
          <p:nvSpPr>
            <p:cNvPr id="9" name="Rectangle 8">
              <a:extLst>
                <a:ext uri="{FF2B5EF4-FFF2-40B4-BE49-F238E27FC236}">
                  <a16:creationId xmlns:a16="http://schemas.microsoft.com/office/drawing/2014/main" id="{D5CC6DDF-C923-4835-A429-B1C1E4C9CDCF}"/>
                </a:ext>
              </a:extLst>
            </p:cNvPr>
            <p:cNvSpPr/>
            <p:nvPr/>
          </p:nvSpPr>
          <p:spPr bwMode="auto">
            <a:xfrm>
              <a:off x="7159083" y="-867193"/>
              <a:ext cx="4667415" cy="46166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Table Placeholder 2">
            <a:extLst>
              <a:ext uri="{FF2B5EF4-FFF2-40B4-BE49-F238E27FC236}">
                <a16:creationId xmlns:a16="http://schemas.microsoft.com/office/drawing/2014/main" id="{7BA3D822-B73F-4063-9AE5-04E3485ACE33}"/>
              </a:ext>
            </a:extLst>
          </p:cNvPr>
          <p:cNvSpPr>
            <a:spLocks noGrp="1"/>
          </p:cNvSpPr>
          <p:nvPr>
            <p:ph type="tbl" sz="quarter" idx="10"/>
          </p:nvPr>
        </p:nvSpPr>
        <p:spPr>
          <a:xfrm>
            <a:off x="19050" y="1006979"/>
            <a:ext cx="12172950" cy="5848655"/>
          </a:xfrm>
        </p:spPr>
        <p:txBody>
          <a:bodyPr/>
          <a:lstStyle/>
          <a:p>
            <a:endParaRPr lang="en-US" dirty="0"/>
          </a:p>
        </p:txBody>
      </p:sp>
      <p:graphicFrame>
        <p:nvGraphicFramePr>
          <p:cNvPr id="24" name="Table 23">
            <a:extLst>
              <a:ext uri="{FF2B5EF4-FFF2-40B4-BE49-F238E27FC236}">
                <a16:creationId xmlns:a16="http://schemas.microsoft.com/office/drawing/2014/main" id="{CD401FA0-66B9-432F-B5AE-E327DE58C6DC}"/>
              </a:ext>
            </a:extLst>
          </p:cNvPr>
          <p:cNvGraphicFramePr>
            <a:graphicFrameLocks noGrp="1"/>
          </p:cNvGraphicFramePr>
          <p:nvPr userDrawn="1">
            <p:extLst>
              <p:ext uri="{D42A27DB-BD31-4B8C-83A1-F6EECF244321}">
                <p14:modId xmlns:p14="http://schemas.microsoft.com/office/powerpoint/2010/main" val="169841313"/>
              </p:ext>
            </p:extLst>
          </p:nvPr>
        </p:nvGraphicFramePr>
        <p:xfrm>
          <a:off x="5225455" y="340216"/>
          <a:ext cx="1130558" cy="296459"/>
        </p:xfrm>
        <a:graphic>
          <a:graphicData uri="http://schemas.openxmlformats.org/drawingml/2006/table">
            <a:tbl>
              <a:tblPr firstRow="1" bandRow="1"/>
              <a:tblGrid>
                <a:gridCol w="1130558">
                  <a:extLst>
                    <a:ext uri="{9D8B030D-6E8A-4147-A177-3AD203B41FA5}">
                      <a16:colId xmlns:a16="http://schemas.microsoft.com/office/drawing/2014/main" val="20000"/>
                    </a:ext>
                  </a:extLst>
                </a:gridCol>
              </a:tblGrid>
              <a:tr h="296459">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r" defTabSz="1462981" rtl="0" eaLnBrk="1" fontAlgn="auto" latinLnBrk="0" hangingPunct="1">
                        <a:lnSpc>
                          <a:spcPct val="100000"/>
                        </a:lnSpc>
                        <a:spcBef>
                          <a:spcPts val="0"/>
                        </a:spcBef>
                        <a:spcAft>
                          <a:spcPts val="0"/>
                        </a:spcAft>
                        <a:buClrTx/>
                        <a:buSzTx/>
                        <a:buFontTx/>
                        <a:buNone/>
                        <a:tabLst/>
                        <a:defRPr/>
                      </a:pPr>
                      <a:r>
                        <a:rPr lang="en-US" sz="800" b="0" dirty="0">
                          <a:solidFill>
                            <a:srgbClr val="000000"/>
                          </a:solidFill>
                          <a:latin typeface="Calibri" panose="020F0502020204030204" pitchFamily="34" charset="0"/>
                        </a:rPr>
                        <a:t>Resources Required</a:t>
                      </a:r>
                      <a:endParaRPr lang="en-US" sz="800" b="0" dirty="0">
                        <a:solidFill>
                          <a:schemeClr val="bg1"/>
                        </a:solidFill>
                        <a:latin typeface="Calibri" panose="020F0502020204030204" pitchFamily="34" charset="0"/>
                      </a:endParaRPr>
                    </a:p>
                  </a:txBody>
                  <a:tcPr marL="61111" marR="61111" marT="30555" marB="3055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5" name="Table 24">
            <a:extLst>
              <a:ext uri="{FF2B5EF4-FFF2-40B4-BE49-F238E27FC236}">
                <a16:creationId xmlns:a16="http://schemas.microsoft.com/office/drawing/2014/main" id="{90A3E32D-5BDB-4ECD-A5B5-272F38A74DF7}"/>
              </a:ext>
            </a:extLst>
          </p:cNvPr>
          <p:cNvGraphicFramePr>
            <a:graphicFrameLocks noGrp="1"/>
          </p:cNvGraphicFramePr>
          <p:nvPr userDrawn="1">
            <p:extLst>
              <p:ext uri="{D42A27DB-BD31-4B8C-83A1-F6EECF244321}">
                <p14:modId xmlns:p14="http://schemas.microsoft.com/office/powerpoint/2010/main" val="3648508608"/>
              </p:ext>
            </p:extLst>
          </p:nvPr>
        </p:nvGraphicFramePr>
        <p:xfrm>
          <a:off x="6369153" y="344322"/>
          <a:ext cx="1138333" cy="296458"/>
        </p:xfrm>
        <a:graphic>
          <a:graphicData uri="http://schemas.openxmlformats.org/drawingml/2006/table">
            <a:tbl>
              <a:tblPr firstRow="1" bandRow="1"/>
              <a:tblGrid>
                <a:gridCol w="1138333">
                  <a:extLst>
                    <a:ext uri="{9D8B030D-6E8A-4147-A177-3AD203B41FA5}">
                      <a16:colId xmlns:a16="http://schemas.microsoft.com/office/drawing/2014/main" val="20000"/>
                    </a:ext>
                  </a:extLst>
                </a:gridCol>
              </a:tblGrid>
              <a:tr h="296458">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r" defTabSz="1462981" rtl="0" eaLnBrk="1" fontAlgn="auto" latinLnBrk="0" hangingPunct="1">
                        <a:lnSpc>
                          <a:spcPct val="100000"/>
                        </a:lnSpc>
                        <a:spcBef>
                          <a:spcPts val="0"/>
                        </a:spcBef>
                        <a:spcAft>
                          <a:spcPts val="0"/>
                        </a:spcAft>
                        <a:buClrTx/>
                        <a:buSzTx/>
                        <a:buFontTx/>
                        <a:buNone/>
                        <a:tabLst/>
                        <a:defRPr/>
                      </a:pPr>
                      <a:r>
                        <a:rPr lang="en-US" sz="800" b="0" dirty="0">
                          <a:solidFill>
                            <a:srgbClr val="000000"/>
                          </a:solidFill>
                          <a:latin typeface="Calibri" panose="020F0502020204030204" pitchFamily="34" charset="0"/>
                        </a:rPr>
                        <a:t>Needs PG Alignment</a:t>
                      </a:r>
                      <a:endParaRPr lang="en-US" sz="800" b="0" dirty="0">
                        <a:solidFill>
                          <a:schemeClr val="bg1"/>
                        </a:solidFill>
                        <a:latin typeface="Calibri" panose="020F0502020204030204" pitchFamily="34" charset="0"/>
                      </a:endParaRPr>
                    </a:p>
                  </a:txBody>
                  <a:tcPr marL="61111" marR="61111" marT="30555" marB="3055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6" name="Graphic 25" descr="Exclamation mark with solid fill">
            <a:extLst>
              <a:ext uri="{FF2B5EF4-FFF2-40B4-BE49-F238E27FC236}">
                <a16:creationId xmlns:a16="http://schemas.microsoft.com/office/drawing/2014/main" id="{44D41467-AEB2-46E8-8BA1-61D4AC1552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9332" y="636391"/>
            <a:ext cx="279521" cy="296838"/>
          </a:xfrm>
          <a:prstGeom prst="rect">
            <a:avLst/>
          </a:prstGeom>
        </p:spPr>
      </p:pic>
      <p:pic>
        <p:nvPicPr>
          <p:cNvPr id="28" name="Graphic 27" descr="Repeat with solid fill">
            <a:extLst>
              <a:ext uri="{FF2B5EF4-FFF2-40B4-BE49-F238E27FC236}">
                <a16:creationId xmlns:a16="http://schemas.microsoft.com/office/drawing/2014/main" id="{D1BCB357-608D-475F-95F9-A7A8DCA5437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4914" y="389904"/>
            <a:ext cx="208359" cy="208359"/>
          </a:xfrm>
          <a:prstGeom prst="rect">
            <a:avLst/>
          </a:prstGeom>
        </p:spPr>
      </p:pic>
      <p:pic>
        <p:nvPicPr>
          <p:cNvPr id="29" name="Graphic 28" descr="Follow with solid fill">
            <a:extLst>
              <a:ext uri="{FF2B5EF4-FFF2-40B4-BE49-F238E27FC236}">
                <a16:creationId xmlns:a16="http://schemas.microsoft.com/office/drawing/2014/main" id="{865AF05E-893F-41AD-ABDD-B47025E9279D}"/>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18252" y="341956"/>
            <a:ext cx="304917" cy="304917"/>
          </a:xfrm>
          <a:prstGeom prst="rect">
            <a:avLst/>
          </a:prstGeom>
        </p:spPr>
      </p:pic>
      <p:sp>
        <p:nvSpPr>
          <p:cNvPr id="5" name="Rectangle 4">
            <a:extLst>
              <a:ext uri="{FF2B5EF4-FFF2-40B4-BE49-F238E27FC236}">
                <a16:creationId xmlns:a16="http://schemas.microsoft.com/office/drawing/2014/main" id="{B158F4A1-B86C-0327-7C90-119A9CCCBFB8}"/>
              </a:ext>
            </a:extLst>
          </p:cNvPr>
          <p:cNvSpPr/>
          <p:nvPr userDrawn="1"/>
        </p:nvSpPr>
        <p:spPr>
          <a:xfrm>
            <a:off x="865" y="487"/>
            <a:ext cx="12190271" cy="339729"/>
          </a:xfrm>
          <a:prstGeom prst="rect">
            <a:avLst/>
          </a:prstGeom>
          <a:solidFill>
            <a:srgbClr val="5B9BD5">
              <a:lumMod val="50000"/>
            </a:srgbClr>
          </a:solidFill>
          <a:ln w="12700" cap="flat" cmpd="sng" algn="ctr">
            <a:solidFill>
              <a:srgbClr val="002060"/>
            </a:solidFill>
            <a:prstDash val="solid"/>
            <a:miter lim="800000"/>
          </a:ln>
          <a:effectLst/>
        </p:spPr>
        <p:txBody>
          <a:bodyPr lIns="91427" tIns="45713" rIns="91427" bIns="45713" rtlCol="0" anchor="ctr"/>
          <a:lstStyle/>
          <a:p>
            <a:pPr marL="0" marR="0" lvl="0" indent="0" defTabSz="914225"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alibri" panose="020F0502020204030204"/>
                <a:ea typeface="+mn-ea"/>
                <a:cs typeface="+mn-cs"/>
              </a:rPr>
              <a:t>THEME/FOCUS AREA								DSR Owner:  </a:t>
            </a:r>
            <a:r>
              <a:rPr kumimoji="0" lang="en-US" sz="1400" b="0" i="0" u="none" strike="noStrike" kern="0" cap="none" spc="0" normalizeH="0" baseline="0" noProof="0" dirty="0">
                <a:ln>
                  <a:noFill/>
                </a:ln>
                <a:solidFill>
                  <a:srgbClr val="FFC000"/>
                </a:solidFill>
                <a:effectLst/>
                <a:uLnTx/>
                <a:uFillTx/>
                <a:latin typeface="Calibri" panose="020F0502020204030204"/>
                <a:ea typeface="+mn-ea"/>
                <a:cs typeface="+mn-cs"/>
              </a:rPr>
              <a:t>Assign Theme Owner</a:t>
            </a:r>
            <a:r>
              <a:rPr kumimoji="0" lang="en-US" sz="1400" b="0" i="0" u="none" strike="noStrike" kern="0" cap="none" spc="0" normalizeH="0" baseline="0" noProof="0" dirty="0">
                <a:ln>
                  <a:noFill/>
                </a:ln>
                <a:solidFill>
                  <a:srgbClr val="FFFFFF"/>
                </a:solidFill>
                <a:effectLst/>
                <a:uLnTx/>
                <a:uFillTx/>
                <a:latin typeface="Calibri" panose="020F0502020204030204"/>
                <a:ea typeface="+mn-ea"/>
                <a:cs typeface="+mn-cs"/>
              </a:rPr>
              <a:t> </a:t>
            </a: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873095B-3FF1-3328-2633-1F5A74530407}"/>
              </a:ext>
            </a:extLst>
          </p:cNvPr>
          <p:cNvSpPr txBox="1"/>
          <p:nvPr userDrawn="1"/>
        </p:nvSpPr>
        <p:spPr>
          <a:xfrm>
            <a:off x="0" y="350432"/>
            <a:ext cx="5201080" cy="646331"/>
          </a:xfrm>
          <a:prstGeom prst="rect">
            <a:avLst/>
          </a:prstGeom>
          <a:solidFill>
            <a:schemeClr val="bg2">
              <a:lumMod val="90000"/>
            </a:schemeClr>
          </a:solidFill>
        </p:spPr>
        <p:txBody>
          <a:bodyPr wrap="square" rtlCol="0">
            <a:spAutoFit/>
          </a:bodyPr>
          <a:lstStyle/>
          <a:p>
            <a:r>
              <a:rPr lang="en-US" dirty="0"/>
              <a:t>Short blurb/story behind the ask and what are the end goals for this theme</a:t>
            </a:r>
          </a:p>
        </p:txBody>
      </p:sp>
    </p:spTree>
    <p:extLst>
      <p:ext uri="{BB962C8B-B14F-4D97-AF65-F5344CB8AC3E}">
        <p14:creationId xmlns:p14="http://schemas.microsoft.com/office/powerpoint/2010/main" val="13927332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2815E22-2B87-4DE9-ABEC-6CC9D23A9481}"/>
              </a:ext>
            </a:extLst>
          </p:cNvPr>
          <p:cNvGraphicFramePr>
            <a:graphicFrameLocks noGrp="1"/>
          </p:cNvGraphicFramePr>
          <p:nvPr userDrawn="1">
            <p:extLst>
              <p:ext uri="{D42A27DB-BD31-4B8C-83A1-F6EECF244321}">
                <p14:modId xmlns:p14="http://schemas.microsoft.com/office/powerpoint/2010/main" val="3990518215"/>
              </p:ext>
            </p:extLst>
          </p:nvPr>
        </p:nvGraphicFramePr>
        <p:xfrm>
          <a:off x="6363216" y="636771"/>
          <a:ext cx="1150721" cy="296458"/>
        </p:xfrm>
        <a:graphic>
          <a:graphicData uri="http://schemas.openxmlformats.org/drawingml/2006/table">
            <a:tbl>
              <a:tblPr firstRow="1" bandRow="1"/>
              <a:tblGrid>
                <a:gridCol w="1150721">
                  <a:extLst>
                    <a:ext uri="{9D8B030D-6E8A-4147-A177-3AD203B41FA5}">
                      <a16:colId xmlns:a16="http://schemas.microsoft.com/office/drawing/2014/main" val="20000"/>
                    </a:ext>
                  </a:extLst>
                </a:gridCol>
              </a:tblGrid>
              <a:tr h="296458">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r" defTabSz="1462981" rtl="0" eaLnBrk="1" fontAlgn="auto" latinLnBrk="0" hangingPunct="1">
                        <a:lnSpc>
                          <a:spcPct val="100000"/>
                        </a:lnSpc>
                        <a:spcBef>
                          <a:spcPts val="0"/>
                        </a:spcBef>
                        <a:spcAft>
                          <a:spcPts val="0"/>
                        </a:spcAft>
                        <a:buClrTx/>
                        <a:buSzTx/>
                        <a:buFontTx/>
                        <a:buNone/>
                        <a:tabLst/>
                        <a:defRPr/>
                      </a:pPr>
                      <a:r>
                        <a:rPr lang="en-US" sz="800" b="0" dirty="0">
                          <a:solidFill>
                            <a:srgbClr val="000000"/>
                          </a:solidFill>
                          <a:latin typeface="Calibri" panose="020F0502020204030204" pitchFamily="34" charset="0"/>
                        </a:rPr>
                        <a:t>Discuss Prioritization</a:t>
                      </a:r>
                      <a:endParaRPr lang="en-US" sz="800" b="0" dirty="0">
                        <a:solidFill>
                          <a:schemeClr val="bg1"/>
                        </a:solidFill>
                        <a:latin typeface="Calibri" panose="020F0502020204030204" pitchFamily="34" charset="0"/>
                      </a:endParaRPr>
                    </a:p>
                  </a:txBody>
                  <a:tcPr marL="61111" marR="61111" marT="30555" marB="3055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7" name="Group 6" descr="Status Legend group">
            <a:extLst>
              <a:ext uri="{FF2B5EF4-FFF2-40B4-BE49-F238E27FC236}">
                <a16:creationId xmlns:a16="http://schemas.microsoft.com/office/drawing/2014/main" id="{3C773984-A3DD-47C0-A1CE-532DC394A876}"/>
              </a:ext>
            </a:extLst>
          </p:cNvPr>
          <p:cNvGrpSpPr/>
          <p:nvPr userDrawn="1"/>
        </p:nvGrpSpPr>
        <p:grpSpPr>
          <a:xfrm>
            <a:off x="7507486" y="350432"/>
            <a:ext cx="4667415" cy="588907"/>
            <a:chOff x="7159083" y="-867193"/>
            <a:chExt cx="4667415" cy="461667"/>
          </a:xfrm>
        </p:grpSpPr>
        <p:grpSp>
          <p:nvGrpSpPr>
            <p:cNvPr id="8" name="Group 7" descr="Status Legend group">
              <a:extLst>
                <a:ext uri="{FF2B5EF4-FFF2-40B4-BE49-F238E27FC236}">
                  <a16:creationId xmlns:a16="http://schemas.microsoft.com/office/drawing/2014/main" id="{BC609CE2-DFE5-4B12-9B7B-9439A9C2A9C0}"/>
                </a:ext>
              </a:extLst>
            </p:cNvPr>
            <p:cNvGrpSpPr/>
            <p:nvPr/>
          </p:nvGrpSpPr>
          <p:grpSpPr>
            <a:xfrm>
              <a:off x="7159083" y="-867193"/>
              <a:ext cx="4667415" cy="461667"/>
              <a:chOff x="7745281" y="-629023"/>
              <a:chExt cx="4560722" cy="461667"/>
            </a:xfrm>
          </p:grpSpPr>
          <p:sp>
            <p:nvSpPr>
              <p:cNvPr id="10" name="TextBox 9">
                <a:extLst>
                  <a:ext uri="{FF2B5EF4-FFF2-40B4-BE49-F238E27FC236}">
                    <a16:creationId xmlns:a16="http://schemas.microsoft.com/office/drawing/2014/main" id="{53A3F136-FF8F-4E50-BA8E-C04FBE04A1A7}"/>
                  </a:ext>
                </a:extLst>
              </p:cNvPr>
              <p:cNvSpPr txBox="1"/>
              <p:nvPr/>
            </p:nvSpPr>
            <p:spPr>
              <a:xfrm>
                <a:off x="7745281" y="-629023"/>
                <a:ext cx="1141874" cy="461665"/>
              </a:xfrm>
              <a:prstGeom prst="rect">
                <a:avLst/>
              </a:prstGeom>
              <a:solidFill>
                <a:srgbClr val="FF0000">
                  <a:alpha val="70000"/>
                </a:srgbClr>
              </a:solidFill>
            </p:spPr>
            <p:txBody>
              <a:bodyPr wrap="square" lIns="0" tIns="0" rIns="0" bIns="0" rtlCol="0">
                <a:spAutoFit/>
              </a:bodyPr>
              <a:lstStyle/>
              <a:p>
                <a:pPr marL="0" marR="0" indent="0" algn="ctr" defTabSz="1462981" rtl="0" eaLnBrk="1" fontAlgn="auto" latinLnBrk="0" hangingPunct="1">
                  <a:spcBef>
                    <a:spcPts val="0"/>
                  </a:spcBef>
                  <a:spcAft>
                    <a:spcPts val="0"/>
                  </a:spcAft>
                  <a:buClrTx/>
                  <a:buSzTx/>
                  <a:buFontTx/>
                  <a:buNone/>
                  <a:tabLst/>
                  <a:defRPr/>
                </a:pPr>
                <a:r>
                  <a:rPr lang="en-US" sz="1000" b="1" dirty="0">
                    <a:effectLst/>
                    <a:latin typeface="Calibri" panose="020F0502020204030204" pitchFamily="34" charset="0"/>
                    <a:ea typeface="Calibri" panose="020F0502020204030204" pitchFamily="34" charset="0"/>
                    <a:cs typeface="Times New Roman" panose="02020603050405020304" pitchFamily="18" charset="0"/>
                  </a:rPr>
                  <a:t>BACKLOG</a:t>
                </a:r>
              </a:p>
              <a:p>
                <a:pPr marL="0" marR="0" indent="0" algn="ctr" defTabSz="1462981" rtl="0" eaLnBrk="1" fontAlgn="auto" latinLnBrk="0" hangingPunct="1">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No plan – no date, </a:t>
                </a:r>
                <a:r>
                  <a:rPr lang="en-US" sz="1000" dirty="0">
                    <a:latin typeface="Calibri" panose="020F0502020204030204" pitchFamily="34" charset="0"/>
                    <a:ea typeface="Calibri" panose="020F0502020204030204" pitchFamily="34" charset="0"/>
                    <a:cs typeface="Times New Roman" panose="02020603050405020304" pitchFamily="18" charset="0"/>
                  </a:rPr>
                  <a:t>b</a:t>
                </a:r>
                <a:r>
                  <a:rPr lang="en-US" sz="1000" dirty="0">
                    <a:effectLst/>
                    <a:latin typeface="Calibri" panose="020F0502020204030204" pitchFamily="34" charset="0"/>
                    <a:ea typeface="Calibri" panose="020F0502020204030204" pitchFamily="34" charset="0"/>
                    <a:cs typeface="Times New Roman" panose="02020603050405020304" pitchFamily="18" charset="0"/>
                  </a:rPr>
                  <a:t>locked</a:t>
                </a:r>
                <a:endParaRPr lang="en-US" sz="1000" dirty="0"/>
              </a:p>
            </p:txBody>
          </p:sp>
          <p:sp>
            <p:nvSpPr>
              <p:cNvPr id="11" name="TextBox 10">
                <a:extLst>
                  <a:ext uri="{FF2B5EF4-FFF2-40B4-BE49-F238E27FC236}">
                    <a16:creationId xmlns:a16="http://schemas.microsoft.com/office/drawing/2014/main" id="{D215CB16-BD01-46D4-97F7-33853C415248}"/>
                  </a:ext>
                </a:extLst>
              </p:cNvPr>
              <p:cNvSpPr txBox="1"/>
              <p:nvPr/>
            </p:nvSpPr>
            <p:spPr>
              <a:xfrm>
                <a:off x="8888610" y="-629021"/>
                <a:ext cx="1141874" cy="461665"/>
              </a:xfrm>
              <a:prstGeom prst="rect">
                <a:avLst/>
              </a:prstGeom>
              <a:solidFill>
                <a:srgbClr val="FFC000">
                  <a:alpha val="70000"/>
                </a:srgbClr>
              </a:solidFill>
            </p:spPr>
            <p:txBody>
              <a:bodyPr wrap="square" lIns="0" tIns="0" rIns="0" bIns="0" rtlCol="0">
                <a:spAutoFit/>
              </a:bodyPr>
              <a:lstStyle/>
              <a:p>
                <a:pPr marL="0" marR="0" indent="0" algn="ctr" defTabSz="1462981" rtl="0" eaLnBrk="1" fontAlgn="auto" latinLnBrk="0" hangingPunct="1">
                  <a:spcBef>
                    <a:spcPts val="0"/>
                  </a:spcBef>
                  <a:spcAft>
                    <a:spcPts val="0"/>
                  </a:spcAft>
                  <a:buClrTx/>
                  <a:buSzTx/>
                  <a:buFontTx/>
                  <a:buNone/>
                  <a:tabLst/>
                  <a:defRPr/>
                </a:pPr>
                <a:r>
                  <a:rPr lang="en-US" sz="1000" b="1">
                    <a:effectLst/>
                    <a:latin typeface="Calibri" panose="020F0502020204030204" pitchFamily="34" charset="0"/>
                    <a:ea typeface="Calibri" panose="020F0502020204030204" pitchFamily="34" charset="0"/>
                    <a:cs typeface="Times New Roman" panose="02020603050405020304" pitchFamily="18" charset="0"/>
                  </a:rPr>
                  <a:t>PLANNING</a:t>
                </a:r>
              </a:p>
              <a:p>
                <a:pPr marL="0" marR="0" indent="0" algn="ctr" defTabSz="1462981" rtl="0" eaLnBrk="1" fontAlgn="auto" latinLnBrk="0" hangingPunct="1">
                  <a:spcBef>
                    <a:spcPts val="0"/>
                  </a:spcBef>
                  <a:spcAft>
                    <a:spcPts val="0"/>
                  </a:spcAft>
                  <a:buClrTx/>
                  <a:buSzTx/>
                  <a:buFontTx/>
                  <a:buNone/>
                  <a:tabLst/>
                  <a:defRPr/>
                </a:pPr>
                <a:r>
                  <a:rPr lang="en-US" sz="1000">
                    <a:effectLst/>
                    <a:latin typeface="Calibri" panose="020F0502020204030204" pitchFamily="34" charset="0"/>
                    <a:ea typeface="Calibri" panose="020F0502020204030204" pitchFamily="34" charset="0"/>
                    <a:cs typeface="Times New Roman" panose="02020603050405020304" pitchFamily="18" charset="0"/>
                  </a:rPr>
                  <a:t>At risk – tentative </a:t>
                </a:r>
              </a:p>
              <a:p>
                <a:pPr marL="0" marR="0" indent="0" algn="ctr" defTabSz="1462981" rtl="0" eaLnBrk="1" fontAlgn="auto" latinLnBrk="0" hangingPunct="1">
                  <a:spcBef>
                    <a:spcPts val="0"/>
                  </a:spcBef>
                  <a:spcAft>
                    <a:spcPts val="0"/>
                  </a:spcAft>
                  <a:buClrTx/>
                  <a:buSzTx/>
                  <a:buFontTx/>
                  <a:buNone/>
                  <a:tabLst/>
                  <a:defRPr/>
                </a:pPr>
                <a:r>
                  <a:rPr lang="en-US" sz="1000">
                    <a:effectLst/>
                    <a:latin typeface="Calibri" panose="020F0502020204030204" pitchFamily="34" charset="0"/>
                    <a:ea typeface="Calibri" panose="020F0502020204030204" pitchFamily="34" charset="0"/>
                    <a:cs typeface="Times New Roman" panose="02020603050405020304" pitchFamily="18" charset="0"/>
                  </a:rPr>
                  <a:t>plan and date</a:t>
                </a:r>
                <a:endParaRPr lang="en-US" sz="1000"/>
              </a:p>
            </p:txBody>
          </p:sp>
          <p:sp>
            <p:nvSpPr>
              <p:cNvPr id="12" name="TextBox 11">
                <a:extLst>
                  <a:ext uri="{FF2B5EF4-FFF2-40B4-BE49-F238E27FC236}">
                    <a16:creationId xmlns:a16="http://schemas.microsoft.com/office/drawing/2014/main" id="{3155EFB4-1B60-411E-B310-2A45798D3D35}"/>
                  </a:ext>
                </a:extLst>
              </p:cNvPr>
              <p:cNvSpPr txBox="1"/>
              <p:nvPr/>
            </p:nvSpPr>
            <p:spPr>
              <a:xfrm>
                <a:off x="10020794" y="-629023"/>
                <a:ext cx="1141874" cy="461665"/>
              </a:xfrm>
              <a:prstGeom prst="rect">
                <a:avLst/>
              </a:prstGeom>
              <a:solidFill>
                <a:srgbClr val="92D050">
                  <a:alpha val="70000"/>
                </a:srgbClr>
              </a:solidFill>
            </p:spPr>
            <p:txBody>
              <a:bodyPr wrap="square" lIns="0" tIns="0" rIns="0" bIns="0" rtlCol="0">
                <a:spAutoFit/>
              </a:bodyPr>
              <a:lstStyle/>
              <a:p>
                <a:pPr marL="0" marR="0" indent="0" algn="ctr" defTabSz="1462981" rtl="0" eaLnBrk="1" fontAlgn="auto" latinLnBrk="0" hangingPunct="1">
                  <a:spcBef>
                    <a:spcPts val="0"/>
                  </a:spcBef>
                  <a:spcAft>
                    <a:spcPts val="0"/>
                  </a:spcAft>
                  <a:buClrTx/>
                  <a:buSzTx/>
                  <a:buFontTx/>
                  <a:buNone/>
                  <a:tabLst/>
                  <a:defRPr/>
                </a:pPr>
                <a:r>
                  <a:rPr lang="en-US" sz="1000" b="1" dirty="0">
                    <a:effectLst/>
                    <a:latin typeface="Calibri" panose="020F0502020204030204" pitchFamily="34" charset="0"/>
                    <a:ea typeface="Calibri" panose="020F0502020204030204" pitchFamily="34" charset="0"/>
                    <a:cs typeface="Times New Roman" panose="02020603050405020304" pitchFamily="18" charset="0"/>
                  </a:rPr>
                  <a:t>COMMITTED</a:t>
                </a:r>
              </a:p>
              <a:p>
                <a:pPr marL="0" marR="0" indent="0" algn="ctr" defTabSz="1462981" rtl="0" eaLnBrk="1" fontAlgn="auto" latinLnBrk="0" hangingPunct="1">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On track – committed plan and date</a:t>
                </a:r>
                <a:endParaRPr lang="en-US" sz="1000" dirty="0"/>
              </a:p>
            </p:txBody>
          </p:sp>
          <p:sp>
            <p:nvSpPr>
              <p:cNvPr id="13" name="TextBox 12">
                <a:extLst>
                  <a:ext uri="{FF2B5EF4-FFF2-40B4-BE49-F238E27FC236}">
                    <a16:creationId xmlns:a16="http://schemas.microsoft.com/office/drawing/2014/main" id="{E6262D5C-0859-4A6A-B865-69C698625934}"/>
                  </a:ext>
                </a:extLst>
              </p:cNvPr>
              <p:cNvSpPr txBox="1"/>
              <p:nvPr/>
            </p:nvSpPr>
            <p:spPr>
              <a:xfrm>
                <a:off x="11164129" y="-629023"/>
                <a:ext cx="1141874" cy="461665"/>
              </a:xfrm>
              <a:prstGeom prst="rect">
                <a:avLst/>
              </a:prstGeom>
              <a:solidFill>
                <a:srgbClr val="00B0F0">
                  <a:alpha val="70000"/>
                </a:srgbClr>
              </a:solidFill>
            </p:spPr>
            <p:txBody>
              <a:bodyPr wrap="square" lIns="0" tIns="0" rIns="0" bIns="0" rtlCol="0">
                <a:spAutoFit/>
              </a:bodyPr>
              <a:lstStyle/>
              <a:p>
                <a:pPr marL="0" marR="0" indent="0" algn="ctr" defTabSz="1462981" rtl="0" eaLnBrk="1" fontAlgn="auto" latinLnBrk="0" hangingPunct="1">
                  <a:spcBef>
                    <a:spcPts val="0"/>
                  </a:spcBef>
                  <a:spcAft>
                    <a:spcPts val="0"/>
                  </a:spcAft>
                  <a:buClrTx/>
                  <a:buSzTx/>
                  <a:buFontTx/>
                  <a:buNone/>
                  <a:tabLst/>
                  <a:defRPr/>
                </a:pPr>
                <a:r>
                  <a:rPr lang="en-US" sz="1000" b="1">
                    <a:effectLst/>
                    <a:latin typeface="Calibri" panose="020F0502020204030204" pitchFamily="34" charset="0"/>
                    <a:ea typeface="Calibri" panose="020F0502020204030204" pitchFamily="34" charset="0"/>
                    <a:cs typeface="Times New Roman" panose="02020603050405020304" pitchFamily="18" charset="0"/>
                  </a:rPr>
                  <a:t>COMPLETED</a:t>
                </a:r>
              </a:p>
              <a:p>
                <a:pPr marL="0" marR="0" indent="0" algn="ctr" defTabSz="1462981" rtl="0" eaLnBrk="1" fontAlgn="auto" latinLnBrk="0" hangingPunct="1">
                  <a:spcBef>
                    <a:spcPts val="0"/>
                  </a:spcBef>
                  <a:spcAft>
                    <a:spcPts val="0"/>
                  </a:spcAft>
                  <a:buClrTx/>
                  <a:buSzTx/>
                  <a:buFontTx/>
                  <a:buNone/>
                  <a:tabLst/>
                  <a:defRPr/>
                </a:pPr>
                <a:r>
                  <a:rPr lang="en-US" sz="1000">
                    <a:effectLst/>
                    <a:latin typeface="Calibri" panose="020F0502020204030204" pitchFamily="34" charset="0"/>
                    <a:ea typeface="Calibri" panose="020F0502020204030204" pitchFamily="34" charset="0"/>
                    <a:cs typeface="Times New Roman" panose="02020603050405020304" pitchFamily="18" charset="0"/>
                  </a:rPr>
                  <a:t>Delivered</a:t>
                </a:r>
              </a:p>
              <a:p>
                <a:pPr marL="0" marR="0" indent="0" algn="ctr" defTabSz="1462981" rtl="0" eaLnBrk="1" fontAlgn="auto" latinLnBrk="0" hangingPunct="1">
                  <a:spcBef>
                    <a:spcPts val="0"/>
                  </a:spcBef>
                  <a:spcAft>
                    <a:spcPts val="0"/>
                  </a:spcAft>
                  <a:buClrTx/>
                  <a:buSzTx/>
                  <a:buFontTx/>
                  <a:buNone/>
                  <a:tabLst/>
                  <a:defRPr/>
                </a:pPr>
                <a:endParaRPr lang="en-US" sz="1000"/>
              </a:p>
            </p:txBody>
          </p:sp>
        </p:grpSp>
        <p:sp>
          <p:nvSpPr>
            <p:cNvPr id="9" name="Rectangle 8">
              <a:extLst>
                <a:ext uri="{FF2B5EF4-FFF2-40B4-BE49-F238E27FC236}">
                  <a16:creationId xmlns:a16="http://schemas.microsoft.com/office/drawing/2014/main" id="{D5CC6DDF-C923-4835-A429-B1C1E4C9CDCF}"/>
                </a:ext>
              </a:extLst>
            </p:cNvPr>
            <p:cNvSpPr/>
            <p:nvPr/>
          </p:nvSpPr>
          <p:spPr bwMode="auto">
            <a:xfrm>
              <a:off x="7159083" y="-867193"/>
              <a:ext cx="4667415" cy="46166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aphicFrame>
        <p:nvGraphicFramePr>
          <p:cNvPr id="24" name="Table 23">
            <a:extLst>
              <a:ext uri="{FF2B5EF4-FFF2-40B4-BE49-F238E27FC236}">
                <a16:creationId xmlns:a16="http://schemas.microsoft.com/office/drawing/2014/main" id="{CD401FA0-66B9-432F-B5AE-E327DE58C6DC}"/>
              </a:ext>
            </a:extLst>
          </p:cNvPr>
          <p:cNvGraphicFramePr>
            <a:graphicFrameLocks noGrp="1"/>
          </p:cNvGraphicFramePr>
          <p:nvPr userDrawn="1">
            <p:extLst>
              <p:ext uri="{D42A27DB-BD31-4B8C-83A1-F6EECF244321}">
                <p14:modId xmlns:p14="http://schemas.microsoft.com/office/powerpoint/2010/main" val="169841313"/>
              </p:ext>
            </p:extLst>
          </p:nvPr>
        </p:nvGraphicFramePr>
        <p:xfrm>
          <a:off x="5225455" y="340216"/>
          <a:ext cx="1130558" cy="296459"/>
        </p:xfrm>
        <a:graphic>
          <a:graphicData uri="http://schemas.openxmlformats.org/drawingml/2006/table">
            <a:tbl>
              <a:tblPr firstRow="1" bandRow="1"/>
              <a:tblGrid>
                <a:gridCol w="1130558">
                  <a:extLst>
                    <a:ext uri="{9D8B030D-6E8A-4147-A177-3AD203B41FA5}">
                      <a16:colId xmlns:a16="http://schemas.microsoft.com/office/drawing/2014/main" val="20000"/>
                    </a:ext>
                  </a:extLst>
                </a:gridCol>
              </a:tblGrid>
              <a:tr h="296459">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r" defTabSz="1462981" rtl="0" eaLnBrk="1" fontAlgn="auto" latinLnBrk="0" hangingPunct="1">
                        <a:lnSpc>
                          <a:spcPct val="100000"/>
                        </a:lnSpc>
                        <a:spcBef>
                          <a:spcPts val="0"/>
                        </a:spcBef>
                        <a:spcAft>
                          <a:spcPts val="0"/>
                        </a:spcAft>
                        <a:buClrTx/>
                        <a:buSzTx/>
                        <a:buFontTx/>
                        <a:buNone/>
                        <a:tabLst/>
                        <a:defRPr/>
                      </a:pPr>
                      <a:r>
                        <a:rPr lang="en-US" sz="800" b="0" dirty="0">
                          <a:solidFill>
                            <a:srgbClr val="000000"/>
                          </a:solidFill>
                          <a:latin typeface="Calibri" panose="020F0502020204030204" pitchFamily="34" charset="0"/>
                        </a:rPr>
                        <a:t>Resources Required</a:t>
                      </a:r>
                      <a:endParaRPr lang="en-US" sz="800" b="0" dirty="0">
                        <a:solidFill>
                          <a:schemeClr val="bg1"/>
                        </a:solidFill>
                        <a:latin typeface="Calibri" panose="020F0502020204030204" pitchFamily="34" charset="0"/>
                      </a:endParaRPr>
                    </a:p>
                  </a:txBody>
                  <a:tcPr marL="61111" marR="61111" marT="30555" marB="3055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5" name="Table 24">
            <a:extLst>
              <a:ext uri="{FF2B5EF4-FFF2-40B4-BE49-F238E27FC236}">
                <a16:creationId xmlns:a16="http://schemas.microsoft.com/office/drawing/2014/main" id="{90A3E32D-5BDB-4ECD-A5B5-272F38A74DF7}"/>
              </a:ext>
            </a:extLst>
          </p:cNvPr>
          <p:cNvGraphicFramePr>
            <a:graphicFrameLocks noGrp="1"/>
          </p:cNvGraphicFramePr>
          <p:nvPr userDrawn="1">
            <p:extLst>
              <p:ext uri="{D42A27DB-BD31-4B8C-83A1-F6EECF244321}">
                <p14:modId xmlns:p14="http://schemas.microsoft.com/office/powerpoint/2010/main" val="3648508608"/>
              </p:ext>
            </p:extLst>
          </p:nvPr>
        </p:nvGraphicFramePr>
        <p:xfrm>
          <a:off x="6369153" y="344322"/>
          <a:ext cx="1138333" cy="296458"/>
        </p:xfrm>
        <a:graphic>
          <a:graphicData uri="http://schemas.openxmlformats.org/drawingml/2006/table">
            <a:tbl>
              <a:tblPr firstRow="1" bandRow="1"/>
              <a:tblGrid>
                <a:gridCol w="1138333">
                  <a:extLst>
                    <a:ext uri="{9D8B030D-6E8A-4147-A177-3AD203B41FA5}">
                      <a16:colId xmlns:a16="http://schemas.microsoft.com/office/drawing/2014/main" val="20000"/>
                    </a:ext>
                  </a:extLst>
                </a:gridCol>
              </a:tblGrid>
              <a:tr h="296458">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r" defTabSz="1462981" rtl="0" eaLnBrk="1" fontAlgn="auto" latinLnBrk="0" hangingPunct="1">
                        <a:lnSpc>
                          <a:spcPct val="100000"/>
                        </a:lnSpc>
                        <a:spcBef>
                          <a:spcPts val="0"/>
                        </a:spcBef>
                        <a:spcAft>
                          <a:spcPts val="0"/>
                        </a:spcAft>
                        <a:buClrTx/>
                        <a:buSzTx/>
                        <a:buFontTx/>
                        <a:buNone/>
                        <a:tabLst/>
                        <a:defRPr/>
                      </a:pPr>
                      <a:r>
                        <a:rPr lang="en-US" sz="800" b="0" dirty="0">
                          <a:solidFill>
                            <a:srgbClr val="000000"/>
                          </a:solidFill>
                          <a:latin typeface="Calibri" panose="020F0502020204030204" pitchFamily="34" charset="0"/>
                        </a:rPr>
                        <a:t>Needs PG Alignment</a:t>
                      </a:r>
                      <a:endParaRPr lang="en-US" sz="800" b="0" dirty="0">
                        <a:solidFill>
                          <a:schemeClr val="bg1"/>
                        </a:solidFill>
                        <a:latin typeface="Calibri" panose="020F0502020204030204" pitchFamily="34" charset="0"/>
                      </a:endParaRPr>
                    </a:p>
                  </a:txBody>
                  <a:tcPr marL="61111" marR="61111" marT="30555" marB="3055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6" name="Graphic 25" descr="Exclamation mark with solid fill">
            <a:extLst>
              <a:ext uri="{FF2B5EF4-FFF2-40B4-BE49-F238E27FC236}">
                <a16:creationId xmlns:a16="http://schemas.microsoft.com/office/drawing/2014/main" id="{44D41467-AEB2-46E8-8BA1-61D4AC1552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9332" y="636391"/>
            <a:ext cx="279521" cy="296838"/>
          </a:xfrm>
          <a:prstGeom prst="rect">
            <a:avLst/>
          </a:prstGeom>
        </p:spPr>
      </p:pic>
      <p:pic>
        <p:nvPicPr>
          <p:cNvPr id="28" name="Graphic 27" descr="Repeat with solid fill">
            <a:extLst>
              <a:ext uri="{FF2B5EF4-FFF2-40B4-BE49-F238E27FC236}">
                <a16:creationId xmlns:a16="http://schemas.microsoft.com/office/drawing/2014/main" id="{D1BCB357-608D-475F-95F9-A7A8DCA5437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4914" y="389904"/>
            <a:ext cx="208359" cy="208359"/>
          </a:xfrm>
          <a:prstGeom prst="rect">
            <a:avLst/>
          </a:prstGeom>
        </p:spPr>
      </p:pic>
      <p:pic>
        <p:nvPicPr>
          <p:cNvPr id="29" name="Graphic 28" descr="Follow with solid fill">
            <a:extLst>
              <a:ext uri="{FF2B5EF4-FFF2-40B4-BE49-F238E27FC236}">
                <a16:creationId xmlns:a16="http://schemas.microsoft.com/office/drawing/2014/main" id="{865AF05E-893F-41AD-ABDD-B47025E9279D}"/>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18252" y="341956"/>
            <a:ext cx="304917" cy="304917"/>
          </a:xfrm>
          <a:prstGeom prst="rect">
            <a:avLst/>
          </a:prstGeom>
        </p:spPr>
      </p:pic>
      <p:sp>
        <p:nvSpPr>
          <p:cNvPr id="5" name="Rectangle 4">
            <a:extLst>
              <a:ext uri="{FF2B5EF4-FFF2-40B4-BE49-F238E27FC236}">
                <a16:creationId xmlns:a16="http://schemas.microsoft.com/office/drawing/2014/main" id="{B158F4A1-B86C-0327-7C90-119A9CCCBFB8}"/>
              </a:ext>
            </a:extLst>
          </p:cNvPr>
          <p:cNvSpPr/>
          <p:nvPr userDrawn="1"/>
        </p:nvSpPr>
        <p:spPr>
          <a:xfrm>
            <a:off x="865" y="487"/>
            <a:ext cx="12190271" cy="339729"/>
          </a:xfrm>
          <a:prstGeom prst="rect">
            <a:avLst/>
          </a:prstGeom>
          <a:solidFill>
            <a:srgbClr val="5B9BD5">
              <a:lumMod val="50000"/>
            </a:srgbClr>
          </a:solidFill>
          <a:ln w="12700" cap="flat" cmpd="sng" algn="ctr">
            <a:solidFill>
              <a:srgbClr val="002060"/>
            </a:solidFill>
            <a:prstDash val="solid"/>
            <a:miter lim="800000"/>
          </a:ln>
          <a:effectLst/>
        </p:spPr>
        <p:txBody>
          <a:bodyPr lIns="91427" tIns="45713" rIns="91427" bIns="45713" rtlCol="0" anchor="ctr"/>
          <a:lstStyle/>
          <a:p>
            <a:pPr marL="0" marR="0" lvl="0" indent="0" defTabSz="914225"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alibri" panose="020F0502020204030204"/>
                <a:ea typeface="+mn-ea"/>
                <a:cs typeface="+mn-cs"/>
              </a:rPr>
              <a:t>THEME/FOCUS AREA								DSR Owner:  </a:t>
            </a:r>
            <a:r>
              <a:rPr kumimoji="0" lang="en-US" sz="1400" b="0" i="0" u="none" strike="noStrike" kern="0" cap="none" spc="0" normalizeH="0" baseline="0" noProof="0" dirty="0">
                <a:ln>
                  <a:noFill/>
                </a:ln>
                <a:solidFill>
                  <a:srgbClr val="FFC000"/>
                </a:solidFill>
                <a:effectLst/>
                <a:uLnTx/>
                <a:uFillTx/>
                <a:latin typeface="Calibri" panose="020F0502020204030204"/>
                <a:ea typeface="+mn-ea"/>
                <a:cs typeface="+mn-cs"/>
              </a:rPr>
              <a:t>Assign Theme Owner</a:t>
            </a:r>
            <a:r>
              <a:rPr kumimoji="0" lang="en-US" sz="1400" b="0" i="0" u="none" strike="noStrike" kern="0" cap="none" spc="0" normalizeH="0" baseline="0" noProof="0" dirty="0">
                <a:ln>
                  <a:noFill/>
                </a:ln>
                <a:solidFill>
                  <a:srgbClr val="FFFFFF"/>
                </a:solidFill>
                <a:effectLst/>
                <a:uLnTx/>
                <a:uFillTx/>
                <a:latin typeface="Calibri" panose="020F0502020204030204"/>
                <a:ea typeface="+mn-ea"/>
                <a:cs typeface="+mn-cs"/>
              </a:rPr>
              <a:t> </a:t>
            </a: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873095B-3FF1-3328-2633-1F5A74530407}"/>
              </a:ext>
            </a:extLst>
          </p:cNvPr>
          <p:cNvSpPr txBox="1"/>
          <p:nvPr userDrawn="1"/>
        </p:nvSpPr>
        <p:spPr>
          <a:xfrm>
            <a:off x="0" y="350432"/>
            <a:ext cx="5201080" cy="646331"/>
          </a:xfrm>
          <a:prstGeom prst="rect">
            <a:avLst/>
          </a:prstGeom>
          <a:solidFill>
            <a:schemeClr val="bg2">
              <a:lumMod val="90000"/>
            </a:schemeClr>
          </a:solidFill>
        </p:spPr>
        <p:txBody>
          <a:bodyPr wrap="square" rtlCol="0">
            <a:spAutoFit/>
          </a:bodyPr>
          <a:lstStyle/>
          <a:p>
            <a:r>
              <a:rPr lang="en-US" dirty="0"/>
              <a:t>Short blurb/story behind the ask and what are the end goals for this theme</a:t>
            </a:r>
          </a:p>
        </p:txBody>
      </p:sp>
    </p:spTree>
    <p:extLst>
      <p:ext uri="{BB962C8B-B14F-4D97-AF65-F5344CB8AC3E}">
        <p14:creationId xmlns:p14="http://schemas.microsoft.com/office/powerpoint/2010/main" val="42933927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840249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37324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2" y="1189178"/>
            <a:ext cx="11653524" cy="1989134"/>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102" indent="0">
              <a:buNone/>
              <a:defRPr/>
            </a:lvl3pPr>
            <a:lvl4pPr marL="448205" indent="0">
              <a:buNone/>
              <a:defRPr/>
            </a:lvl4pPr>
            <a:lvl5pPr marL="67230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
          <p:cNvSpPr>
            <a:spLocks noGrp="1"/>
          </p:cNvSpPr>
          <p:nvPr>
            <p:ph type="sldNum" sz="quarter" idx="4"/>
          </p:nvPr>
        </p:nvSpPr>
        <p:spPr>
          <a:xfrm>
            <a:off x="11006619" y="6232282"/>
            <a:ext cx="916142" cy="357998"/>
          </a:xfrm>
          <a:prstGeom prst="rect">
            <a:avLst/>
          </a:prstGeom>
        </p:spPr>
        <p:txBody>
          <a:bodyPr vert="horz" lIns="91440" tIns="45720" rIns="91440" bIns="45720" rtlCol="0" anchor="ctr"/>
          <a:lstStyle>
            <a:lvl1pPr algn="r">
              <a:defRPr sz="1177">
                <a:solidFill>
                  <a:schemeClr val="tx1">
                    <a:tint val="75000"/>
                  </a:schemeClr>
                </a:solidFill>
              </a:defRPr>
            </a:lvl1pPr>
          </a:lstStyle>
          <a:p>
            <a:pPr marL="0" marR="0" lvl="0" indent="0" algn="r" defTabSz="914390" rtl="0" eaLnBrk="1" fontAlgn="auto" latinLnBrk="0" hangingPunct="1">
              <a:lnSpc>
                <a:spcPct val="100000"/>
              </a:lnSpc>
              <a:spcBef>
                <a:spcPts val="0"/>
              </a:spcBef>
              <a:spcAft>
                <a:spcPts val="0"/>
              </a:spcAft>
              <a:buClrTx/>
              <a:buSzTx/>
              <a:buFontTx/>
              <a:buNone/>
              <a:tabLst/>
              <a:defRPr/>
            </a:pPr>
            <a:fld id="{34880684-B6D4-4B89-A9A9-1F9D85279D31}" type="slidenum">
              <a:rPr kumimoji="0" lang="en-US" sz="1177"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14390" rtl="0" eaLnBrk="1" fontAlgn="auto" latinLnBrk="0" hangingPunct="1">
                <a:lnSpc>
                  <a:spcPct val="100000"/>
                </a:lnSpc>
                <a:spcBef>
                  <a:spcPts val="0"/>
                </a:spcBef>
                <a:spcAft>
                  <a:spcPts val="0"/>
                </a:spcAft>
                <a:buClrTx/>
                <a:buSzTx/>
                <a:buFontTx/>
                <a:buNone/>
                <a:tabLst/>
                <a:defRPr/>
              </a:pPr>
              <a:t>‹#›</a:t>
            </a:fld>
            <a:endParaRPr kumimoji="0" lang="en-US" sz="1177" b="0" i="0" u="none" strike="noStrike" kern="1200" cap="none" spc="0" normalizeH="0" baseline="0" noProof="0">
              <a:ln>
                <a:noFill/>
              </a:ln>
              <a:solidFill>
                <a:srgbClr val="505050">
                  <a:tint val="75000"/>
                </a:srgbClr>
              </a:solidFill>
              <a:effectLst/>
              <a:uLnTx/>
              <a:uFillTx/>
              <a:latin typeface="Segoe UI"/>
              <a:ea typeface="+mn-ea"/>
              <a:cs typeface="+mn-cs"/>
            </a:endParaRPr>
          </a:p>
        </p:txBody>
      </p:sp>
    </p:spTree>
    <p:extLst>
      <p:ext uri="{BB962C8B-B14F-4D97-AF65-F5344CB8AC3E}">
        <p14:creationId xmlns:p14="http://schemas.microsoft.com/office/powerpoint/2010/main" val="44044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theme" Target="../theme/theme1.xml"/><Relationship Id="rId12" Type="http://schemas.openxmlformats.org/officeDocument/2006/relationships/image" Target="../media/image1.emf"/><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72783345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5" r:id="rId6"/>
    <p:sldLayoutId id="2147483670" r:id="rId7"/>
    <p:sldLayoutId id="2147483671" r:id="rId8"/>
    <p:sldLayoutId id="2147483672" r:id="rId9"/>
    <p:sldLayoutId id="2147483673" r:id="rId10"/>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10" Type="http://schemas.openxmlformats.org/officeDocument/2006/relationships/hyperlink" Target="https://onedrive.visualstudio.com/SPIN/_workitems/edit/1175114" TargetMode="External"/><Relationship Id="rId11" Type="http://schemas.openxmlformats.org/officeDocument/2006/relationships/hyperlink" Target="https://microsoftit.visualstudio.com/OneITVSO/_workitems/edit/8066744" TargetMode="External"/><Relationship Id="rId12" Type="http://schemas.openxmlformats.org/officeDocument/2006/relationships/hyperlink" Target="https://microsoftit.visualstudio.com/OneITVSO/_workitems/edit/7939271" TargetMode="External"/><Relationship Id="rId13" Type="http://schemas.openxmlformats.org/officeDocument/2006/relationships/hyperlink" Target="https://microsoftit.visualstudio.com/OneITVSO/_workitems/edit/7938418" TargetMode="Externa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hyperlink" Target="https://microsoftit.visualstudio.com/OneITVSO/_workitems/edit/7461614" TargetMode="External"/><Relationship Id="rId6" Type="http://schemas.openxmlformats.org/officeDocument/2006/relationships/hyperlink" Target="https://microsoftit.visualstudio.com/OneITVSO/_workitems/edit/7461628" TargetMode="External"/><Relationship Id="rId7" Type="http://schemas.openxmlformats.org/officeDocument/2006/relationships/hyperlink" Target="https://o365exchange.visualstudio.com/IP Engineering/_workitems/edit/1735208" TargetMode="External"/><Relationship Id="rId8" Type="http://schemas.openxmlformats.org/officeDocument/2006/relationships/hyperlink" Target="https://microsoftit.visualstudio.com/OneITVSO/_workitems/edit/7461610" TargetMode="External"/><Relationship Id="rId9" Type="http://schemas.openxmlformats.org/officeDocument/2006/relationships/hyperlink" Target="https://microsoftit.visualstudio.com/OneITVSO/_workitems/edit/900832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10" Type="http://schemas.openxmlformats.org/officeDocument/2006/relationships/hyperlink" Target="https://dev.azure.com/SecProdReadiness/MIP Release/_queries/edit/406/?triage=true" TargetMode="External"/><Relationship Id="rId11" Type="http://schemas.openxmlformats.org/officeDocument/2006/relationships/hyperlink" Target="https://microsoftit.visualstudio.com/OneITVSO/_workitems/edit/7461631" TargetMode="External"/><Relationship Id="rId12" Type="http://schemas.openxmlformats.org/officeDocument/2006/relationships/hyperlink" Target="https://microsoftit.visualstudio.com/OneITVSO/_workitems/edit/7461619" TargetMode="External"/><Relationship Id="rId13" Type="http://schemas.openxmlformats.org/officeDocument/2006/relationships/hyperlink" Target="https://nam06.safelinks.protection.outlook.com/?url=https%3A%2f%2fo365exchange.visualstudio.com%2fIP%2520Engineering%2f_workitems%2fedit%2f1894659%2f%3Ftriage%3Dtrue&amp;data=04%7C01%7CShekhar.Palta%40microsoft.com%7Cf4fb8cf3c48b4f96e4cd08d8fec350ba%7C72f988bf86f141af91ab2d7cd011db47%7C0%7C0%7C637539462237046290%7CUnknown%7CTWFpbGZsb3d8eyJWIjoiMC4wLjAwMDAiLCJQIjoiV2luMzIiLCJBTiI6Ik1haWwiLCJXVCI6Mn0%3D%7C1000&amp;sdata=X2184XebmLed%2B0e8nyY%2BF3m32R9HnvOV2CAGXo8bUA0%3D&amp;reserved=0" TargetMode="External"/><Relationship Id="rId14" Type="http://schemas.openxmlformats.org/officeDocument/2006/relationships/hyperlink" Target="https://microsoftit.visualstudio.com/OneITVSO/_workitems/edit/7938487" TargetMode="Externa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hyperlink" Target="https://microsoftit.visualstudio.com/OneITVSO/_workitems/edit/7461630" TargetMode="External"/><Relationship Id="rId6" Type="http://schemas.openxmlformats.org/officeDocument/2006/relationships/hyperlink" Target="https://microsoftit.visualstudio.com/OneITVSO/_workitems/edit/7461629" TargetMode="External"/><Relationship Id="rId7" Type="http://schemas.openxmlformats.org/officeDocument/2006/relationships/hyperlink" Target="https://dev.azure.com/SecProdReadiness/MIP/_workitems/edit/450" TargetMode="External"/><Relationship Id="rId8" Type="http://schemas.openxmlformats.org/officeDocument/2006/relationships/hyperlink" Target="https://microsoftit.visualstudio.com/OneITVSO/_workitems/edit/7938244" TargetMode="External"/><Relationship Id="rId9" Type="http://schemas.openxmlformats.org/officeDocument/2006/relationships/hyperlink" Target="https://microsoftit.visualstudio.com/OneITVSO/_workitems/edit/746161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10" Type="http://schemas.openxmlformats.org/officeDocument/2006/relationships/hyperlink" Target="https://microsoftit.visualstudio.com/OneITVSO/_workitems/edit/9008429" TargetMode="External"/><Relationship Id="rId11" Type="http://schemas.openxmlformats.org/officeDocument/2006/relationships/hyperlink" Target="https://microsoftit.visualstudio.com/OneITVSO/_workitems/edit/9008417" TargetMode="Externa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hyperlink" Target="https://microsoftit.visualstudio.com/OneITVSO/_workitems/edit/7461626" TargetMode="External"/><Relationship Id="rId6" Type="http://schemas.openxmlformats.org/officeDocument/2006/relationships/hyperlink" Target="https://microsoftit.visualstudio.com/OneITVSO/_workitems/edit/9032290" TargetMode="External"/><Relationship Id="rId7" Type="http://schemas.openxmlformats.org/officeDocument/2006/relationships/hyperlink" Target="https://microsoftit.visualstudio.com/OneITVSO/_workitems/edit/9008448" TargetMode="External"/><Relationship Id="rId8" Type="http://schemas.openxmlformats.org/officeDocument/2006/relationships/hyperlink" Target="https://microsoftit.visualstudio.com/OneITVSO/_workitems/edit/9008444" TargetMode="External"/><Relationship Id="rId9" Type="http://schemas.openxmlformats.org/officeDocument/2006/relationships/hyperlink" Target="https://microsoftit.visualstudio.com/OneITVSO/_workitems/edit/900843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10" Type="http://schemas.openxmlformats.org/officeDocument/2006/relationships/hyperlink" Target="https://microsoftit.visualstudio.com/OneITVSO/_workitems/edit/7461617" TargetMode="External"/><Relationship Id="rId11" Type="http://schemas.openxmlformats.org/officeDocument/2006/relationships/hyperlink" Target="https://dev.azure.com/SecProdReadiness/MIP Release/_queries/edit/296/?triage=true" TargetMode="External"/><Relationship Id="rId12" Type="http://schemas.openxmlformats.org/officeDocument/2006/relationships/hyperlink" Target="https://microsoftit.visualstudio.com/OneITVSO/_workitems/edit/9253414" TargetMode="External"/><Relationship Id="rId13" Type="http://schemas.openxmlformats.org/officeDocument/2006/relationships/hyperlink" Target="https://microsoftit.visualstudio.com/OneITVSO/_workitems/edit/7616722" TargetMode="External"/><Relationship Id="rId14" Type="http://schemas.openxmlformats.org/officeDocument/2006/relationships/hyperlink" Target="https://nam06.safelinks.protection.outlook.com/?url=https%3A%2f%2fdev.azure.com%2fSecProdReadiness%2fMIP%2520Release%2f_workitems%2fedit%2f305&amp;data=04%7C01%7CBrittany.Symms%40microsoft.com%7C2122112c7d1942f50a2308d93b4b3fd5%7C72f988bf86f141af91ab2d7cd011db47%7C1%7C0%7C637606016640828741%7CUnknown%7CTWFpbGZsb3d8eyJWIjoiMC4wLjAwMDAiLCJQIjoiV2luMzIiLCJBTiI6Ik1haWwiLCJXVCI6Mn0%3D%7C1000&amp;sdata=1y%2fFY3osBHmjMo9jdIGIZuNMIIthhwnN%2Buo%2f2MlKBLw%3D&amp;reserved=0" TargetMode="External"/><Relationship Id="rId15" Type="http://schemas.openxmlformats.org/officeDocument/2006/relationships/hyperlink" Target="https://microsoftit.visualstudio.com/OneITVSO/_workitems/edit/7461632" TargetMode="Externa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hyperlink" Target="https://microsoftit.visualstudio.com/OneITVSO/_workitems/edit/9008378" TargetMode="External"/><Relationship Id="rId6" Type="http://schemas.openxmlformats.org/officeDocument/2006/relationships/hyperlink" Target="https://dev.azure.com/domoreexp/MSTeams/_workitems/edit/2165658" TargetMode="External"/><Relationship Id="rId7" Type="http://schemas.openxmlformats.org/officeDocument/2006/relationships/hyperlink" Target="https://microsoftit.visualstudio.com/OneITVSO/_workitems/edit/7461611" TargetMode="External"/><Relationship Id="rId8" Type="http://schemas.openxmlformats.org/officeDocument/2006/relationships/hyperlink" Target="https://microsoftit.visualstudio.com/OneITVSO/_workitems/edit/7461627" TargetMode="External"/><Relationship Id="rId9" Type="http://schemas.openxmlformats.org/officeDocument/2006/relationships/hyperlink" Target="https://dev.azure.com/SecProdReadiness/MIP Release/_workitems/edit/42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hyperlink" Target="https://microsoftit.visualstudio.com/OneITVSO/_workitems/edit/7461625" TargetMode="External"/><Relationship Id="rId6" Type="http://schemas.openxmlformats.org/officeDocument/2006/relationships/hyperlink" Target="https://microsoftit.visualstudio.com/OneITVSO/_workitems/edit/9008344" TargetMode="External"/><Relationship Id="rId7" Type="http://schemas.openxmlformats.org/officeDocument/2006/relationships/hyperlink" Target="https://o365exchange.visualstudio.com/IP Engineering/_workitems/edit/2745820" TargetMode="External"/><Relationship Id="rId8" Type="http://schemas.openxmlformats.org/officeDocument/2006/relationships/hyperlink" Target="https://microsoftit.visualstudio.com/OneITVSO/_workitems/edit/9253460" TargetMode="External"/><Relationship Id="rId9" Type="http://schemas.openxmlformats.org/officeDocument/2006/relationships/hyperlink" Target="https://o365exchange.visualstudio.com/IP%20Engineering/_workitems/edit/2824389"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Microsoft Information Protection Monthly RedZone</a:t>
            </a:r>
          </a:p>
        </p:txBody>
      </p:sp>
      <p:sp>
        <p:nvSpPr>
          <p:cNvPr id="3" name="Text Placeholder 2"/>
          <p:cNvSpPr>
            <a:spLocks noGrp="1"/>
          </p:cNvSpPr>
          <p:nvPr>
            <p:ph type="body" idx="12" sz="quarter"/>
          </p:nvPr>
        </p:nvSpPr>
        <p:spPr/>
        <p:txBody>
          <a:bodyPr/>
          <a:lstStyle/>
          <a:p>
            <a:r>
              <a:t>Date: November 2022</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1"/>
          <p:cNvGraphicFramePr>
            <a:graphicFrameLocks noGrp="1"/>
          </p:cNvGraphicFramePr>
          <p:nvPr/>
        </p:nvGraphicFramePr>
        <p:xfrm>
          <a:off x="0" y="1024128"/>
          <a:ext cx="12188952" cy="5819013"/>
        </p:xfrm>
        <a:graphic>
          <a:graphicData uri="http://schemas.openxmlformats.org/drawingml/2006/table">
            <a:tbl>
              <a:tblPr firstRow="1" bandRow="1">
                <a:tableStyleId>{5C22544A-7EE6-4342-B048-85BDC9FD1C3A}</a:tableStyleId>
              </a:tblPr>
              <a:tblGrid>
                <a:gridCol w="3657600"/>
                <a:gridCol w="932688"/>
                <a:gridCol w="822960"/>
                <a:gridCol w="813816"/>
                <a:gridCol w="1197864"/>
                <a:gridCol w="731520"/>
                <a:gridCol w="941832"/>
                <a:gridCol w="3090672"/>
              </a:tblGrid>
              <a:tr h="466344">
                <a:tc>
                  <a:txBody>
                    <a:bodyPr/>
                    <a:lstStyle/>
                    <a:p>
                      <a:pPr>
                        <a:defRPr sz="1200" b="1">
                          <a:latin typeface="Segoe UI (Body)"/>
                        </a:defRPr>
                      </a:pPr>
                      <a:r>
                        <a:t>Issue</a:t>
                      </a:r>
                    </a:p>
                  </a:txBody>
                  <a:tcPr/>
                </a:tc>
                <a:tc>
                  <a:txBody>
                    <a:bodyPr/>
                    <a:lstStyle/>
                    <a:p>
                      <a:pPr>
                        <a:defRPr sz="1200" b="1">
                          <a:latin typeface="Segoe UI (Body)"/>
                        </a:defRPr>
                      </a:pPr>
                      <a:r>
                        <a:t>Req Date</a:t>
                      </a:r>
                    </a:p>
                  </a:txBody>
                  <a:tcPr/>
                </a:tc>
                <a:tc>
                  <a:txBody>
                    <a:bodyPr/>
                    <a:lstStyle/>
                    <a:p>
                      <a:pPr>
                        <a:defRPr sz="1200" b="1">
                          <a:latin typeface="Segoe UI (Body)"/>
                        </a:defRPr>
                      </a:pPr>
                      <a:r>
                        <a:t>Status</a:t>
                      </a:r>
                    </a:p>
                  </a:txBody>
                  <a:tcPr/>
                </a:tc>
                <a:tc>
                  <a:txBody>
                    <a:bodyPr/>
                    <a:lstStyle/>
                    <a:p>
                      <a:pPr>
                        <a:defRPr sz="1200" b="1">
                          <a:latin typeface="Segoe UI (Body)"/>
                        </a:defRPr>
                      </a:pPr>
                      <a:r>
                        <a:t>MSD ADO</a:t>
                      </a:r>
                    </a:p>
                  </a:txBody>
                  <a:tcPr/>
                </a:tc>
                <a:tc>
                  <a:txBody>
                    <a:bodyPr/>
                    <a:lstStyle/>
                    <a:p>
                      <a:pPr>
                        <a:defRPr sz="1200" b="1">
                          <a:latin typeface="Segoe UI (Body)"/>
                        </a:defRPr>
                      </a:pPr>
                      <a:r>
                        <a:t>MSD Owner</a:t>
                      </a:r>
                    </a:p>
                  </a:txBody>
                  <a:tcPr/>
                </a:tc>
                <a:tc>
                  <a:txBody>
                    <a:bodyPr/>
                    <a:lstStyle/>
                    <a:p>
                      <a:pPr>
                        <a:defRPr sz="1200" b="1">
                          <a:latin typeface="Segoe UI (Body)"/>
                        </a:defRPr>
                      </a:pPr>
                      <a:r>
                        <a:t>PG ADO</a:t>
                      </a:r>
                    </a:p>
                  </a:txBody>
                  <a:tcPr/>
                </a:tc>
                <a:tc>
                  <a:txBody>
                    <a:bodyPr/>
                    <a:lstStyle/>
                    <a:p>
                      <a:pPr>
                        <a:defRPr sz="1200" b="1">
                          <a:latin typeface="Segoe UI (Body)"/>
                        </a:defRPr>
                      </a:pPr>
                      <a:r>
                        <a:t>PG Owner</a:t>
                      </a:r>
                    </a:p>
                  </a:txBody>
                  <a:tcPr/>
                </a:tc>
                <a:tc>
                  <a:txBody>
                    <a:bodyPr/>
                    <a:lstStyle/>
                    <a:p>
                      <a:pPr>
                        <a:defRPr sz="1200" b="1">
                          <a:latin typeface="Segoe UI (Body)"/>
                        </a:defRPr>
                      </a:pPr>
                      <a:r>
                        <a:t>Comments</a:t>
                      </a:r>
                    </a:p>
                  </a:txBody>
                  <a:tcPr/>
                </a:tc>
              </a:tr>
              <a:tr h="764667">
                <a:tc>
                  <a:txBody>
                    <a:bodyPr/>
                    <a:lstStyle/>
                    <a:p>
                      <a:pPr>
                        <a:defRPr sz="1200">
                          <a:latin typeface="Segoe UI (Body)"/>
                        </a:defRPr>
                      </a:pPr>
                      <a:r>
                        <a:t>SharePoint needs to be able to reason over content protected by user defined permissions (UDP)</a:t>
                      </a:r>
                    </a:p>
                  </a:txBody>
                  <a:tcPr/>
                </a:tc>
                <a:tc>
                  <a:txBody>
                    <a:bodyPr/>
                    <a:lstStyle/>
                    <a:p>
                      <a:pPr>
                        <a:defRPr sz="1200">
                          <a:latin typeface="Segoe UI (Body)"/>
                        </a:defRPr>
                      </a:pPr>
                      <a:r>
                        <a:t>07/22</a:t>
                      </a:r>
                    </a:p>
                  </a:txBody>
                  <a:tcPr/>
                </a:tc>
                <a:tc>
                  <a:txBody>
                    <a:bodyPr/>
                    <a:lstStyle/>
                    <a:p>
                      <a:pPr>
                        <a:defRPr sz="1100">
                          <a:latin typeface="Segoe UI (Body)"/>
                        </a:defRPr>
                      </a:pPr>
                      <a:r>
                        <a:t>RZ-Blue</a:t>
                      </a:r>
                    </a:p>
                  </a:txBody>
                  <a:tcPr>
                    <a:solidFill>
                      <a:srgbClr val="4CC8F4"/>
                    </a:solidFill>
                  </a:tcPr>
                </a:tc>
                <a:tc>
                  <a:txBody>
                    <a:bodyPr/>
                    <a:lstStyle/>
                    <a:p>
                      <a:pPr>
                        <a:defRPr sz="1200">
                          <a:latin typeface="Segoe UI (Body)"/>
                        </a:defRPr>
                      </a:pPr>
                      <a:r>
                        <a:rPr>
                          <a:hlinkClick r:id="rId5"/>
                        </a:rPr>
                        <a:t>7461614</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Sanjoyan</a:t>
                      </a:r>
                    </a:p>
                  </a:txBody>
                  <a:tcPr/>
                </a:tc>
                <a:tc>
                  <a:txBody>
                    <a:bodyPr/>
                    <a:lstStyle/>
                    <a:p>
                      <a:pPr>
                        <a:defRPr sz="900">
                          <a:latin typeface="Segoe UI (Body)"/>
                        </a:defRPr>
                      </a:pPr>
                      <a:r>
                        <a:t>Teams ran into issues that need to be resolved before release. SharePoint and OneDrive (SPOD) offer full functionality on documents protected with User Defined Permissions (UDP), including Index, Search, render and co-au</a:t>
                      </a:r>
                    </a:p>
                  </a:txBody>
                  <a:tcPr/>
                </a:tc>
              </a:tr>
              <a:tr h="764667">
                <a:tc>
                  <a:txBody>
                    <a:bodyPr/>
                    <a:lstStyle/>
                    <a:p>
                      <a:pPr>
                        <a:defRPr sz="1200">
                          <a:latin typeface="Segoe UI (Body)"/>
                        </a:defRPr>
                      </a:pPr>
                      <a:r>
                        <a:t>(Bug) Email user notices are generated inconsistent with the DLP Events</a:t>
                      </a:r>
                    </a:p>
                  </a:txBody>
                  <a:tcPr/>
                </a:tc>
                <a:tc>
                  <a:txBody>
                    <a:bodyPr/>
                    <a:lstStyle/>
                    <a:p>
                      <a:pPr>
                        <a:defRPr sz="1200">
                          <a:latin typeface="Segoe UI (Body)"/>
                        </a:defRPr>
                      </a:pPr>
                      <a:r>
                        <a:t>08/21</a:t>
                      </a:r>
                    </a:p>
                  </a:txBody>
                  <a:tcPr/>
                </a:tc>
                <a:tc>
                  <a:txBody>
                    <a:bodyPr/>
                    <a:lstStyle/>
                    <a:p>
                      <a:pPr>
                        <a:defRPr sz="1100">
                          <a:latin typeface="Segoe UI (Body)"/>
                        </a:defRPr>
                      </a:pPr>
                      <a:r>
                        <a:t>RZ-Blue</a:t>
                      </a:r>
                    </a:p>
                  </a:txBody>
                  <a:tcPr>
                    <a:solidFill>
                      <a:srgbClr val="4CC8F4"/>
                    </a:solidFill>
                  </a:tcPr>
                </a:tc>
                <a:tc>
                  <a:txBody>
                    <a:bodyPr/>
                    <a:lstStyle/>
                    <a:p>
                      <a:pPr>
                        <a:defRPr sz="1200">
                          <a:latin typeface="Segoe UI (Body)"/>
                        </a:defRPr>
                      </a:pPr>
                      <a:r>
                        <a:rPr>
                          <a:hlinkClick r:id="rId6"/>
                        </a:rPr>
                        <a:t>7461628</a:t>
                      </a:r>
                    </a:p>
                  </a:txBody>
                  <a:tcPr/>
                </a:tc>
                <a:tc>
                  <a:txBody>
                    <a:bodyPr/>
                    <a:lstStyle/>
                    <a:p>
                      <a:pPr>
                        <a:defRPr sz="800">
                          <a:latin typeface="Segoe UI (Body)"/>
                        </a:defRPr>
                      </a:pPr>
                      <a:r>
                        <a:t>Sanjeev Gupta</a:t>
                      </a:r>
                    </a:p>
                  </a:txBody>
                  <a:tcPr/>
                </a:tc>
                <a:tc>
                  <a:txBody>
                    <a:bodyPr/>
                    <a:lstStyle/>
                    <a:p>
                      <a:pPr>
                        <a:defRPr sz="800">
                          <a:latin typeface="Segoe UI (Body)"/>
                        </a:defRPr>
                      </a:pPr>
                      <a:r>
                        <a:rPr>
                          <a:hlinkClick r:id="rId7"/>
                        </a:rPr>
                        <a:t>PG Link</a:t>
                      </a:r>
                    </a:p>
                  </a:txBody>
                  <a:tcPr/>
                </a:tc>
                <a:tc>
                  <a:txBody>
                    <a:bodyPr/>
                    <a:lstStyle/>
                    <a:p>
                      <a:pPr>
                        <a:defRPr sz="800">
                          <a:latin typeface="Segoe UI (Body)"/>
                        </a:defRPr>
                      </a:pPr>
                      <a:r>
                        <a:t>Shekhar Palta</a:t>
                      </a:r>
                    </a:p>
                  </a:txBody>
                  <a:tcPr/>
                </a:tc>
                <a:tc>
                  <a:txBody>
                    <a:bodyPr/>
                    <a:lstStyle/>
                    <a:p>
                      <a:pPr>
                        <a:defRPr sz="900">
                          <a:latin typeface="Segoe UI (Body)"/>
                        </a:defRPr>
                      </a:pPr>
                      <a:r>
                        <a:t>In the initial tests, we were able to generate user notices. More tests pending before we can turn on user notices for all policies. PG has needed inro from DSR and we are waiting on delivery of fixes. Some Scenarios sti</a:t>
                      </a:r>
                    </a:p>
                  </a:txBody>
                  <a:tcPr/>
                </a:tc>
              </a:tr>
              <a:tr h="764667">
                <a:tc>
                  <a:txBody>
                    <a:bodyPr/>
                    <a:lstStyle/>
                    <a:p>
                      <a:pPr>
                        <a:defRPr sz="1200">
                          <a:latin typeface="Segoe UI (Body)"/>
                        </a:defRPr>
                      </a:pPr>
                      <a:r>
                        <a:t>Label support missing in Shared Channels &amp; no sharing limits available</a:t>
                      </a:r>
                    </a:p>
                  </a:txBody>
                  <a:tcPr/>
                </a:tc>
                <a:tc>
                  <a:txBody>
                    <a:bodyPr/>
                    <a:lstStyle/>
                    <a:p>
                      <a:pPr>
                        <a:defRPr sz="1200">
                          <a:latin typeface="Segoe UI (Body)"/>
                        </a:defRPr>
                      </a:pPr>
                      <a:r>
                        <a:t>06/22</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8"/>
                        </a:rPr>
                        <a:t>7461610</a:t>
                      </a:r>
                    </a:p>
                  </a:txBody>
                  <a:tcPr/>
                </a:tc>
                <a:tc>
                  <a:txBody>
                    <a:bodyPr/>
                    <a:lstStyle/>
                    <a:p>
                      <a:pPr>
                        <a:defRPr sz="800">
                          <a:latin typeface="Segoe UI (Body)"/>
                        </a:defRPr>
                      </a:pPr>
                      <a:r>
                        <a:t>David Johnson</a:t>
                      </a:r>
                    </a:p>
                  </a:txBody>
                  <a:tcPr/>
                </a:tc>
                <a:tc>
                  <a:txBody>
                    <a:bodyPr/>
                    <a:lstStyle/>
                    <a:p>
                      <a:pPr>
                        <a:defRPr sz="800">
                          <a:latin typeface="Segoe UI (Body)"/>
                        </a:defRPr>
                      </a:pPr>
                      <a:r>
                        <a:t>nan</a:t>
                      </a:r>
                    </a:p>
                  </a:txBody>
                  <a:tcPr/>
                </a:tc>
                <a:tc>
                  <a:txBody>
                    <a:bodyPr/>
                    <a:lstStyle/>
                    <a:p>
                      <a:pPr>
                        <a:defRPr sz="800">
                          <a:latin typeface="Segoe UI (Body)"/>
                        </a:defRPr>
                      </a:pPr>
                      <a:r>
                        <a:t>Denise GohArun Das</a:t>
                      </a:r>
                    </a:p>
                  </a:txBody>
                  <a:tcPr/>
                </a:tc>
                <a:tc>
                  <a:txBody>
                    <a:bodyPr/>
                    <a:lstStyle/>
                    <a:p>
                      <a:pPr>
                        <a:defRPr sz="900">
                          <a:latin typeface="Segoe UI (Body)"/>
                        </a:defRPr>
                      </a:pPr>
                      <a:r>
                        <a:t>Parent Label not sufficient. Channels more open than parent. Need label policies to block channel sharing with more open channels / externals. Work starting APR 2022</a:t>
                      </a:r>
                    </a:p>
                  </a:txBody>
                  <a:tcPr/>
                </a:tc>
              </a:tr>
              <a:tr h="764667">
                <a:tc>
                  <a:txBody>
                    <a:bodyPr/>
                    <a:lstStyle/>
                    <a:p>
                      <a:pPr>
                        <a:defRPr sz="1200">
                          <a:latin typeface="Segoe UI (Body)"/>
                        </a:defRPr>
                      </a:pPr>
                      <a:r>
                        <a:t>Default "content" label on a doc library should be set according to the container label</a:t>
                      </a:r>
                    </a:p>
                  </a:txBody>
                  <a:tcPr/>
                </a:tc>
                <a:tc>
                  <a:txBody>
                    <a:bodyPr/>
                    <a:lstStyle/>
                    <a:p>
                      <a:pPr>
                        <a:defRPr sz="1200">
                          <a:latin typeface="Segoe UI (Body)"/>
                        </a:defRPr>
                      </a:pPr>
                      <a:r>
                        <a:t>09/22</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9"/>
                        </a:rPr>
                        <a:t>9008324</a:t>
                      </a:r>
                    </a:p>
                  </a:txBody>
                  <a:tcPr/>
                </a:tc>
                <a:tc>
                  <a:txBody>
                    <a:bodyPr/>
                    <a:lstStyle/>
                    <a:p>
                      <a:pPr>
                        <a:defRPr sz="800">
                          <a:latin typeface="Segoe UI (Body)"/>
                        </a:defRPr>
                      </a:pPr>
                      <a:r>
                        <a:t>David Johnson</a:t>
                      </a:r>
                    </a:p>
                  </a:txBody>
                  <a:tcPr/>
                </a:tc>
                <a:tc>
                  <a:txBody>
                    <a:bodyPr/>
                    <a:lstStyle/>
                    <a:p>
                      <a:pPr>
                        <a:defRPr sz="800">
                          <a:latin typeface="Segoe UI (Body)"/>
                        </a:defRPr>
                      </a:pPr>
                      <a:r>
                        <a:rPr>
                          <a:hlinkClick r:id="rId10"/>
                        </a:rPr>
                        <a:t>PG Link</a:t>
                      </a:r>
                    </a:p>
                  </a:txBody>
                  <a:tcPr/>
                </a:tc>
                <a:tc>
                  <a:txBody>
                    <a:bodyPr/>
                    <a:lstStyle/>
                    <a:p>
                      <a:pPr>
                        <a:defRPr sz="800">
                          <a:latin typeface="Segoe UI (Body)"/>
                        </a:defRPr>
                      </a:pPr>
                      <a:r>
                        <a:t>David Johnson, Rajeswari Santhanam</a:t>
                      </a:r>
                    </a:p>
                  </a:txBody>
                  <a:tcPr/>
                </a:tc>
                <a:tc>
                  <a:txBody>
                    <a:bodyPr/>
                    <a:lstStyle/>
                    <a:p>
                      <a:pPr>
                        <a:defRPr sz="900">
                          <a:latin typeface="Segoe UI (Body)"/>
                        </a:defRPr>
                      </a:pPr>
                      <a:r>
                        <a:t>There is no way to default a content label for a document library to its parent container label at the time of creation. Document libraries will remain unlabeled, or their labels won't align with the container's label. F</a:t>
                      </a:r>
                    </a:p>
                  </a:txBody>
                  <a:tcPr/>
                </a:tc>
              </a:tr>
              <a:tr h="764667">
                <a:tc>
                  <a:txBody>
                    <a:bodyPr/>
                    <a:lstStyle/>
                    <a:p>
                      <a:pPr>
                        <a:defRPr sz="1200">
                          <a:latin typeface="Segoe UI (Body)"/>
                        </a:defRPr>
                      </a:pPr>
                      <a:r>
                        <a:t>Channel Meetings have labels and policies prior &amp; during a meeting</a:t>
                      </a:r>
                    </a:p>
                  </a:txBody>
                  <a:tcPr/>
                </a:tc>
                <a:tc>
                  <a:txBody>
                    <a:bodyPr/>
                    <a:lstStyle/>
                    <a:p>
                      <a:pPr>
                        <a:defRPr sz="1200">
                          <a:latin typeface="Segoe UI (Body)"/>
                        </a:defRPr>
                      </a:pPr>
                      <a:r>
                        <a:t>nan</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11"/>
                        </a:rPr>
                        <a:t>8066744</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Nadia Fortini</a:t>
                      </a:r>
                    </a:p>
                  </a:txBody>
                  <a:tcPr/>
                </a:tc>
                <a:tc>
                  <a:txBody>
                    <a:bodyPr/>
                    <a:lstStyle/>
                    <a:p>
                      <a:pPr>
                        <a:defRPr sz="900">
                          <a:latin typeface="Segoe UI (Body)"/>
                        </a:defRPr>
                      </a:pPr>
                      <a:r>
                        <a:t>Need Update - Waiting on teams commitment for Cu</a:t>
                      </a:r>
                    </a:p>
                  </a:txBody>
                  <a:tcPr/>
                </a:tc>
              </a:tr>
              <a:tr h="764667">
                <a:tc>
                  <a:txBody>
                    <a:bodyPr/>
                    <a:lstStyle/>
                    <a:p>
                      <a:pPr>
                        <a:defRPr sz="1200">
                          <a:latin typeface="Segoe UI (Body)"/>
                        </a:defRPr>
                      </a:pPr>
                      <a:r>
                        <a:t>Meetings have labels and policies prior &amp; during a meeting, meeting files/recordings inherit labels and policies</a:t>
                      </a:r>
                    </a:p>
                  </a:txBody>
                  <a:tcPr/>
                </a:tc>
                <a:tc>
                  <a:txBody>
                    <a:bodyPr/>
                    <a:lstStyle/>
                    <a:p>
                      <a:pPr>
                        <a:defRPr sz="1200">
                          <a:latin typeface="Segoe UI (Body)"/>
                        </a:defRPr>
                      </a:pPr>
                      <a:r>
                        <a:t>nan</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12"/>
                        </a:rPr>
                        <a:t>7939271</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Nadia Fortini</a:t>
                      </a:r>
                    </a:p>
                  </a:txBody>
                  <a:tcPr/>
                </a:tc>
                <a:tc>
                  <a:txBody>
                    <a:bodyPr/>
                    <a:lstStyle/>
                    <a:p>
                      <a:pPr>
                        <a:defRPr sz="900">
                          <a:latin typeface="Segoe UI (Body)"/>
                        </a:defRPr>
                      </a:pPr>
                      <a:r>
                        <a:t>Funded by MIP and Outlook – In progress. Waiting on Teams to provide scope of commitment for Cu. ETA on Outlook Calendar side is end of Copper. Teams: TBD</a:t>
                      </a:r>
                    </a:p>
                  </a:txBody>
                  <a:tcPr/>
                </a:tc>
              </a:tr>
              <a:tr h="764667">
                <a:tc>
                  <a:txBody>
                    <a:bodyPr/>
                    <a:lstStyle/>
                    <a:p>
                      <a:pPr>
                        <a:defRPr sz="1200">
                          <a:latin typeface="Segoe UI (Body)"/>
                        </a:defRPr>
                      </a:pPr>
                      <a:r>
                        <a:t>Ability to protect non-office files</a:t>
                      </a:r>
                    </a:p>
                  </a:txBody>
                  <a:tcPr/>
                </a:tc>
                <a:tc>
                  <a:txBody>
                    <a:bodyPr/>
                    <a:lstStyle/>
                    <a:p>
                      <a:pPr>
                        <a:defRPr sz="1200">
                          <a:latin typeface="Segoe UI (Body)"/>
                        </a:defRPr>
                      </a:pPr>
                      <a:r>
                        <a:t>06/22</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13"/>
                        </a:rPr>
                        <a:t>7938418</a:t>
                      </a:r>
                    </a:p>
                  </a:txBody>
                  <a:tcPr/>
                </a:tc>
                <a:tc>
                  <a:txBody>
                    <a:bodyPr/>
                    <a:lstStyle/>
                    <a:p>
                      <a:pPr>
                        <a:defRPr sz="800">
                          <a:latin typeface="Segoe UI (Body)"/>
                        </a:defRPr>
                      </a:pPr>
                      <a:r>
                        <a:t>Faye Harold</a:t>
                      </a:r>
                    </a:p>
                  </a:txBody>
                  <a:tcPr/>
                </a:tc>
                <a:tc>
                  <a:txBody>
                    <a:bodyPr/>
                    <a:lstStyle/>
                    <a:p>
                      <a:pPr>
                        <a:defRPr sz="800">
                          <a:latin typeface="Segoe UI (Body)"/>
                        </a:defRPr>
                      </a:pPr>
                      <a:r>
                        <a:t>nan</a:t>
                      </a:r>
                    </a:p>
                  </a:txBody>
                  <a:tcPr/>
                </a:tc>
                <a:tc>
                  <a:txBody>
                    <a:bodyPr/>
                    <a:lstStyle/>
                    <a:p>
                      <a:pPr>
                        <a:defRPr sz="800">
                          <a:latin typeface="Segoe UI (Body)"/>
                        </a:defRPr>
                      </a:pPr>
                      <a:r>
                        <a:t>Shekhar Palta</a:t>
                      </a:r>
                    </a:p>
                  </a:txBody>
                  <a:tcPr/>
                </a:tc>
                <a:tc>
                  <a:txBody>
                    <a:bodyPr/>
                    <a:lstStyle/>
                    <a:p>
                      <a:pPr>
                        <a:defRPr sz="900">
                          <a:latin typeface="Segoe UI (Body)"/>
                        </a:defRPr>
                      </a:pPr>
                      <a:r>
                        <a:t>Non-Office files can contain sensitive information and need to be protected using DLP</a:t>
                      </a:r>
                    </a:p>
                  </a:txBody>
                  <a:tcPr/>
                </a:tc>
              </a:tr>
            </a:tbl>
          </a:graphicData>
        </a:graphic>
      </p:graphicFrame>
      <p:pic>
        <p:nvPicPr>
          <p:cNvPr id="3" name="Picture 2" descr="refresh.png"/>
          <p:cNvPicPr>
            <a:picLocks noChangeAspect="1"/>
          </p:cNvPicPr>
          <p:nvPr/>
        </p:nvPicPr>
        <p:blipFill>
          <a:blip r:embed="rId2"/>
          <a:stretch>
            <a:fillRect/>
          </a:stretch>
        </p:blipFill>
        <p:spPr>
          <a:xfrm>
            <a:off x="6382512" y="411480"/>
            <a:ext cx="210312" cy="155448"/>
          </a:xfrm>
          <a:prstGeom prst="rect">
            <a:avLst/>
          </a:prstGeom>
        </p:spPr>
      </p:pic>
      <p:pic>
        <p:nvPicPr>
          <p:cNvPr id="4" name="Picture 3" descr="exclaim.png"/>
          <p:cNvPicPr>
            <a:picLocks noChangeAspect="1"/>
          </p:cNvPicPr>
          <p:nvPr/>
        </p:nvPicPr>
        <p:blipFill>
          <a:blip r:embed="rId3"/>
          <a:stretch>
            <a:fillRect/>
          </a:stretch>
        </p:blipFill>
        <p:spPr>
          <a:xfrm>
            <a:off x="6464808" y="649224"/>
            <a:ext cx="45720" cy="256032"/>
          </a:xfrm>
          <a:prstGeom prst="rect">
            <a:avLst/>
          </a:prstGeom>
        </p:spPr>
      </p:pic>
      <p:pic>
        <p:nvPicPr>
          <p:cNvPr id="5" name="Picture 4" descr="resource.png"/>
          <p:cNvPicPr>
            <a:picLocks noChangeAspect="1"/>
          </p:cNvPicPr>
          <p:nvPr/>
        </p:nvPicPr>
        <p:blipFill>
          <a:blip r:embed="rId4"/>
          <a:stretch>
            <a:fillRect/>
          </a:stretch>
        </p:blipFill>
        <p:spPr>
          <a:xfrm>
            <a:off x="5248656" y="365760"/>
            <a:ext cx="237744" cy="24688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1"/>
          <p:cNvGraphicFramePr>
            <a:graphicFrameLocks noGrp="1"/>
          </p:cNvGraphicFramePr>
          <p:nvPr/>
        </p:nvGraphicFramePr>
        <p:xfrm>
          <a:off x="0" y="1024128"/>
          <a:ext cx="12188952" cy="5819013"/>
        </p:xfrm>
        <a:graphic>
          <a:graphicData uri="http://schemas.openxmlformats.org/drawingml/2006/table">
            <a:tbl>
              <a:tblPr firstRow="1" bandRow="1">
                <a:tableStyleId>{5C22544A-7EE6-4342-B048-85BDC9FD1C3A}</a:tableStyleId>
              </a:tblPr>
              <a:tblGrid>
                <a:gridCol w="3657600"/>
                <a:gridCol w="932688"/>
                <a:gridCol w="822960"/>
                <a:gridCol w="813816"/>
                <a:gridCol w="1197864"/>
                <a:gridCol w="731520"/>
                <a:gridCol w="941832"/>
                <a:gridCol w="3090672"/>
              </a:tblGrid>
              <a:tr h="466344">
                <a:tc>
                  <a:txBody>
                    <a:bodyPr/>
                    <a:lstStyle/>
                    <a:p>
                      <a:pPr>
                        <a:defRPr sz="1200" b="1">
                          <a:latin typeface="Segoe UI (Body)"/>
                        </a:defRPr>
                      </a:pPr>
                      <a:r>
                        <a:t>Issue</a:t>
                      </a:r>
                    </a:p>
                  </a:txBody>
                  <a:tcPr/>
                </a:tc>
                <a:tc>
                  <a:txBody>
                    <a:bodyPr/>
                    <a:lstStyle/>
                    <a:p>
                      <a:pPr>
                        <a:defRPr sz="1200" b="1">
                          <a:latin typeface="Segoe UI (Body)"/>
                        </a:defRPr>
                      </a:pPr>
                      <a:r>
                        <a:t>Req Date</a:t>
                      </a:r>
                    </a:p>
                  </a:txBody>
                  <a:tcPr/>
                </a:tc>
                <a:tc>
                  <a:txBody>
                    <a:bodyPr/>
                    <a:lstStyle/>
                    <a:p>
                      <a:pPr>
                        <a:defRPr sz="1200" b="1">
                          <a:latin typeface="Segoe UI (Body)"/>
                        </a:defRPr>
                      </a:pPr>
                      <a:r>
                        <a:t>Status</a:t>
                      </a:r>
                    </a:p>
                  </a:txBody>
                  <a:tcPr/>
                </a:tc>
                <a:tc>
                  <a:txBody>
                    <a:bodyPr/>
                    <a:lstStyle/>
                    <a:p>
                      <a:pPr>
                        <a:defRPr sz="1200" b="1">
                          <a:latin typeface="Segoe UI (Body)"/>
                        </a:defRPr>
                      </a:pPr>
                      <a:r>
                        <a:t>MSD ADO</a:t>
                      </a:r>
                    </a:p>
                  </a:txBody>
                  <a:tcPr/>
                </a:tc>
                <a:tc>
                  <a:txBody>
                    <a:bodyPr/>
                    <a:lstStyle/>
                    <a:p>
                      <a:pPr>
                        <a:defRPr sz="1200" b="1">
                          <a:latin typeface="Segoe UI (Body)"/>
                        </a:defRPr>
                      </a:pPr>
                      <a:r>
                        <a:t>MSD Owner</a:t>
                      </a:r>
                    </a:p>
                  </a:txBody>
                  <a:tcPr/>
                </a:tc>
                <a:tc>
                  <a:txBody>
                    <a:bodyPr/>
                    <a:lstStyle/>
                    <a:p>
                      <a:pPr>
                        <a:defRPr sz="1200" b="1">
                          <a:latin typeface="Segoe UI (Body)"/>
                        </a:defRPr>
                      </a:pPr>
                      <a:r>
                        <a:t>PG ADO</a:t>
                      </a:r>
                    </a:p>
                  </a:txBody>
                  <a:tcPr/>
                </a:tc>
                <a:tc>
                  <a:txBody>
                    <a:bodyPr/>
                    <a:lstStyle/>
                    <a:p>
                      <a:pPr>
                        <a:defRPr sz="1200" b="1">
                          <a:latin typeface="Segoe UI (Body)"/>
                        </a:defRPr>
                      </a:pPr>
                      <a:r>
                        <a:t>PG Owner</a:t>
                      </a:r>
                    </a:p>
                  </a:txBody>
                  <a:tcPr/>
                </a:tc>
                <a:tc>
                  <a:txBody>
                    <a:bodyPr/>
                    <a:lstStyle/>
                    <a:p>
                      <a:pPr>
                        <a:defRPr sz="1200" b="1">
                          <a:latin typeface="Segoe UI (Body)"/>
                        </a:defRPr>
                      </a:pPr>
                      <a:r>
                        <a:t>Comments</a:t>
                      </a:r>
                    </a:p>
                  </a:txBody>
                  <a:tcPr/>
                </a:tc>
              </a:tr>
              <a:tr h="764667">
                <a:tc>
                  <a:txBody>
                    <a:bodyPr/>
                    <a:lstStyle/>
                    <a:p>
                      <a:pPr>
                        <a:defRPr sz="1200">
                          <a:latin typeface="Segoe UI (Body)"/>
                        </a:defRPr>
                      </a:pPr>
                      <a:r>
                        <a:t>Label support missing in Fluid</a:t>
                      </a:r>
                    </a:p>
                  </a:txBody>
                  <a:tcPr/>
                </a:tc>
                <a:tc>
                  <a:txBody>
                    <a:bodyPr/>
                    <a:lstStyle/>
                    <a:p>
                      <a:pPr>
                        <a:defRPr sz="1200">
                          <a:latin typeface="Segoe UI (Body)"/>
                        </a:defRPr>
                      </a:pPr>
                      <a:r>
                        <a:t>08/22</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5"/>
                        </a:rPr>
                        <a:t>7461630</a:t>
                      </a:r>
                    </a:p>
                  </a:txBody>
                  <a:tcPr/>
                </a:tc>
                <a:tc>
                  <a:txBody>
                    <a:bodyPr/>
                    <a:lstStyle/>
                    <a:p>
                      <a:pPr>
                        <a:defRPr sz="800">
                          <a:latin typeface="Segoe UI (Body)"/>
                        </a:defRPr>
                      </a:pPr>
                      <a:r>
                        <a:t>Faye Harold</a:t>
                      </a:r>
                    </a:p>
                  </a:txBody>
                  <a:tcPr/>
                </a:tc>
                <a:tc>
                  <a:txBody>
                    <a:bodyPr/>
                    <a:lstStyle/>
                    <a:p>
                      <a:pPr>
                        <a:defRPr sz="800">
                          <a:latin typeface="Segoe UI (Body)"/>
                        </a:defRPr>
                      </a:pPr>
                      <a:r>
                        <a:t>nan</a:t>
                      </a:r>
                    </a:p>
                  </a:txBody>
                  <a:tcPr/>
                </a:tc>
                <a:tc>
                  <a:txBody>
                    <a:bodyPr/>
                    <a:lstStyle/>
                    <a:p>
                      <a:pPr>
                        <a:defRPr sz="800">
                          <a:latin typeface="Segoe UI (Body)"/>
                        </a:defRPr>
                      </a:pPr>
                      <a:r>
                        <a:t>Alex Li Tamine Mokdissi</a:t>
                      </a:r>
                    </a:p>
                  </a:txBody>
                  <a:tcPr/>
                </a:tc>
                <a:tc>
                  <a:txBody>
                    <a:bodyPr/>
                    <a:lstStyle/>
                    <a:p>
                      <a:pPr>
                        <a:defRPr sz="900">
                          <a:latin typeface="Segoe UI (Body)"/>
                        </a:defRPr>
                      </a:pPr>
                      <a:r>
                        <a:t>New file type with broad embed potential. Missing labelling.Slip to June due to late delivery of dependencies. Updated Risk Ack needed.</a:t>
                      </a:r>
                    </a:p>
                  </a:txBody>
                  <a:tcPr/>
                </a:tc>
              </a:tr>
              <a:tr h="764667">
                <a:tc>
                  <a:txBody>
                    <a:bodyPr/>
                    <a:lstStyle/>
                    <a:p>
                      <a:pPr>
                        <a:defRPr sz="1200">
                          <a:latin typeface="Segoe UI (Body)"/>
                        </a:defRPr>
                      </a:pPr>
                      <a:r>
                        <a:t>Save As in Office Apps does not reveal that location is risky or unprotected.</a:t>
                      </a:r>
                    </a:p>
                  </a:txBody>
                  <a:tcPr/>
                </a:tc>
                <a:tc>
                  <a:txBody>
                    <a:bodyPr/>
                    <a:lstStyle/>
                    <a:p>
                      <a:pPr>
                        <a:defRPr sz="1200">
                          <a:latin typeface="Segoe UI (Body)"/>
                        </a:defRPr>
                      </a:pPr>
                      <a:r>
                        <a:t>06/22</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6"/>
                        </a:rPr>
                        <a:t>7461629</a:t>
                      </a:r>
                    </a:p>
                  </a:txBody>
                  <a:tcPr/>
                </a:tc>
                <a:tc>
                  <a:txBody>
                    <a:bodyPr/>
                    <a:lstStyle/>
                    <a:p>
                      <a:pPr>
                        <a:defRPr sz="800">
                          <a:latin typeface="Segoe UI (Body)"/>
                        </a:defRPr>
                      </a:pPr>
                      <a:r>
                        <a:t>David Johnson</a:t>
                      </a:r>
                    </a:p>
                  </a:txBody>
                  <a:tcPr/>
                </a:tc>
                <a:tc>
                  <a:txBody>
                    <a:bodyPr/>
                    <a:lstStyle/>
                    <a:p>
                      <a:pPr>
                        <a:defRPr sz="800">
                          <a:latin typeface="Segoe UI (Body)"/>
                        </a:defRPr>
                      </a:pPr>
                      <a:r>
                        <a:rPr>
                          <a:hlinkClick r:id="rId7"/>
                        </a:rPr>
                        <a:t>PG Link</a:t>
                      </a:r>
                    </a:p>
                  </a:txBody>
                  <a:tcPr/>
                </a:tc>
                <a:tc>
                  <a:txBody>
                    <a:bodyPr/>
                    <a:lstStyle/>
                    <a:p>
                      <a:pPr>
                        <a:defRPr sz="800">
                          <a:latin typeface="Segoe UI (Body)"/>
                        </a:defRPr>
                      </a:pPr>
                      <a:r>
                        <a:t>Mike Paer Alex Li</a:t>
                      </a:r>
                    </a:p>
                  </a:txBody>
                  <a:tcPr/>
                </a:tc>
                <a:tc>
                  <a:txBody>
                    <a:bodyPr/>
                    <a:lstStyle/>
                    <a:p>
                      <a:pPr>
                        <a:defRPr sz="900">
                          <a:latin typeface="Segoe UI (Body)"/>
                        </a:defRPr>
                      </a:pPr>
                      <a:r>
                        <a:t>This capability helps users to better protect Microsoft data. This is more critical now than ever due to rollout of Shared Channels. Copper commitment will show indication that a location is a shared channel.</a:t>
                      </a:r>
                    </a:p>
                  </a:txBody>
                  <a:tcPr/>
                </a:tc>
              </a:tr>
              <a:tr h="764667">
                <a:tc>
                  <a:txBody>
                    <a:bodyPr/>
                    <a:lstStyle/>
                    <a:p>
                      <a:pPr>
                        <a:defRPr sz="1200">
                          <a:latin typeface="Segoe UI (Body)"/>
                        </a:defRPr>
                      </a:pPr>
                      <a:r>
                        <a:t>Information Worker experience for Self-Remediation</a:t>
                      </a:r>
                    </a:p>
                  </a:txBody>
                  <a:tcPr/>
                </a:tc>
                <a:tc>
                  <a:txBody>
                    <a:bodyPr/>
                    <a:lstStyle/>
                    <a:p>
                      <a:pPr>
                        <a:defRPr sz="1200">
                          <a:latin typeface="Segoe UI (Body)"/>
                        </a:defRPr>
                      </a:pPr>
                      <a:r>
                        <a:t>06/22</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8"/>
                        </a:rPr>
                        <a:t>7938244</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Shekhar</a:t>
                      </a:r>
                    </a:p>
                  </a:txBody>
                  <a:tcPr/>
                </a:tc>
                <a:tc>
                  <a:txBody>
                    <a:bodyPr/>
                    <a:lstStyle/>
                    <a:p>
                      <a:pPr>
                        <a:defRPr sz="900">
                          <a:latin typeface="Segoe UI (Body)"/>
                        </a:defRPr>
                      </a:pPr>
                      <a:r>
                        <a:t>IW experience for self-remediation :	- Reminders with an escalation workflow- files list with redacted SITs and surrounding chars - options to override or report as FP - reporting dashboard for admin with option for cust</a:t>
                      </a:r>
                    </a:p>
                  </a:txBody>
                  <a:tcPr/>
                </a:tc>
              </a:tr>
              <a:tr h="764667">
                <a:tc>
                  <a:txBody>
                    <a:bodyPr/>
                    <a:lstStyle/>
                    <a:p>
                      <a:pPr>
                        <a:defRPr sz="1200">
                          <a:latin typeface="Segoe UI (Body)"/>
                        </a:defRPr>
                      </a:pPr>
                      <a:r>
                        <a:t>Credentials SITs should be in parity to CredScan</a:t>
                      </a:r>
                    </a:p>
                  </a:txBody>
                  <a:tcPr/>
                </a:tc>
                <a:tc>
                  <a:txBody>
                    <a:bodyPr/>
                    <a:lstStyle/>
                    <a:p>
                      <a:pPr>
                        <a:defRPr sz="1200">
                          <a:latin typeface="Segoe UI (Body)"/>
                        </a:defRPr>
                      </a:pPr>
                      <a:r>
                        <a:t>12/21</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9"/>
                        </a:rPr>
                        <a:t>7461615</a:t>
                      </a:r>
                    </a:p>
                  </a:txBody>
                  <a:tcPr/>
                </a:tc>
                <a:tc>
                  <a:txBody>
                    <a:bodyPr/>
                    <a:lstStyle/>
                    <a:p>
                      <a:pPr>
                        <a:defRPr sz="800">
                          <a:latin typeface="Segoe UI (Body)"/>
                        </a:defRPr>
                      </a:pPr>
                      <a:r>
                        <a:t>Rajeswari Santhanam</a:t>
                      </a:r>
                    </a:p>
                  </a:txBody>
                  <a:tcPr/>
                </a:tc>
                <a:tc>
                  <a:txBody>
                    <a:bodyPr/>
                    <a:lstStyle/>
                    <a:p>
                      <a:pPr>
                        <a:defRPr sz="800">
                          <a:latin typeface="Segoe UI (Body)"/>
                        </a:defRPr>
                      </a:pPr>
                      <a:r>
                        <a:rPr>
                          <a:hlinkClick r:id="rId10"/>
                        </a:rPr>
                        <a:t>PG Link</a:t>
                      </a:r>
                    </a:p>
                  </a:txBody>
                  <a:tcPr/>
                </a:tc>
                <a:tc>
                  <a:txBody>
                    <a:bodyPr/>
                    <a:lstStyle/>
                    <a:p>
                      <a:pPr>
                        <a:defRPr sz="800">
                          <a:latin typeface="Segoe UI (Body)"/>
                        </a:defRPr>
                      </a:pPr>
                      <a:r>
                        <a:t>Martin</a:t>
                      </a:r>
                    </a:p>
                  </a:txBody>
                  <a:tcPr/>
                </a:tc>
                <a:tc>
                  <a:txBody>
                    <a:bodyPr/>
                    <a:lstStyle/>
                    <a:p>
                      <a:pPr>
                        <a:defRPr sz="900">
                          <a:latin typeface="Segoe UI (Body)"/>
                        </a:defRPr>
                      </a:pPr>
                      <a:r>
                        <a:t>CredScan SIT integration into DCS and management layer in progress. On track for DSRE validation in Feb 22. GA target is Apr-22</a:t>
                      </a:r>
                    </a:p>
                  </a:txBody>
                  <a:tcPr/>
                </a:tc>
              </a:tr>
              <a:tr h="764667">
                <a:tc>
                  <a:txBody>
                    <a:bodyPr/>
                    <a:lstStyle/>
                    <a:p>
                      <a:pPr>
                        <a:defRPr sz="1200">
                          <a:latin typeface="Segoe UI (Body)"/>
                        </a:defRPr>
                      </a:pPr>
                      <a:r>
                        <a:t>Shared channel guest access reviews</a:t>
                      </a:r>
                    </a:p>
                  </a:txBody>
                  <a:tcPr/>
                </a:tc>
                <a:tc>
                  <a:txBody>
                    <a:bodyPr/>
                    <a:lstStyle/>
                    <a:p>
                      <a:pPr>
                        <a:defRPr sz="1200">
                          <a:latin typeface="Segoe UI (Body)"/>
                        </a:defRPr>
                      </a:pPr>
                      <a:r>
                        <a:t>12/21</a:t>
                      </a:r>
                    </a:p>
                  </a:txBody>
                  <a:tcPr/>
                </a:tc>
                <a:tc>
                  <a:txBody>
                    <a:bodyPr/>
                    <a:lstStyle/>
                    <a:p>
                      <a:pPr>
                        <a:defRPr sz="1100">
                          <a:latin typeface="Segoe UI (Body)"/>
                        </a:defRPr>
                      </a:pPr>
                      <a:r>
                        <a:t>RZ-Yellow</a:t>
                      </a:r>
                    </a:p>
                  </a:txBody>
                  <a:tcPr>
                    <a:solidFill>
                      <a:srgbClr val="FFD34C"/>
                    </a:solidFill>
                  </a:tcPr>
                </a:tc>
                <a:tc>
                  <a:txBody>
                    <a:bodyPr/>
                    <a:lstStyle/>
                    <a:p>
                      <a:pPr>
                        <a:defRPr sz="1200">
                          <a:latin typeface="Segoe UI (Body)"/>
                        </a:defRPr>
                      </a:pPr>
                      <a:r>
                        <a:rPr>
                          <a:hlinkClick r:id="rId11"/>
                        </a:rPr>
                        <a:t>7461631</a:t>
                      </a:r>
                    </a:p>
                  </a:txBody>
                  <a:tcPr/>
                </a:tc>
                <a:tc>
                  <a:txBody>
                    <a:bodyPr/>
                    <a:lstStyle/>
                    <a:p>
                      <a:pPr>
                        <a:defRPr sz="800">
                          <a:latin typeface="Segoe UI (Body)"/>
                        </a:defRPr>
                      </a:pPr>
                      <a:r>
                        <a:t>David Johnson</a:t>
                      </a:r>
                    </a:p>
                  </a:txBody>
                  <a:tcPr/>
                </a:tc>
                <a:tc>
                  <a:txBody>
                    <a:bodyPr/>
                    <a:lstStyle/>
                    <a:p>
                      <a:pPr>
                        <a:defRPr sz="800">
                          <a:latin typeface="Segoe UI (Body)"/>
                        </a:defRPr>
                      </a:pPr>
                      <a:r>
                        <a:t>nan</a:t>
                      </a:r>
                    </a:p>
                  </a:txBody>
                  <a:tcPr/>
                </a:tc>
                <a:tc>
                  <a:txBody>
                    <a:bodyPr/>
                    <a:lstStyle/>
                    <a:p>
                      <a:pPr>
                        <a:defRPr sz="800">
                          <a:latin typeface="Segoe UI (Body)"/>
                        </a:defRPr>
                      </a:pPr>
                      <a:r>
                        <a:t>Nadia Fortini</a:t>
                      </a:r>
                    </a:p>
                  </a:txBody>
                  <a:tcPr/>
                </a:tc>
                <a:tc>
                  <a:txBody>
                    <a:bodyPr/>
                    <a:lstStyle/>
                    <a:p>
                      <a:pPr>
                        <a:defRPr sz="900">
                          <a:latin typeface="Segoe UI (Body)"/>
                        </a:defRPr>
                      </a:pPr>
                      <a:r>
                        <a:t>Parity with AAD B2B Group membership controls No MIP requirement. AAD Access Reviews Feature. Needs to be tracked in Identity RedZone.</a:t>
                      </a:r>
                    </a:p>
                  </a:txBody>
                  <a:tcPr/>
                </a:tc>
              </a:tr>
              <a:tr h="764667">
                <a:tc>
                  <a:txBody>
                    <a:bodyPr/>
                    <a:lstStyle/>
                    <a:p>
                      <a:pPr>
                        <a:defRPr sz="1200">
                          <a:latin typeface="Segoe UI (Body)"/>
                        </a:defRPr>
                      </a:pPr>
                      <a:r>
                        <a:t>Entire ACL list for a SPO/ODB file needed to determine the extent of oversharing</a:t>
                      </a:r>
                    </a:p>
                  </a:txBody>
                  <a:tcPr/>
                </a:tc>
                <a:tc>
                  <a:txBody>
                    <a:bodyPr/>
                    <a:lstStyle/>
                    <a:p>
                      <a:pPr>
                        <a:defRPr sz="1200">
                          <a:latin typeface="Segoe UI (Body)"/>
                        </a:defRPr>
                      </a:pPr>
                      <a:r>
                        <a:t>06/22</a:t>
                      </a:r>
                    </a:p>
                  </a:txBody>
                  <a:tcPr/>
                </a:tc>
                <a:tc>
                  <a:txBody>
                    <a:bodyPr/>
                    <a:lstStyle/>
                    <a:p>
                      <a:pPr>
                        <a:defRPr sz="1100">
                          <a:latin typeface="Segoe UI (Body)"/>
                        </a:defRPr>
                      </a:pPr>
                      <a:r>
                        <a:t>RZ-Yellow</a:t>
                      </a:r>
                    </a:p>
                  </a:txBody>
                  <a:tcPr>
                    <a:solidFill>
                      <a:srgbClr val="FFD34C"/>
                    </a:solidFill>
                  </a:tcPr>
                </a:tc>
                <a:tc>
                  <a:txBody>
                    <a:bodyPr/>
                    <a:lstStyle/>
                    <a:p>
                      <a:pPr>
                        <a:defRPr sz="1200">
                          <a:latin typeface="Segoe UI (Body)"/>
                        </a:defRPr>
                      </a:pPr>
                      <a:r>
                        <a:rPr>
                          <a:hlinkClick r:id="rId12"/>
                        </a:rPr>
                        <a:t>7461619</a:t>
                      </a:r>
                    </a:p>
                  </a:txBody>
                  <a:tcPr/>
                </a:tc>
                <a:tc>
                  <a:txBody>
                    <a:bodyPr/>
                    <a:lstStyle/>
                    <a:p>
                      <a:pPr>
                        <a:defRPr sz="800">
                          <a:latin typeface="Segoe UI (Body)"/>
                        </a:defRPr>
                      </a:pPr>
                      <a:r>
                        <a:t>David Johnson</a:t>
                      </a:r>
                    </a:p>
                  </a:txBody>
                  <a:tcPr/>
                </a:tc>
                <a:tc>
                  <a:txBody>
                    <a:bodyPr/>
                    <a:lstStyle/>
                    <a:p>
                      <a:pPr>
                        <a:defRPr sz="800">
                          <a:latin typeface="Segoe UI (Body)"/>
                        </a:defRPr>
                      </a:pPr>
                      <a:r>
                        <a:rPr>
                          <a:hlinkClick r:id="rId13"/>
                        </a:rPr>
                        <a:t>PG Link</a:t>
                      </a:r>
                    </a:p>
                  </a:txBody>
                  <a:tcPr/>
                </a:tc>
                <a:tc>
                  <a:txBody>
                    <a:bodyPr/>
                    <a:lstStyle/>
                    <a:p>
                      <a:pPr>
                        <a:defRPr sz="800">
                          <a:latin typeface="Segoe UI (Body)"/>
                        </a:defRPr>
                      </a:pPr>
                      <a:r>
                        <a:t>Akash Malhotra</a:t>
                      </a:r>
                    </a:p>
                  </a:txBody>
                  <a:tcPr/>
                </a:tc>
                <a:tc>
                  <a:txBody>
                    <a:bodyPr/>
                    <a:lstStyle/>
                    <a:p>
                      <a:pPr>
                        <a:defRPr sz="900">
                          <a:latin typeface="Segoe UI (Body)"/>
                        </a:defRPr>
                      </a:pPr>
                      <a:r>
                        <a:t>Can query ACL list and make available. Associated with other P0 DCR. "Shared/Unshared" control.</a:t>
                      </a:r>
                    </a:p>
                  </a:txBody>
                  <a:tcPr/>
                </a:tc>
              </a:tr>
              <a:tr h="764667">
                <a:tc>
                  <a:txBody>
                    <a:bodyPr/>
                    <a:lstStyle/>
                    <a:p>
                      <a:pPr>
                        <a:defRPr sz="1200">
                          <a:latin typeface="Segoe UI (Body)"/>
                        </a:defRPr>
                      </a:pPr>
                      <a:r>
                        <a:t>Protected Emails in Shared EXO Mailboxes not functional</a:t>
                      </a:r>
                    </a:p>
                  </a:txBody>
                  <a:tcPr/>
                </a:tc>
                <a:tc>
                  <a:txBody>
                    <a:bodyPr/>
                    <a:lstStyle/>
                    <a:p>
                      <a:pPr>
                        <a:defRPr sz="1200">
                          <a:latin typeface="Segoe UI (Body)"/>
                        </a:defRPr>
                      </a:pPr>
                      <a:r>
                        <a:t>03/22</a:t>
                      </a:r>
                    </a:p>
                  </a:txBody>
                  <a:tcPr/>
                </a:tc>
                <a:tc>
                  <a:txBody>
                    <a:bodyPr/>
                    <a:lstStyle/>
                    <a:p>
                      <a:pPr>
                        <a:defRPr sz="1100">
                          <a:latin typeface="Segoe UI (Body)"/>
                        </a:defRPr>
                      </a:pPr>
                      <a:r>
                        <a:t>RZ-Yellow</a:t>
                      </a:r>
                    </a:p>
                  </a:txBody>
                  <a:tcPr>
                    <a:solidFill>
                      <a:srgbClr val="FFD34C"/>
                    </a:solidFill>
                  </a:tcPr>
                </a:tc>
                <a:tc>
                  <a:txBody>
                    <a:bodyPr/>
                    <a:lstStyle/>
                    <a:p>
                      <a:pPr>
                        <a:defRPr sz="1200">
                          <a:latin typeface="Segoe UI (Body)"/>
                        </a:defRPr>
                      </a:pPr>
                      <a:r>
                        <a:rPr>
                          <a:hlinkClick r:id="rId14"/>
                        </a:rPr>
                        <a:t>7938487</a:t>
                      </a:r>
                    </a:p>
                  </a:txBody>
                  <a:tcPr/>
                </a:tc>
                <a:tc>
                  <a:txBody>
                    <a:bodyPr/>
                    <a:lstStyle/>
                    <a:p>
                      <a:pPr>
                        <a:defRPr sz="800">
                          <a:latin typeface="Segoe UI (Body)"/>
                        </a:defRPr>
                      </a:pPr>
                      <a:r>
                        <a:t>Sanjeev Gupta</a:t>
                      </a:r>
                    </a:p>
                  </a:txBody>
                  <a:tcPr/>
                </a:tc>
                <a:tc>
                  <a:txBody>
                    <a:bodyPr/>
                    <a:lstStyle/>
                    <a:p>
                      <a:pPr>
                        <a:defRPr sz="800">
                          <a:latin typeface="Segoe UI (Body)"/>
                        </a:defRPr>
                      </a:pPr>
                      <a:r>
                        <a:t>nan</a:t>
                      </a:r>
                    </a:p>
                  </a:txBody>
                  <a:tcPr/>
                </a:tc>
                <a:tc>
                  <a:txBody>
                    <a:bodyPr/>
                    <a:lstStyle/>
                    <a:p>
                      <a:pPr>
                        <a:defRPr sz="800">
                          <a:latin typeface="Segoe UI (Body)"/>
                        </a:defRPr>
                      </a:pPr>
                      <a:r>
                        <a:t>Samson Chan</a:t>
                      </a:r>
                    </a:p>
                  </a:txBody>
                  <a:tcPr/>
                </a:tc>
                <a:tc>
                  <a:txBody>
                    <a:bodyPr/>
                    <a:lstStyle/>
                    <a:p>
                      <a:pPr>
                        <a:defRPr sz="900">
                          <a:latin typeface="Segoe UI (Body)"/>
                        </a:defRPr>
                      </a:pPr>
                      <a:r>
                        <a:t>Entire experience is broken, encrypted emails cannot be opened. Any protected email going into a shared Mailbox no longer can be opened by the users who share the mailbox.</a:t>
                      </a:r>
                    </a:p>
                  </a:txBody>
                  <a:tcPr/>
                </a:tc>
              </a:tr>
            </a:tbl>
          </a:graphicData>
        </a:graphic>
      </p:graphicFrame>
      <p:pic>
        <p:nvPicPr>
          <p:cNvPr id="3" name="Picture 2" descr="refresh.png"/>
          <p:cNvPicPr>
            <a:picLocks noChangeAspect="1"/>
          </p:cNvPicPr>
          <p:nvPr/>
        </p:nvPicPr>
        <p:blipFill>
          <a:blip r:embed="rId2"/>
          <a:stretch>
            <a:fillRect/>
          </a:stretch>
        </p:blipFill>
        <p:spPr>
          <a:xfrm>
            <a:off x="6382512" y="411480"/>
            <a:ext cx="210312" cy="155448"/>
          </a:xfrm>
          <a:prstGeom prst="rect">
            <a:avLst/>
          </a:prstGeom>
        </p:spPr>
      </p:pic>
      <p:pic>
        <p:nvPicPr>
          <p:cNvPr id="4" name="Picture 3" descr="exclaim.png"/>
          <p:cNvPicPr>
            <a:picLocks noChangeAspect="1"/>
          </p:cNvPicPr>
          <p:nvPr/>
        </p:nvPicPr>
        <p:blipFill>
          <a:blip r:embed="rId3"/>
          <a:stretch>
            <a:fillRect/>
          </a:stretch>
        </p:blipFill>
        <p:spPr>
          <a:xfrm>
            <a:off x="6464808" y="649224"/>
            <a:ext cx="45720" cy="256032"/>
          </a:xfrm>
          <a:prstGeom prst="rect">
            <a:avLst/>
          </a:prstGeom>
        </p:spPr>
      </p:pic>
      <p:pic>
        <p:nvPicPr>
          <p:cNvPr id="5" name="Picture 4" descr="resource.png"/>
          <p:cNvPicPr>
            <a:picLocks noChangeAspect="1"/>
          </p:cNvPicPr>
          <p:nvPr/>
        </p:nvPicPr>
        <p:blipFill>
          <a:blip r:embed="rId4"/>
          <a:stretch>
            <a:fillRect/>
          </a:stretch>
        </p:blipFill>
        <p:spPr>
          <a:xfrm>
            <a:off x="5248656" y="365760"/>
            <a:ext cx="237744" cy="24688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1"/>
          <p:cNvGraphicFramePr>
            <a:graphicFrameLocks noGrp="1"/>
          </p:cNvGraphicFramePr>
          <p:nvPr/>
        </p:nvGraphicFramePr>
        <p:xfrm>
          <a:off x="0" y="1024128"/>
          <a:ext cx="12188952" cy="5819013"/>
        </p:xfrm>
        <a:graphic>
          <a:graphicData uri="http://schemas.openxmlformats.org/drawingml/2006/table">
            <a:tbl>
              <a:tblPr firstRow="1" bandRow="1">
                <a:tableStyleId>{5C22544A-7EE6-4342-B048-85BDC9FD1C3A}</a:tableStyleId>
              </a:tblPr>
              <a:tblGrid>
                <a:gridCol w="3657600"/>
                <a:gridCol w="932688"/>
                <a:gridCol w="822960"/>
                <a:gridCol w="813816"/>
                <a:gridCol w="1197864"/>
                <a:gridCol w="731520"/>
                <a:gridCol w="941832"/>
                <a:gridCol w="3090672"/>
              </a:tblGrid>
              <a:tr h="466344">
                <a:tc>
                  <a:txBody>
                    <a:bodyPr/>
                    <a:lstStyle/>
                    <a:p>
                      <a:pPr>
                        <a:defRPr sz="1200" b="1">
                          <a:latin typeface="Segoe UI (Body)"/>
                        </a:defRPr>
                      </a:pPr>
                      <a:r>
                        <a:t>Issue</a:t>
                      </a:r>
                    </a:p>
                  </a:txBody>
                  <a:tcPr/>
                </a:tc>
                <a:tc>
                  <a:txBody>
                    <a:bodyPr/>
                    <a:lstStyle/>
                    <a:p>
                      <a:pPr>
                        <a:defRPr sz="1200" b="1">
                          <a:latin typeface="Segoe UI (Body)"/>
                        </a:defRPr>
                      </a:pPr>
                      <a:r>
                        <a:t>Req Date</a:t>
                      </a:r>
                    </a:p>
                  </a:txBody>
                  <a:tcPr/>
                </a:tc>
                <a:tc>
                  <a:txBody>
                    <a:bodyPr/>
                    <a:lstStyle/>
                    <a:p>
                      <a:pPr>
                        <a:defRPr sz="1200" b="1">
                          <a:latin typeface="Segoe UI (Body)"/>
                        </a:defRPr>
                      </a:pPr>
                      <a:r>
                        <a:t>Status</a:t>
                      </a:r>
                    </a:p>
                  </a:txBody>
                  <a:tcPr/>
                </a:tc>
                <a:tc>
                  <a:txBody>
                    <a:bodyPr/>
                    <a:lstStyle/>
                    <a:p>
                      <a:pPr>
                        <a:defRPr sz="1200" b="1">
                          <a:latin typeface="Segoe UI (Body)"/>
                        </a:defRPr>
                      </a:pPr>
                      <a:r>
                        <a:t>MSD ADO</a:t>
                      </a:r>
                    </a:p>
                  </a:txBody>
                  <a:tcPr/>
                </a:tc>
                <a:tc>
                  <a:txBody>
                    <a:bodyPr/>
                    <a:lstStyle/>
                    <a:p>
                      <a:pPr>
                        <a:defRPr sz="1200" b="1">
                          <a:latin typeface="Segoe UI (Body)"/>
                        </a:defRPr>
                      </a:pPr>
                      <a:r>
                        <a:t>MSD Owner</a:t>
                      </a:r>
                    </a:p>
                  </a:txBody>
                  <a:tcPr/>
                </a:tc>
                <a:tc>
                  <a:txBody>
                    <a:bodyPr/>
                    <a:lstStyle/>
                    <a:p>
                      <a:pPr>
                        <a:defRPr sz="1200" b="1">
                          <a:latin typeface="Segoe UI (Body)"/>
                        </a:defRPr>
                      </a:pPr>
                      <a:r>
                        <a:t>PG ADO</a:t>
                      </a:r>
                    </a:p>
                  </a:txBody>
                  <a:tcPr/>
                </a:tc>
                <a:tc>
                  <a:txBody>
                    <a:bodyPr/>
                    <a:lstStyle/>
                    <a:p>
                      <a:pPr>
                        <a:defRPr sz="1200" b="1">
                          <a:latin typeface="Segoe UI (Body)"/>
                        </a:defRPr>
                      </a:pPr>
                      <a:r>
                        <a:t>PG Owner</a:t>
                      </a:r>
                    </a:p>
                  </a:txBody>
                  <a:tcPr/>
                </a:tc>
                <a:tc>
                  <a:txBody>
                    <a:bodyPr/>
                    <a:lstStyle/>
                    <a:p>
                      <a:pPr>
                        <a:defRPr sz="1200" b="1">
                          <a:latin typeface="Segoe UI (Body)"/>
                        </a:defRPr>
                      </a:pPr>
                      <a:r>
                        <a:t>Comments</a:t>
                      </a:r>
                    </a:p>
                  </a:txBody>
                  <a:tcPr/>
                </a:tc>
              </a:tr>
              <a:tr h="764667">
                <a:tc>
                  <a:txBody>
                    <a:bodyPr/>
                    <a:lstStyle/>
                    <a:p>
                      <a:pPr>
                        <a:defRPr sz="1200">
                          <a:latin typeface="Segoe UI (Body)"/>
                        </a:defRPr>
                      </a:pPr>
                      <a:r>
                        <a:t>Meetings have labels and policies, meeting files/recordings inherit labels and policies</a:t>
                      </a:r>
                    </a:p>
                  </a:txBody>
                  <a:tcPr/>
                </a:tc>
                <a:tc>
                  <a:txBody>
                    <a:bodyPr/>
                    <a:lstStyle/>
                    <a:p>
                      <a:pPr>
                        <a:defRPr sz="1200">
                          <a:latin typeface="Segoe UI (Body)"/>
                        </a:defRPr>
                      </a:pPr>
                      <a:r>
                        <a:t>12/21</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5"/>
                        </a:rPr>
                        <a:t>7461626</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Nadia Fortini</a:t>
                      </a:r>
                    </a:p>
                  </a:txBody>
                  <a:tcPr/>
                </a:tc>
                <a:tc>
                  <a:txBody>
                    <a:bodyPr/>
                    <a:lstStyle/>
                    <a:p>
                      <a:pPr>
                        <a:defRPr sz="900">
                          <a:latin typeface="Segoe UI (Body)"/>
                        </a:defRPr>
                      </a:pPr>
                      <a:r>
                        <a:t>Not in scope for Cu, Following a meeting, files &amp; recordings inherit label &amp; protection policies. No video DRM.</a:t>
                      </a:r>
                    </a:p>
                  </a:txBody>
                  <a:tcPr/>
                </a:tc>
              </a:tr>
              <a:tr h="764667">
                <a:tc>
                  <a:txBody>
                    <a:bodyPr/>
                    <a:lstStyle/>
                    <a:p>
                      <a:pPr>
                        <a:defRPr sz="1200">
                          <a:latin typeface="Segoe UI (Body)"/>
                        </a:defRPr>
                      </a:pPr>
                      <a:r>
                        <a:t>Policy needed to Block Guests as SharePoint Online Site Collection Admins</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6"/>
                        </a:rPr>
                        <a:t>9032290</a:t>
                      </a:r>
                    </a:p>
                  </a:txBody>
                  <a:tcPr/>
                </a:tc>
                <a:tc>
                  <a:txBody>
                    <a:bodyPr/>
                    <a:lstStyle/>
                    <a:p>
                      <a:pPr>
                        <a:defRPr sz="800">
                          <a:latin typeface="Segoe UI (Body)"/>
                        </a:defRPr>
                      </a:pPr>
                      <a:r>
                        <a:t>Priya Chebiyam</a:t>
                      </a:r>
                    </a:p>
                  </a:txBody>
                  <a:tcPr/>
                </a:tc>
                <a:tc>
                  <a:txBody>
                    <a:bodyPr/>
                    <a:lstStyle/>
                    <a:p>
                      <a:pPr>
                        <a:defRPr sz="800">
                          <a:latin typeface="Segoe UI (Body)"/>
                        </a:defRPr>
                      </a:pPr>
                      <a:r>
                        <a:t>nan</a:t>
                      </a:r>
                    </a:p>
                  </a:txBody>
                  <a:tcPr/>
                </a:tc>
                <a:tc>
                  <a:txBody>
                    <a:bodyPr/>
                    <a:lstStyle/>
                    <a:p>
                      <a:pPr>
                        <a:defRPr sz="800">
                          <a:latin typeface="Segoe UI (Body)"/>
                        </a:defRPr>
                      </a:pPr>
                      <a:r>
                        <a:t>nan</a:t>
                      </a:r>
                    </a:p>
                  </a:txBody>
                  <a:tcPr/>
                </a:tc>
                <a:tc>
                  <a:txBody>
                    <a:bodyPr/>
                    <a:lstStyle/>
                    <a:p>
                      <a:pPr>
                        <a:defRPr sz="900">
                          <a:latin typeface="Segoe UI (Body)"/>
                        </a:defRPr>
                      </a:pPr>
                      <a:r>
                        <a:t>nan</a:t>
                      </a:r>
                    </a:p>
                  </a:txBody>
                  <a:tcPr/>
                </a:tc>
              </a:tr>
              <a:tr h="764667">
                <a:tc>
                  <a:txBody>
                    <a:bodyPr/>
                    <a:lstStyle/>
                    <a:p>
                      <a:pPr>
                        <a:defRPr sz="1200">
                          <a:latin typeface="Segoe UI (Body)"/>
                        </a:defRPr>
                      </a:pPr>
                      <a:r>
                        <a:t>New Credscan parity SITs are not detected by the Label Recommendation policy</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7"/>
                        </a:rPr>
                        <a:t>9008448</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nan</a:t>
                      </a:r>
                    </a:p>
                  </a:txBody>
                  <a:tcPr/>
                </a:tc>
                <a:tc>
                  <a:txBody>
                    <a:bodyPr/>
                    <a:lstStyle/>
                    <a:p>
                      <a:pPr>
                        <a:defRPr sz="900">
                          <a:latin typeface="Segoe UI (Body)"/>
                        </a:defRPr>
                      </a:pPr>
                      <a:r>
                        <a:t>nan</a:t>
                      </a:r>
                    </a:p>
                  </a:txBody>
                  <a:tcPr/>
                </a:tc>
              </a:tr>
              <a:tr h="764667">
                <a:tc>
                  <a:txBody>
                    <a:bodyPr/>
                    <a:lstStyle/>
                    <a:p>
                      <a:pPr>
                        <a:defRPr sz="1200">
                          <a:latin typeface="Segoe UI (Body)"/>
                        </a:defRPr>
                      </a:pPr>
                      <a:r>
                        <a:t>Both DLPRuleMatch and DLPRuleUndo telemetry for the same SPO document at the same DateTime. </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8"/>
                        </a:rPr>
                        <a:t>9008444</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nan</a:t>
                      </a:r>
                    </a:p>
                  </a:txBody>
                  <a:tcPr/>
                </a:tc>
                <a:tc>
                  <a:txBody>
                    <a:bodyPr/>
                    <a:lstStyle/>
                    <a:p>
                      <a:pPr>
                        <a:defRPr sz="900">
                          <a:latin typeface="Segoe UI (Body)"/>
                        </a:defRPr>
                      </a:pPr>
                      <a:r>
                        <a:t>nan</a:t>
                      </a:r>
                    </a:p>
                  </a:txBody>
                  <a:tcPr/>
                </a:tc>
              </a:tr>
              <a:tr h="764667">
                <a:tc>
                  <a:txBody>
                    <a:bodyPr/>
                    <a:lstStyle/>
                    <a:p>
                      <a:pPr>
                        <a:defRPr sz="1200">
                          <a:latin typeface="Segoe UI (Body)"/>
                        </a:defRPr>
                      </a:pPr>
                      <a:r>
                        <a:t>Anomaly in DLP Rule match events</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9"/>
                        </a:rPr>
                        <a:t>9008437</a:t>
                      </a:r>
                    </a:p>
                  </a:txBody>
                  <a:tcPr/>
                </a:tc>
                <a:tc>
                  <a:txBody>
                    <a:bodyPr/>
                    <a:lstStyle/>
                    <a:p>
                      <a:pPr>
                        <a:defRPr sz="800">
                          <a:latin typeface="Segoe UI (Body)"/>
                        </a:defRPr>
                      </a:pPr>
                      <a:r>
                        <a:t>Sanjeev Gupta</a:t>
                      </a:r>
                    </a:p>
                  </a:txBody>
                  <a:tcPr/>
                </a:tc>
                <a:tc>
                  <a:txBody>
                    <a:bodyPr/>
                    <a:lstStyle/>
                    <a:p>
                      <a:pPr>
                        <a:defRPr sz="800">
                          <a:latin typeface="Segoe UI (Body)"/>
                        </a:defRPr>
                      </a:pPr>
                      <a:r>
                        <a:t>nan</a:t>
                      </a:r>
                    </a:p>
                  </a:txBody>
                  <a:tcPr/>
                </a:tc>
                <a:tc>
                  <a:txBody>
                    <a:bodyPr/>
                    <a:lstStyle/>
                    <a:p>
                      <a:pPr>
                        <a:defRPr sz="800">
                          <a:latin typeface="Segoe UI (Body)"/>
                        </a:defRPr>
                      </a:pPr>
                      <a:r>
                        <a:t>nan</a:t>
                      </a:r>
                    </a:p>
                  </a:txBody>
                  <a:tcPr/>
                </a:tc>
                <a:tc>
                  <a:txBody>
                    <a:bodyPr/>
                    <a:lstStyle/>
                    <a:p>
                      <a:pPr>
                        <a:defRPr sz="900">
                          <a:latin typeface="Segoe UI (Body)"/>
                        </a:defRPr>
                      </a:pPr>
                      <a:r>
                        <a:t>nan</a:t>
                      </a:r>
                    </a:p>
                  </a:txBody>
                  <a:tcPr/>
                </a:tc>
              </a:tr>
              <a:tr h="764667">
                <a:tc>
                  <a:txBody>
                    <a:bodyPr/>
                    <a:lstStyle/>
                    <a:p>
                      <a:pPr>
                        <a:defRPr sz="1200">
                          <a:latin typeface="Segoe UI (Body)"/>
                        </a:defRPr>
                      </a:pPr>
                      <a:r>
                        <a:t>Add MatchedCondition support in notification customization</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10"/>
                        </a:rPr>
                        <a:t>9008429</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nan</a:t>
                      </a:r>
                    </a:p>
                  </a:txBody>
                  <a:tcPr/>
                </a:tc>
                <a:tc>
                  <a:txBody>
                    <a:bodyPr/>
                    <a:lstStyle/>
                    <a:p>
                      <a:pPr>
                        <a:defRPr sz="900">
                          <a:latin typeface="Segoe UI (Body)"/>
                        </a:defRPr>
                      </a:pPr>
                      <a:r>
                        <a:t>nan</a:t>
                      </a:r>
                    </a:p>
                  </a:txBody>
                  <a:tcPr/>
                </a:tc>
              </a:tr>
              <a:tr h="764667">
                <a:tc>
                  <a:txBody>
                    <a:bodyPr/>
                    <a:lstStyle/>
                    <a:p>
                      <a:pPr>
                        <a:defRPr sz="1200">
                          <a:latin typeface="Segoe UI (Body)"/>
                        </a:defRPr>
                      </a:pPr>
                      <a:r>
                        <a:t>Notification customization -the body message got truncated</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11"/>
                        </a:rPr>
                        <a:t>9008417</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nan</a:t>
                      </a:r>
                    </a:p>
                  </a:txBody>
                  <a:tcPr/>
                </a:tc>
                <a:tc>
                  <a:txBody>
                    <a:bodyPr/>
                    <a:lstStyle/>
                    <a:p>
                      <a:pPr>
                        <a:defRPr sz="900">
                          <a:latin typeface="Segoe UI (Body)"/>
                        </a:defRPr>
                      </a:pPr>
                      <a:r>
                        <a:t>nan</a:t>
                      </a:r>
                    </a:p>
                  </a:txBody>
                  <a:tcPr/>
                </a:tc>
              </a:tr>
            </a:tbl>
          </a:graphicData>
        </a:graphic>
      </p:graphicFrame>
      <p:pic>
        <p:nvPicPr>
          <p:cNvPr id="3" name="Picture 2" descr="refresh.png"/>
          <p:cNvPicPr>
            <a:picLocks noChangeAspect="1"/>
          </p:cNvPicPr>
          <p:nvPr/>
        </p:nvPicPr>
        <p:blipFill>
          <a:blip r:embed="rId2"/>
          <a:stretch>
            <a:fillRect/>
          </a:stretch>
        </p:blipFill>
        <p:spPr>
          <a:xfrm>
            <a:off x="6382512" y="411480"/>
            <a:ext cx="210312" cy="155448"/>
          </a:xfrm>
          <a:prstGeom prst="rect">
            <a:avLst/>
          </a:prstGeom>
        </p:spPr>
      </p:pic>
      <p:pic>
        <p:nvPicPr>
          <p:cNvPr id="4" name="Picture 3" descr="exclaim.png"/>
          <p:cNvPicPr>
            <a:picLocks noChangeAspect="1"/>
          </p:cNvPicPr>
          <p:nvPr/>
        </p:nvPicPr>
        <p:blipFill>
          <a:blip r:embed="rId3"/>
          <a:stretch>
            <a:fillRect/>
          </a:stretch>
        </p:blipFill>
        <p:spPr>
          <a:xfrm>
            <a:off x="6464808" y="649224"/>
            <a:ext cx="45720" cy="256032"/>
          </a:xfrm>
          <a:prstGeom prst="rect">
            <a:avLst/>
          </a:prstGeom>
        </p:spPr>
      </p:pic>
      <p:pic>
        <p:nvPicPr>
          <p:cNvPr id="5" name="Picture 4" descr="resource.png"/>
          <p:cNvPicPr>
            <a:picLocks noChangeAspect="1"/>
          </p:cNvPicPr>
          <p:nvPr/>
        </p:nvPicPr>
        <p:blipFill>
          <a:blip r:embed="rId4"/>
          <a:stretch>
            <a:fillRect/>
          </a:stretch>
        </p:blipFill>
        <p:spPr>
          <a:xfrm>
            <a:off x="5248656" y="365760"/>
            <a:ext cx="237744" cy="24688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1"/>
          <p:cNvGraphicFramePr>
            <a:graphicFrameLocks noGrp="1"/>
          </p:cNvGraphicFramePr>
          <p:nvPr/>
        </p:nvGraphicFramePr>
        <p:xfrm>
          <a:off x="0" y="1024128"/>
          <a:ext cx="12188952" cy="5819013"/>
        </p:xfrm>
        <a:graphic>
          <a:graphicData uri="http://schemas.openxmlformats.org/drawingml/2006/table">
            <a:tbl>
              <a:tblPr firstRow="1" bandRow="1">
                <a:tableStyleId>{5C22544A-7EE6-4342-B048-85BDC9FD1C3A}</a:tableStyleId>
              </a:tblPr>
              <a:tblGrid>
                <a:gridCol w="3657600"/>
                <a:gridCol w="932688"/>
                <a:gridCol w="822960"/>
                <a:gridCol w="813816"/>
                <a:gridCol w="1197864"/>
                <a:gridCol w="731520"/>
                <a:gridCol w="941832"/>
                <a:gridCol w="3090672"/>
              </a:tblGrid>
              <a:tr h="466344">
                <a:tc>
                  <a:txBody>
                    <a:bodyPr/>
                    <a:lstStyle/>
                    <a:p>
                      <a:pPr>
                        <a:defRPr sz="1200" b="1">
                          <a:latin typeface="Segoe UI (Body)"/>
                        </a:defRPr>
                      </a:pPr>
                      <a:r>
                        <a:t>Issue</a:t>
                      </a:r>
                    </a:p>
                  </a:txBody>
                  <a:tcPr/>
                </a:tc>
                <a:tc>
                  <a:txBody>
                    <a:bodyPr/>
                    <a:lstStyle/>
                    <a:p>
                      <a:pPr>
                        <a:defRPr sz="1200" b="1">
                          <a:latin typeface="Segoe UI (Body)"/>
                        </a:defRPr>
                      </a:pPr>
                      <a:r>
                        <a:t>Req Date</a:t>
                      </a:r>
                    </a:p>
                  </a:txBody>
                  <a:tcPr/>
                </a:tc>
                <a:tc>
                  <a:txBody>
                    <a:bodyPr/>
                    <a:lstStyle/>
                    <a:p>
                      <a:pPr>
                        <a:defRPr sz="1200" b="1">
                          <a:latin typeface="Segoe UI (Body)"/>
                        </a:defRPr>
                      </a:pPr>
                      <a:r>
                        <a:t>Status</a:t>
                      </a:r>
                    </a:p>
                  </a:txBody>
                  <a:tcPr/>
                </a:tc>
                <a:tc>
                  <a:txBody>
                    <a:bodyPr/>
                    <a:lstStyle/>
                    <a:p>
                      <a:pPr>
                        <a:defRPr sz="1200" b="1">
                          <a:latin typeface="Segoe UI (Body)"/>
                        </a:defRPr>
                      </a:pPr>
                      <a:r>
                        <a:t>MSD ADO</a:t>
                      </a:r>
                    </a:p>
                  </a:txBody>
                  <a:tcPr/>
                </a:tc>
                <a:tc>
                  <a:txBody>
                    <a:bodyPr/>
                    <a:lstStyle/>
                    <a:p>
                      <a:pPr>
                        <a:defRPr sz="1200" b="1">
                          <a:latin typeface="Segoe UI (Body)"/>
                        </a:defRPr>
                      </a:pPr>
                      <a:r>
                        <a:t>MSD Owner</a:t>
                      </a:r>
                    </a:p>
                  </a:txBody>
                  <a:tcPr/>
                </a:tc>
                <a:tc>
                  <a:txBody>
                    <a:bodyPr/>
                    <a:lstStyle/>
                    <a:p>
                      <a:pPr>
                        <a:defRPr sz="1200" b="1">
                          <a:latin typeface="Segoe UI (Body)"/>
                        </a:defRPr>
                      </a:pPr>
                      <a:r>
                        <a:t>PG ADO</a:t>
                      </a:r>
                    </a:p>
                  </a:txBody>
                  <a:tcPr/>
                </a:tc>
                <a:tc>
                  <a:txBody>
                    <a:bodyPr/>
                    <a:lstStyle/>
                    <a:p>
                      <a:pPr>
                        <a:defRPr sz="1200" b="1">
                          <a:latin typeface="Segoe UI (Body)"/>
                        </a:defRPr>
                      </a:pPr>
                      <a:r>
                        <a:t>PG Owner</a:t>
                      </a:r>
                    </a:p>
                  </a:txBody>
                  <a:tcPr/>
                </a:tc>
                <a:tc>
                  <a:txBody>
                    <a:bodyPr/>
                    <a:lstStyle/>
                    <a:p>
                      <a:pPr>
                        <a:defRPr sz="1200" b="1">
                          <a:latin typeface="Segoe UI (Body)"/>
                        </a:defRPr>
                      </a:pPr>
                      <a:r>
                        <a:t>Comments</a:t>
                      </a:r>
                    </a:p>
                  </a:txBody>
                  <a:tcPr/>
                </a:tc>
              </a:tr>
              <a:tr h="764667">
                <a:tc>
                  <a:txBody>
                    <a:bodyPr/>
                    <a:lstStyle/>
                    <a:p>
                      <a:pPr>
                        <a:defRPr sz="1200">
                          <a:latin typeface="Segoe UI (Body)"/>
                        </a:defRPr>
                      </a:pPr>
                      <a:r>
                        <a:t>Limit what domains can be added to a Shared Channel</a:t>
                      </a:r>
                    </a:p>
                  </a:txBody>
                  <a:tcPr/>
                </a:tc>
                <a:tc>
                  <a:txBody>
                    <a:bodyPr/>
                    <a:lstStyle/>
                    <a:p>
                      <a:pPr>
                        <a:defRPr sz="1200">
                          <a:latin typeface="Segoe UI (Body)"/>
                        </a:defRPr>
                      </a:pPr>
                      <a:r>
                        <a:t>06/22</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5"/>
                        </a:rPr>
                        <a:t>9008378</a:t>
                      </a:r>
                    </a:p>
                  </a:txBody>
                  <a:tcPr/>
                </a:tc>
                <a:tc>
                  <a:txBody>
                    <a:bodyPr/>
                    <a:lstStyle/>
                    <a:p>
                      <a:pPr>
                        <a:defRPr sz="800">
                          <a:latin typeface="Segoe UI (Body)"/>
                        </a:defRPr>
                      </a:pPr>
                      <a:r>
                        <a:t>David Johnson</a:t>
                      </a:r>
                    </a:p>
                  </a:txBody>
                  <a:tcPr/>
                </a:tc>
                <a:tc>
                  <a:txBody>
                    <a:bodyPr/>
                    <a:lstStyle/>
                    <a:p>
                      <a:pPr>
                        <a:defRPr sz="800">
                          <a:latin typeface="Segoe UI (Body)"/>
                        </a:defRPr>
                      </a:pPr>
                      <a:r>
                        <a:rPr>
                          <a:hlinkClick r:id="rId6"/>
                        </a:rPr>
                        <a:t>PG Link</a:t>
                      </a:r>
                    </a:p>
                  </a:txBody>
                  <a:tcPr/>
                </a:tc>
                <a:tc>
                  <a:txBody>
                    <a:bodyPr/>
                    <a:lstStyle/>
                    <a:p>
                      <a:pPr>
                        <a:defRPr sz="800">
                          <a:latin typeface="Segoe UI (Body)"/>
                        </a:defRPr>
                      </a:pPr>
                      <a:r>
                        <a:t>Roshin Ramesan</a:t>
                      </a:r>
                    </a:p>
                  </a:txBody>
                  <a:tcPr/>
                </a:tc>
                <a:tc>
                  <a:txBody>
                    <a:bodyPr/>
                    <a:lstStyle/>
                    <a:p>
                      <a:pPr>
                        <a:defRPr sz="900">
                          <a:latin typeface="Segoe UI (Body)"/>
                        </a:defRPr>
                      </a:pPr>
                      <a:r>
                        <a:t>Restrict where a given domain can access. EG: TAP customer “Comcast” can only access TAP Team.</a:t>
                      </a:r>
                    </a:p>
                  </a:txBody>
                  <a:tcPr/>
                </a:tc>
              </a:tr>
              <a:tr h="764667">
                <a:tc>
                  <a:txBody>
                    <a:bodyPr/>
                    <a:lstStyle/>
                    <a:p>
                      <a:pPr>
                        <a:defRPr sz="1200">
                          <a:latin typeface="Segoe UI (Body)"/>
                        </a:defRPr>
                      </a:pPr>
                      <a:r>
                        <a:t>All services support labels &amp; policy management (Customer Promise ask) ex: Power Platform, Fluid, OneNote</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7"/>
                        </a:rPr>
                        <a:t>7461611</a:t>
                      </a:r>
                    </a:p>
                  </a:txBody>
                  <a:tcPr/>
                </a:tc>
                <a:tc>
                  <a:txBody>
                    <a:bodyPr/>
                    <a:lstStyle/>
                    <a:p>
                      <a:pPr>
                        <a:defRPr sz="800">
                          <a:latin typeface="Segoe UI (Body)"/>
                        </a:defRPr>
                      </a:pPr>
                      <a:r>
                        <a:t>David Johnson</a:t>
                      </a:r>
                    </a:p>
                  </a:txBody>
                  <a:tcPr/>
                </a:tc>
                <a:tc>
                  <a:txBody>
                    <a:bodyPr/>
                    <a:lstStyle/>
                    <a:p>
                      <a:pPr>
                        <a:defRPr sz="800">
                          <a:latin typeface="Segoe UI (Body)"/>
                        </a:defRPr>
                      </a:pPr>
                      <a:r>
                        <a:t>nan</a:t>
                      </a:r>
                    </a:p>
                  </a:txBody>
                  <a:tcPr/>
                </a:tc>
                <a:tc>
                  <a:txBody>
                    <a:bodyPr/>
                    <a:lstStyle/>
                    <a:p>
                      <a:pPr>
                        <a:defRPr sz="800">
                          <a:latin typeface="Segoe UI (Body)"/>
                        </a:defRPr>
                      </a:pPr>
                      <a:r>
                        <a:t>Maithili Dandige</a:t>
                      </a:r>
                    </a:p>
                  </a:txBody>
                  <a:tcPr/>
                </a:tc>
                <a:tc>
                  <a:txBody>
                    <a:bodyPr/>
                    <a:lstStyle/>
                    <a:p>
                      <a:pPr>
                        <a:defRPr sz="900">
                          <a:latin typeface="Segoe UI (Body)"/>
                        </a:defRPr>
                      </a:pPr>
                      <a:r>
                        <a:t>MIP should be included in the set of minimum requirements of Customer Promises and all products should be compliant with MIP standards.</a:t>
                      </a:r>
                    </a:p>
                  </a:txBody>
                  <a:tcPr/>
                </a:tc>
              </a:tr>
              <a:tr h="764667">
                <a:tc>
                  <a:txBody>
                    <a:bodyPr/>
                    <a:lstStyle/>
                    <a:p>
                      <a:pPr>
                        <a:defRPr sz="1200">
                          <a:latin typeface="Segoe UI (Body)"/>
                        </a:defRPr>
                      </a:pPr>
                      <a:r>
                        <a:t>Need capability to add sensitivity labels to OneNote files (.ONE)</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8"/>
                        </a:rPr>
                        <a:t>7461627</a:t>
                      </a:r>
                    </a:p>
                  </a:txBody>
                  <a:tcPr/>
                </a:tc>
                <a:tc>
                  <a:txBody>
                    <a:bodyPr/>
                    <a:lstStyle/>
                    <a:p>
                      <a:pPr>
                        <a:defRPr sz="800">
                          <a:latin typeface="Segoe UI (Body)"/>
                        </a:defRPr>
                      </a:pPr>
                      <a:r>
                        <a:t>Faye Harold</a:t>
                      </a:r>
                    </a:p>
                  </a:txBody>
                  <a:tcPr/>
                </a:tc>
                <a:tc>
                  <a:txBody>
                    <a:bodyPr/>
                    <a:lstStyle/>
                    <a:p>
                      <a:pPr>
                        <a:defRPr sz="800">
                          <a:latin typeface="Segoe UI (Body)"/>
                        </a:defRPr>
                      </a:pPr>
                      <a:r>
                        <a:rPr>
                          <a:hlinkClick r:id="rId9"/>
                        </a:rPr>
                        <a:t>PG Link</a:t>
                      </a:r>
                    </a:p>
                  </a:txBody>
                  <a:tcPr/>
                </a:tc>
                <a:tc>
                  <a:txBody>
                    <a:bodyPr/>
                    <a:lstStyle/>
                    <a:p>
                      <a:pPr>
                        <a:defRPr sz="800">
                          <a:latin typeface="Segoe UI (Body)"/>
                        </a:defRPr>
                      </a:pPr>
                      <a:r>
                        <a:t>Alex LiDavid Parlin</a:t>
                      </a:r>
                    </a:p>
                  </a:txBody>
                  <a:tcPr/>
                </a:tc>
                <a:tc>
                  <a:txBody>
                    <a:bodyPr/>
                    <a:lstStyle/>
                    <a:p>
                      <a:pPr>
                        <a:defRPr sz="900">
                          <a:latin typeface="Segoe UI (Body)"/>
                        </a:defRPr>
                      </a:pPr>
                      <a:r>
                        <a:t>&gt;20% of the files containing sensitive data in SPO site are .one files. DSRE must remediate 75% of the DLP findings from SPO and without the ability to add sensitivity labels we cannot meet that goal. PG looking is testi</a:t>
                      </a:r>
                    </a:p>
                  </a:txBody>
                  <a:tcPr/>
                </a:tc>
              </a:tr>
              <a:tr h="764667">
                <a:tc>
                  <a:txBody>
                    <a:bodyPr/>
                    <a:lstStyle/>
                    <a:p>
                      <a:pPr>
                        <a:defRPr sz="1200">
                          <a:latin typeface="Segoe UI (Body)"/>
                        </a:defRPr>
                      </a:pPr>
                      <a:r>
                        <a:t>DLP Policy Coherence:  Create &amp; maintain the conditions(based on sensitive types) in one place and not in 3 different places</a:t>
                      </a:r>
                    </a:p>
                  </a:txBody>
                  <a:tcPr/>
                </a:tc>
                <a:tc>
                  <a:txBody>
                    <a:bodyPr/>
                    <a:lstStyle/>
                    <a:p>
                      <a:pPr>
                        <a:defRPr sz="1200">
                          <a:latin typeface="Segoe UI (Body)"/>
                        </a:defRPr>
                      </a:pPr>
                      <a:r>
                        <a:t>12/21</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10"/>
                        </a:rPr>
                        <a:t>7461617</a:t>
                      </a:r>
                    </a:p>
                  </a:txBody>
                  <a:tcPr/>
                </a:tc>
                <a:tc>
                  <a:txBody>
                    <a:bodyPr/>
                    <a:lstStyle/>
                    <a:p>
                      <a:pPr>
                        <a:defRPr sz="800">
                          <a:latin typeface="Segoe UI (Body)"/>
                        </a:defRPr>
                      </a:pPr>
                      <a:r>
                        <a:t>Alex Li 🐰</a:t>
                      </a:r>
                    </a:p>
                  </a:txBody>
                  <a:tcPr/>
                </a:tc>
                <a:tc>
                  <a:txBody>
                    <a:bodyPr/>
                    <a:lstStyle/>
                    <a:p>
                      <a:pPr>
                        <a:defRPr sz="800">
                          <a:latin typeface="Segoe UI (Body)"/>
                        </a:defRPr>
                      </a:pPr>
                      <a:r>
                        <a:rPr>
                          <a:hlinkClick r:id="rId11"/>
                        </a:rPr>
                        <a:t>PG Link</a:t>
                      </a:r>
                    </a:p>
                  </a:txBody>
                  <a:tcPr/>
                </a:tc>
                <a:tc>
                  <a:txBody>
                    <a:bodyPr/>
                    <a:lstStyle/>
                    <a:p>
                      <a:pPr>
                        <a:defRPr sz="800">
                          <a:latin typeface="Segoe UI (Body)"/>
                        </a:defRPr>
                      </a:pPr>
                      <a:r>
                        <a:t>Maitali</a:t>
                      </a:r>
                    </a:p>
                  </a:txBody>
                  <a:tcPr/>
                </a:tc>
                <a:tc>
                  <a:txBody>
                    <a:bodyPr/>
                    <a:lstStyle/>
                    <a:p>
                      <a:pPr>
                        <a:defRPr sz="900">
                          <a:latin typeface="Segoe UI (Body)"/>
                        </a:defRPr>
                      </a:pPr>
                      <a:r>
                        <a:t>Will not be delivered in Nickel. Coherence work is happening in Nickel to support this requirement so some progress will be made. DSR requirements will be revised based on Policy Coherence feature specs to be provided by</a:t>
                      </a:r>
                    </a:p>
                  </a:txBody>
                  <a:tcPr/>
                </a:tc>
              </a:tr>
              <a:tr h="764667">
                <a:tc>
                  <a:txBody>
                    <a:bodyPr/>
                    <a:lstStyle/>
                    <a:p>
                      <a:pPr>
                        <a:defRPr sz="1200">
                          <a:latin typeface="Segoe UI (Body)"/>
                        </a:defRPr>
                      </a:pPr>
                      <a:r>
                        <a:t>Information Worker experience for Self-Remediation</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12"/>
                        </a:rPr>
                        <a:t>9253414</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Shekhar</a:t>
                      </a:r>
                    </a:p>
                  </a:txBody>
                  <a:tcPr/>
                </a:tc>
                <a:tc>
                  <a:txBody>
                    <a:bodyPr/>
                    <a:lstStyle/>
                    <a:p>
                      <a:pPr>
                        <a:defRPr sz="900">
                          <a:latin typeface="Segoe UI (Body)"/>
                        </a:defRPr>
                      </a:pPr>
                      <a:r>
                        <a:t>IW experience for self-remediation :	- Reminders with an escalation workflow - files list with redacted SITs and surrounding chars - options to override or report as FP - reporting dashboard for admin with option for cus</a:t>
                      </a:r>
                    </a:p>
                  </a:txBody>
                  <a:tcPr/>
                </a:tc>
              </a:tr>
              <a:tr h="764667">
                <a:tc>
                  <a:txBody>
                    <a:bodyPr/>
                    <a:lstStyle/>
                    <a:p>
                      <a:pPr>
                        <a:defRPr sz="1200">
                          <a:latin typeface="Segoe UI (Body)"/>
                        </a:defRPr>
                      </a:pPr>
                      <a:r>
                        <a:t>O365 Activity API should include robust filtering &lt;title to update see notes&gt;</a:t>
                      </a:r>
                    </a:p>
                  </a:txBody>
                  <a:tcPr/>
                </a:tc>
                <a:tc>
                  <a:txBody>
                    <a:bodyPr/>
                    <a:lstStyle/>
                    <a:p>
                      <a:pPr>
                        <a:defRPr sz="1200">
                          <a:latin typeface="Segoe UI (Body)"/>
                        </a:defRPr>
                      </a:pPr>
                      <a:r>
                        <a:t>12/21</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13"/>
                        </a:rPr>
                        <a:t>7616722</a:t>
                      </a:r>
                    </a:p>
                  </a:txBody>
                  <a:tcPr/>
                </a:tc>
                <a:tc>
                  <a:txBody>
                    <a:bodyPr/>
                    <a:lstStyle/>
                    <a:p>
                      <a:pPr>
                        <a:defRPr sz="800">
                          <a:latin typeface="Segoe UI (Body)"/>
                        </a:defRPr>
                      </a:pPr>
                      <a:r>
                        <a:t>Rajeswari Santhanam</a:t>
                      </a:r>
                    </a:p>
                  </a:txBody>
                  <a:tcPr/>
                </a:tc>
                <a:tc>
                  <a:txBody>
                    <a:bodyPr/>
                    <a:lstStyle/>
                    <a:p>
                      <a:pPr>
                        <a:defRPr sz="800">
                          <a:latin typeface="Segoe UI (Body)"/>
                        </a:defRPr>
                      </a:pPr>
                      <a:r>
                        <a:rPr>
                          <a:hlinkClick r:id="rId14"/>
                        </a:rPr>
                        <a:t>PG Link</a:t>
                      </a:r>
                    </a:p>
                  </a:txBody>
                  <a:tcPr/>
                </a:tc>
                <a:tc>
                  <a:txBody>
                    <a:bodyPr/>
                    <a:lstStyle/>
                    <a:p>
                      <a:pPr>
                        <a:defRPr sz="800">
                          <a:latin typeface="Segoe UI (Body)"/>
                        </a:defRPr>
                      </a:pPr>
                      <a:r>
                        <a:t>Sujit</a:t>
                      </a:r>
                    </a:p>
                  </a:txBody>
                  <a:tcPr/>
                </a:tc>
                <a:tc>
                  <a:txBody>
                    <a:bodyPr/>
                    <a:lstStyle/>
                    <a:p>
                      <a:pPr>
                        <a:defRPr sz="900">
                          <a:latin typeface="Segoe UI (Body)"/>
                        </a:defRPr>
                      </a:pPr>
                      <a:r>
                        <a:t>Since MIP captures all label information within O365 including Exchange data, a large portion of the inbound data are not being used. As an end user who doesn't consume the raw data of every email being sent/received wit</a:t>
                      </a:r>
                    </a:p>
                  </a:txBody>
                  <a:tcPr/>
                </a:tc>
              </a:tr>
              <a:tr h="764667">
                <a:tc>
                  <a:txBody>
                    <a:bodyPr/>
                    <a:lstStyle/>
                    <a:p>
                      <a:pPr>
                        <a:defRPr sz="1200">
                          <a:latin typeface="Segoe UI (Body)"/>
                        </a:defRPr>
                      </a:pPr>
                      <a:r>
                        <a:t>ODSP “Recipients-Only” file sharing with protection</a:t>
                      </a:r>
                    </a:p>
                  </a:txBody>
                  <a:tcPr/>
                </a:tc>
                <a:tc>
                  <a:txBody>
                    <a:bodyPr/>
                    <a:lstStyle/>
                    <a:p>
                      <a:pPr>
                        <a:defRPr sz="1200">
                          <a:latin typeface="Segoe UI (Body)"/>
                        </a:defRPr>
                      </a:pPr>
                      <a:r>
                        <a:t>12/21</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15"/>
                        </a:rPr>
                        <a:t>7461632</a:t>
                      </a:r>
                    </a:p>
                  </a:txBody>
                  <a:tcPr/>
                </a:tc>
                <a:tc>
                  <a:txBody>
                    <a:bodyPr/>
                    <a:lstStyle/>
                    <a:p>
                      <a:pPr>
                        <a:defRPr sz="800">
                          <a:latin typeface="Segoe UI (Body)"/>
                        </a:defRPr>
                      </a:pPr>
                      <a:r>
                        <a:t>David Johnson</a:t>
                      </a:r>
                    </a:p>
                  </a:txBody>
                  <a:tcPr/>
                </a:tc>
                <a:tc>
                  <a:txBody>
                    <a:bodyPr/>
                    <a:lstStyle/>
                    <a:p>
                      <a:pPr>
                        <a:defRPr sz="800">
                          <a:latin typeface="Segoe UI (Body)"/>
                        </a:defRPr>
                      </a:pPr>
                      <a:r>
                        <a:t>nan</a:t>
                      </a:r>
                    </a:p>
                  </a:txBody>
                  <a:tcPr/>
                </a:tc>
                <a:tc>
                  <a:txBody>
                    <a:bodyPr/>
                    <a:lstStyle/>
                    <a:p>
                      <a:pPr>
                        <a:defRPr sz="800">
                          <a:latin typeface="Segoe UI (Body)"/>
                        </a:defRPr>
                      </a:pPr>
                      <a:r>
                        <a:t>nan</a:t>
                      </a:r>
                    </a:p>
                  </a:txBody>
                  <a:tcPr/>
                </a:tc>
                <a:tc>
                  <a:txBody>
                    <a:bodyPr/>
                    <a:lstStyle/>
                    <a:p>
                      <a:pPr>
                        <a:defRPr sz="900">
                          <a:latin typeface="Segoe UI (Body)"/>
                        </a:defRPr>
                      </a:pPr>
                      <a:r>
                        <a:t>How do employees collaborate on protected content with members / partners that prevents re-sharing? “Specific people” == only people. NEEDS MORE INFO FROM DAVID</a:t>
                      </a:r>
                    </a:p>
                  </a:txBody>
                  <a:tcPr/>
                </a:tc>
              </a:tr>
            </a:tbl>
          </a:graphicData>
        </a:graphic>
      </p:graphicFrame>
      <p:pic>
        <p:nvPicPr>
          <p:cNvPr id="3" name="Picture 2" descr="refresh.png"/>
          <p:cNvPicPr>
            <a:picLocks noChangeAspect="1"/>
          </p:cNvPicPr>
          <p:nvPr/>
        </p:nvPicPr>
        <p:blipFill>
          <a:blip r:embed="rId2"/>
          <a:stretch>
            <a:fillRect/>
          </a:stretch>
        </p:blipFill>
        <p:spPr>
          <a:xfrm>
            <a:off x="6382512" y="411480"/>
            <a:ext cx="210312" cy="155448"/>
          </a:xfrm>
          <a:prstGeom prst="rect">
            <a:avLst/>
          </a:prstGeom>
        </p:spPr>
      </p:pic>
      <p:pic>
        <p:nvPicPr>
          <p:cNvPr id="4" name="Picture 3" descr="exclaim.png"/>
          <p:cNvPicPr>
            <a:picLocks noChangeAspect="1"/>
          </p:cNvPicPr>
          <p:nvPr/>
        </p:nvPicPr>
        <p:blipFill>
          <a:blip r:embed="rId3"/>
          <a:stretch>
            <a:fillRect/>
          </a:stretch>
        </p:blipFill>
        <p:spPr>
          <a:xfrm>
            <a:off x="6464808" y="649224"/>
            <a:ext cx="45720" cy="256032"/>
          </a:xfrm>
          <a:prstGeom prst="rect">
            <a:avLst/>
          </a:prstGeom>
        </p:spPr>
      </p:pic>
      <p:pic>
        <p:nvPicPr>
          <p:cNvPr id="5" name="Picture 4" descr="resource.png"/>
          <p:cNvPicPr>
            <a:picLocks noChangeAspect="1"/>
          </p:cNvPicPr>
          <p:nvPr/>
        </p:nvPicPr>
        <p:blipFill>
          <a:blip r:embed="rId4"/>
          <a:stretch>
            <a:fillRect/>
          </a:stretch>
        </p:blipFill>
        <p:spPr>
          <a:xfrm>
            <a:off x="5248656" y="365760"/>
            <a:ext cx="237744" cy="24688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1"/>
          <p:cNvGraphicFramePr>
            <a:graphicFrameLocks noGrp="1"/>
          </p:cNvGraphicFramePr>
          <p:nvPr/>
        </p:nvGraphicFramePr>
        <p:xfrm>
          <a:off x="0" y="1024128"/>
          <a:ext cx="12188952" cy="5819013"/>
        </p:xfrm>
        <a:graphic>
          <a:graphicData uri="http://schemas.openxmlformats.org/drawingml/2006/table">
            <a:tbl>
              <a:tblPr firstRow="1" bandRow="1">
                <a:tableStyleId>{5C22544A-7EE6-4342-B048-85BDC9FD1C3A}</a:tableStyleId>
              </a:tblPr>
              <a:tblGrid>
                <a:gridCol w="3657600"/>
                <a:gridCol w="932688"/>
                <a:gridCol w="822960"/>
                <a:gridCol w="813816"/>
                <a:gridCol w="1197864"/>
                <a:gridCol w="731520"/>
                <a:gridCol w="941832"/>
                <a:gridCol w="3090672"/>
              </a:tblGrid>
              <a:tr h="466344">
                <a:tc>
                  <a:txBody>
                    <a:bodyPr/>
                    <a:lstStyle/>
                    <a:p>
                      <a:pPr>
                        <a:defRPr sz="1200" b="1">
                          <a:latin typeface="Segoe UI (Body)"/>
                        </a:defRPr>
                      </a:pPr>
                      <a:r>
                        <a:t>Issue</a:t>
                      </a:r>
                    </a:p>
                  </a:txBody>
                  <a:tcPr/>
                </a:tc>
                <a:tc>
                  <a:txBody>
                    <a:bodyPr/>
                    <a:lstStyle/>
                    <a:p>
                      <a:pPr>
                        <a:defRPr sz="1200" b="1">
                          <a:latin typeface="Segoe UI (Body)"/>
                        </a:defRPr>
                      </a:pPr>
                      <a:r>
                        <a:t>Req Date</a:t>
                      </a:r>
                    </a:p>
                  </a:txBody>
                  <a:tcPr/>
                </a:tc>
                <a:tc>
                  <a:txBody>
                    <a:bodyPr/>
                    <a:lstStyle/>
                    <a:p>
                      <a:pPr>
                        <a:defRPr sz="1200" b="1">
                          <a:latin typeface="Segoe UI (Body)"/>
                        </a:defRPr>
                      </a:pPr>
                      <a:r>
                        <a:t>Status</a:t>
                      </a:r>
                    </a:p>
                  </a:txBody>
                  <a:tcPr/>
                </a:tc>
                <a:tc>
                  <a:txBody>
                    <a:bodyPr/>
                    <a:lstStyle/>
                    <a:p>
                      <a:pPr>
                        <a:defRPr sz="1200" b="1">
                          <a:latin typeface="Segoe UI (Body)"/>
                        </a:defRPr>
                      </a:pPr>
                      <a:r>
                        <a:t>MSD ADO</a:t>
                      </a:r>
                    </a:p>
                  </a:txBody>
                  <a:tcPr/>
                </a:tc>
                <a:tc>
                  <a:txBody>
                    <a:bodyPr/>
                    <a:lstStyle/>
                    <a:p>
                      <a:pPr>
                        <a:defRPr sz="1200" b="1">
                          <a:latin typeface="Segoe UI (Body)"/>
                        </a:defRPr>
                      </a:pPr>
                      <a:r>
                        <a:t>MSD Owner</a:t>
                      </a:r>
                    </a:p>
                  </a:txBody>
                  <a:tcPr/>
                </a:tc>
                <a:tc>
                  <a:txBody>
                    <a:bodyPr/>
                    <a:lstStyle/>
                    <a:p>
                      <a:pPr>
                        <a:defRPr sz="1200" b="1">
                          <a:latin typeface="Segoe UI (Body)"/>
                        </a:defRPr>
                      </a:pPr>
                      <a:r>
                        <a:t>PG ADO</a:t>
                      </a:r>
                    </a:p>
                  </a:txBody>
                  <a:tcPr/>
                </a:tc>
                <a:tc>
                  <a:txBody>
                    <a:bodyPr/>
                    <a:lstStyle/>
                    <a:p>
                      <a:pPr>
                        <a:defRPr sz="1200" b="1">
                          <a:latin typeface="Segoe UI (Body)"/>
                        </a:defRPr>
                      </a:pPr>
                      <a:r>
                        <a:t>PG Owner</a:t>
                      </a:r>
                    </a:p>
                  </a:txBody>
                  <a:tcPr/>
                </a:tc>
                <a:tc>
                  <a:txBody>
                    <a:bodyPr/>
                    <a:lstStyle/>
                    <a:p>
                      <a:pPr>
                        <a:defRPr sz="1200" b="1">
                          <a:latin typeface="Segoe UI (Body)"/>
                        </a:defRPr>
                      </a:pPr>
                      <a:r>
                        <a:t>Comments</a:t>
                      </a:r>
                    </a:p>
                  </a:txBody>
                  <a:tcPr/>
                </a:tc>
              </a:tr>
              <a:tr h="764667">
                <a:tc>
                  <a:txBody>
                    <a:bodyPr/>
                    <a:lstStyle/>
                    <a:p>
                      <a:pPr>
                        <a:defRPr sz="1200">
                          <a:latin typeface="Segoe UI (Body)"/>
                        </a:defRPr>
                      </a:pPr>
                      <a:r>
                        <a:t>Max sharing and group size based on “Container” label: HC group/site:5K and Confidential 50k.</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5"/>
                        </a:rPr>
                        <a:t>7461625</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StephanSanjoyan</a:t>
                      </a:r>
                    </a:p>
                  </a:txBody>
                  <a:tcPr/>
                </a:tc>
                <a:tc>
                  <a:txBody>
                    <a:bodyPr/>
                    <a:lstStyle/>
                    <a:p>
                      <a:pPr>
                        <a:defRPr sz="900">
                          <a:latin typeface="Segoe UI (Body)"/>
                        </a:defRPr>
                      </a:pPr>
                      <a:r>
                        <a:t>Not on roadmap, EUSE building mitigation. Dependency on AAD to deliver this feature.</a:t>
                      </a:r>
                    </a:p>
                  </a:txBody>
                  <a:tcPr/>
                </a:tc>
              </a:tr>
              <a:tr h="764667">
                <a:tc>
                  <a:txBody>
                    <a:bodyPr/>
                    <a:lstStyle/>
                    <a:p>
                      <a:pPr>
                        <a:defRPr sz="1200">
                          <a:latin typeface="Segoe UI (Body)"/>
                        </a:defRPr>
                      </a:pPr>
                      <a:r>
                        <a:t>More granular control of policy application rules is needed.    </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6"/>
                        </a:rPr>
                        <a:t>9008344</a:t>
                      </a:r>
                    </a:p>
                  </a:txBody>
                  <a:tcPr/>
                </a:tc>
                <a:tc>
                  <a:txBody>
                    <a:bodyPr/>
                    <a:lstStyle/>
                    <a:p>
                      <a:pPr>
                        <a:defRPr sz="800">
                          <a:latin typeface="Segoe UI (Body)"/>
                        </a:defRPr>
                      </a:pPr>
                      <a:r>
                        <a:t>Sanjeev Gupta</a:t>
                      </a:r>
                    </a:p>
                  </a:txBody>
                  <a:tcPr/>
                </a:tc>
                <a:tc>
                  <a:txBody>
                    <a:bodyPr/>
                    <a:lstStyle/>
                    <a:p>
                      <a:pPr>
                        <a:defRPr sz="800">
                          <a:latin typeface="Segoe UI (Body)"/>
                        </a:defRPr>
                      </a:pPr>
                      <a:r>
                        <a:rPr>
                          <a:hlinkClick r:id="rId7"/>
                        </a:rPr>
                        <a:t>PG Link</a:t>
                      </a:r>
                    </a:p>
                  </a:txBody>
                  <a:tcPr/>
                </a:tc>
                <a:tc>
                  <a:txBody>
                    <a:bodyPr/>
                    <a:lstStyle/>
                    <a:p>
                      <a:pPr>
                        <a:defRPr sz="800">
                          <a:latin typeface="Segoe UI (Body)"/>
                        </a:defRPr>
                      </a:pPr>
                      <a:r>
                        <a:t>Shekar Palta</a:t>
                      </a:r>
                    </a:p>
                  </a:txBody>
                  <a:tcPr/>
                </a:tc>
                <a:tc>
                  <a:txBody>
                    <a:bodyPr/>
                    <a:lstStyle/>
                    <a:p>
                      <a:pPr>
                        <a:defRPr sz="900">
                          <a:latin typeface="Segoe UI (Body)"/>
                        </a:defRPr>
                      </a:pPr>
                      <a:r>
                        <a:t>Conditional attributes (Site Owner, Last Used) used to apply DLP Policies need to be more granular and exacting to ensure more accurate application.</a:t>
                      </a:r>
                    </a:p>
                  </a:txBody>
                  <a:tcPr/>
                </a:tc>
              </a:tr>
              <a:tr h="764667">
                <a:tc>
                  <a:txBody>
                    <a:bodyPr/>
                    <a:lstStyle/>
                    <a:p>
                      <a:pPr>
                        <a:defRPr sz="1200">
                          <a:latin typeface="Segoe UI (Body)"/>
                        </a:defRPr>
                      </a:pPr>
                      <a:r>
                        <a:t>Label Analytics: Feed/API should be available to provide the number files or emails labeled in the Tenant</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8"/>
                        </a:rPr>
                        <a:t>9253460</a:t>
                      </a:r>
                    </a:p>
                  </a:txBody>
                  <a:tcPr/>
                </a:tc>
                <a:tc>
                  <a:txBody>
                    <a:bodyPr/>
                    <a:lstStyle/>
                    <a:p>
                      <a:pPr>
                        <a:defRPr sz="800">
                          <a:latin typeface="Segoe UI (Body)"/>
                        </a:defRPr>
                      </a:pPr>
                      <a:r>
                        <a:t>Rajeswari Santhanam</a:t>
                      </a:r>
                    </a:p>
                  </a:txBody>
                  <a:tcPr/>
                </a:tc>
                <a:tc>
                  <a:txBody>
                    <a:bodyPr/>
                    <a:lstStyle/>
                    <a:p>
                      <a:pPr>
                        <a:defRPr sz="800">
                          <a:latin typeface="Segoe UI (Body)"/>
                        </a:defRPr>
                      </a:pPr>
                      <a:r>
                        <a:rPr>
                          <a:hlinkClick r:id="rId9"/>
                        </a:rPr>
                        <a:t>PG Link</a:t>
                      </a:r>
                    </a:p>
                  </a:txBody>
                  <a:tcPr/>
                </a:tc>
                <a:tc>
                  <a:txBody>
                    <a:bodyPr/>
                    <a:lstStyle/>
                    <a:p>
                      <a:pPr>
                        <a:defRPr sz="800">
                          <a:latin typeface="Segoe UI (Body)"/>
                        </a:defRPr>
                      </a:pPr>
                      <a:r>
                        <a:t>Shadan Sanjepour Esfahani</a:t>
                      </a:r>
                    </a:p>
                  </a:txBody>
                  <a:tcPr/>
                </a:tc>
                <a:tc>
                  <a:txBody>
                    <a:bodyPr/>
                    <a:lstStyle/>
                    <a:p>
                      <a:pPr>
                        <a:defRPr sz="900">
                          <a:latin typeface="Segoe UI (Body)"/>
                        </a:defRPr>
                      </a:pPr>
                      <a:r>
                        <a:t>Content explorer has no "one click /bulk export" options to export all sensitive info matches with locations, file name , matched types and count etc .There is no option to export all data from content explorer</a:t>
                      </a:r>
                    </a:p>
                  </a:txBody>
                  <a:tcPr/>
                </a:tc>
              </a:tr>
              <a:tr h="764667">
                <a:tc>
                  <a:txBody>
                    <a:bodyPr/>
                    <a:lstStyle/>
                    <a:p/>
                  </a:txBody>
                  <a:tcPr/>
                </a:tc>
                <a:tc>
                  <a:txBody>
                    <a:bodyPr/>
                    <a:lstStyle/>
                    <a:p/>
                  </a:txBody>
                  <a:tcPr/>
                </a:tc>
                <a:tc>
                  <a:txBody>
                    <a:bodyPr/>
                    <a:lstStyle/>
                    <a:p/>
                  </a:txBody>
                  <a:tcPr/>
                </a:tc>
                <a:tc>
                  <a:txBody>
                    <a:bodyPr/>
                    <a:lstStyle/>
                    <a:p/>
                  </a:txBody>
                  <a:tcPr/>
                </a:tc>
                <a:tc>
                  <a:txBody>
                    <a:bodyPr/>
                    <a:lstStyle/>
                    <a:p>
                      <a:pPr>
                        <a:defRPr sz="800" b="1"/>
                      </a:pPr>
                    </a:p>
                  </a:txBody>
                  <a:tcPr/>
                </a:tc>
                <a:tc>
                  <a:txBody>
                    <a:bodyPr/>
                    <a:lstStyle/>
                    <a:p/>
                  </a:txBody>
                  <a:tcPr/>
                </a:tc>
                <a:tc>
                  <a:txBody>
                    <a:bodyPr/>
                    <a:lstStyle/>
                    <a:p>
                      <a:pPr>
                        <a:defRPr sz="800">
                          <a:latin typeface="Segoe UI (Body)"/>
                        </a:defRPr>
                      </a:pPr>
                    </a:p>
                  </a:txBody>
                  <a:tcPr/>
                </a:tc>
                <a:tc>
                  <a:txBody>
                    <a:bodyPr/>
                    <a:lstStyle/>
                    <a:p/>
                  </a:txBody>
                  <a:tcPr/>
                </a:tc>
              </a:tr>
              <a:tr h="764667">
                <a:tc>
                  <a:txBody>
                    <a:bodyPr/>
                    <a:lstStyle/>
                    <a:p/>
                  </a:txBody>
                  <a:tcPr/>
                </a:tc>
                <a:tc>
                  <a:txBody>
                    <a:bodyPr/>
                    <a:lstStyle/>
                    <a:p/>
                  </a:txBody>
                  <a:tcPr/>
                </a:tc>
                <a:tc>
                  <a:txBody>
                    <a:bodyPr/>
                    <a:lstStyle/>
                    <a:p/>
                  </a:txBody>
                  <a:tcPr/>
                </a:tc>
                <a:tc>
                  <a:txBody>
                    <a:bodyPr/>
                    <a:lstStyle/>
                    <a:p/>
                  </a:txBody>
                  <a:tcPr/>
                </a:tc>
                <a:tc>
                  <a:txBody>
                    <a:bodyPr/>
                    <a:lstStyle/>
                    <a:p>
                      <a:pPr>
                        <a:defRPr sz="800" b="1"/>
                      </a:pPr>
                    </a:p>
                  </a:txBody>
                  <a:tcPr/>
                </a:tc>
                <a:tc>
                  <a:txBody>
                    <a:bodyPr/>
                    <a:lstStyle/>
                    <a:p/>
                  </a:txBody>
                  <a:tcPr/>
                </a:tc>
                <a:tc>
                  <a:txBody>
                    <a:bodyPr/>
                    <a:lstStyle/>
                    <a:p>
                      <a:pPr>
                        <a:defRPr sz="800">
                          <a:latin typeface="Segoe UI (Body)"/>
                        </a:defRPr>
                      </a:pPr>
                    </a:p>
                  </a:txBody>
                  <a:tcPr/>
                </a:tc>
                <a:tc>
                  <a:txBody>
                    <a:bodyPr/>
                    <a:lstStyle/>
                    <a:p/>
                  </a:txBody>
                  <a:tcPr/>
                </a:tc>
              </a:tr>
              <a:tr h="764667">
                <a:tc>
                  <a:txBody>
                    <a:bodyPr/>
                    <a:lstStyle/>
                    <a:p/>
                  </a:txBody>
                  <a:tcPr/>
                </a:tc>
                <a:tc>
                  <a:txBody>
                    <a:bodyPr/>
                    <a:lstStyle/>
                    <a:p/>
                  </a:txBody>
                  <a:tcPr/>
                </a:tc>
                <a:tc>
                  <a:txBody>
                    <a:bodyPr/>
                    <a:lstStyle/>
                    <a:p/>
                  </a:txBody>
                  <a:tcPr/>
                </a:tc>
                <a:tc>
                  <a:txBody>
                    <a:bodyPr/>
                    <a:lstStyle/>
                    <a:p/>
                  </a:txBody>
                  <a:tcPr/>
                </a:tc>
                <a:tc>
                  <a:txBody>
                    <a:bodyPr/>
                    <a:lstStyle/>
                    <a:p>
                      <a:pPr>
                        <a:defRPr sz="800" b="1"/>
                      </a:pPr>
                    </a:p>
                  </a:txBody>
                  <a:tcPr/>
                </a:tc>
                <a:tc>
                  <a:txBody>
                    <a:bodyPr/>
                    <a:lstStyle/>
                    <a:p/>
                  </a:txBody>
                  <a:tcPr/>
                </a:tc>
                <a:tc>
                  <a:txBody>
                    <a:bodyPr/>
                    <a:lstStyle/>
                    <a:p>
                      <a:pPr>
                        <a:defRPr sz="800">
                          <a:latin typeface="Segoe UI (Body)"/>
                        </a:defRPr>
                      </a:pPr>
                    </a:p>
                  </a:txBody>
                  <a:tcPr/>
                </a:tc>
                <a:tc>
                  <a:txBody>
                    <a:bodyPr/>
                    <a:lstStyle/>
                    <a:p/>
                  </a:txBody>
                  <a:tcPr/>
                </a:tc>
              </a:tr>
              <a:tr h="764667">
                <a:tc>
                  <a:txBody>
                    <a:bodyPr/>
                    <a:lstStyle/>
                    <a:p/>
                  </a:txBody>
                  <a:tcPr/>
                </a:tc>
                <a:tc>
                  <a:txBody>
                    <a:bodyPr/>
                    <a:lstStyle/>
                    <a:p/>
                  </a:txBody>
                  <a:tcPr/>
                </a:tc>
                <a:tc>
                  <a:txBody>
                    <a:bodyPr/>
                    <a:lstStyle/>
                    <a:p/>
                  </a:txBody>
                  <a:tcPr/>
                </a:tc>
                <a:tc>
                  <a:txBody>
                    <a:bodyPr/>
                    <a:lstStyle/>
                    <a:p/>
                  </a:txBody>
                  <a:tcPr/>
                </a:tc>
                <a:tc>
                  <a:txBody>
                    <a:bodyPr/>
                    <a:lstStyle/>
                    <a:p>
                      <a:pPr>
                        <a:defRPr sz="800" b="1"/>
                      </a:pPr>
                    </a:p>
                  </a:txBody>
                  <a:tcPr/>
                </a:tc>
                <a:tc>
                  <a:txBody>
                    <a:bodyPr/>
                    <a:lstStyle/>
                    <a:p/>
                  </a:txBody>
                  <a:tcPr/>
                </a:tc>
                <a:tc>
                  <a:txBody>
                    <a:bodyPr/>
                    <a:lstStyle/>
                    <a:p>
                      <a:pPr>
                        <a:defRPr sz="800">
                          <a:latin typeface="Segoe UI (Body)"/>
                        </a:defRPr>
                      </a:pPr>
                    </a:p>
                  </a:txBody>
                  <a:tcPr/>
                </a:tc>
                <a:tc>
                  <a:txBody>
                    <a:bodyPr/>
                    <a:lstStyle/>
                    <a:p/>
                  </a:txBody>
                  <a:tcPr/>
                </a:tc>
              </a:tr>
            </a:tbl>
          </a:graphicData>
        </a:graphic>
      </p:graphicFrame>
      <p:pic>
        <p:nvPicPr>
          <p:cNvPr id="3" name="Picture 2" descr="refresh.png"/>
          <p:cNvPicPr>
            <a:picLocks noChangeAspect="1"/>
          </p:cNvPicPr>
          <p:nvPr/>
        </p:nvPicPr>
        <p:blipFill>
          <a:blip r:embed="rId2"/>
          <a:stretch>
            <a:fillRect/>
          </a:stretch>
        </p:blipFill>
        <p:spPr>
          <a:xfrm>
            <a:off x="6382512" y="411480"/>
            <a:ext cx="210312" cy="155448"/>
          </a:xfrm>
          <a:prstGeom prst="rect">
            <a:avLst/>
          </a:prstGeom>
        </p:spPr>
      </p:pic>
      <p:pic>
        <p:nvPicPr>
          <p:cNvPr id="4" name="Picture 3" descr="exclaim.png"/>
          <p:cNvPicPr>
            <a:picLocks noChangeAspect="1"/>
          </p:cNvPicPr>
          <p:nvPr/>
        </p:nvPicPr>
        <p:blipFill>
          <a:blip r:embed="rId3"/>
          <a:stretch>
            <a:fillRect/>
          </a:stretch>
        </p:blipFill>
        <p:spPr>
          <a:xfrm>
            <a:off x="6464808" y="649224"/>
            <a:ext cx="45720" cy="256032"/>
          </a:xfrm>
          <a:prstGeom prst="rect">
            <a:avLst/>
          </a:prstGeom>
        </p:spPr>
      </p:pic>
      <p:pic>
        <p:nvPicPr>
          <p:cNvPr id="5" name="Picture 4" descr="resource.png"/>
          <p:cNvPicPr>
            <a:picLocks noChangeAspect="1"/>
          </p:cNvPicPr>
          <p:nvPr/>
        </p:nvPicPr>
        <p:blipFill>
          <a:blip r:embed="rId4"/>
          <a:stretch>
            <a:fillRect/>
          </a:stretch>
        </p:blipFill>
        <p:spPr>
          <a:xfrm>
            <a:off x="5248656" y="365760"/>
            <a:ext cx="237744" cy="246888"/>
          </a:xfrm>
          <a:prstGeom prst="rect">
            <a:avLst/>
          </a:prstGeom>
        </p:spPr>
      </p:pic>
    </p:spTree>
  </p:cSld>
  <p:clrMapOvr>
    <a:masterClrMapping/>
  </p:clrMapOvr>
</p:sld>
</file>

<file path=ppt/theme/theme1.xml><?xml version="1.0" encoding="utf-8"?>
<a:theme xmlns:a="http://schemas.openxmlformats.org/drawingml/2006/main" name="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2018_37.potx" id="{4E465CA7-A66F-4EBC-80C0-5D767DD67344}" vid="{6828A302-8D81-402B-9705-E4C116F2EE6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48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0</vt:i4>
      </vt:variant>
    </vt:vector>
  </HeadingPairs>
  <TitlesOfParts>
    <vt:vector size="7" baseType="lpstr">
      <vt:lpstr>Arial</vt:lpstr>
      <vt:lpstr>Calibri</vt:lpstr>
      <vt:lpstr>Segoe UI</vt:lpstr>
      <vt:lpstr>Segoe UI Semibold</vt:lpstr>
      <vt:lpstr>Segoe UI Semilight</vt:lpstr>
      <vt:lpstr>Wingdings</vt:lpstr>
      <vt:lpstr>WHITE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Osvaldo Jimenez</dc:creator>
  <cp:lastModifiedBy>Osvaldo Jimenez</cp:lastModifiedBy>
  <cp:revision>4</cp:revision>
  <dcterms:created xsi:type="dcterms:W3CDTF">2021-07-29T18:03:38Z</dcterms:created>
  <dcterms:modified xsi:type="dcterms:W3CDTF">2022-11-11T19:13:20Z</dcterms:modified>
</cp:coreProperties>
</file>