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67" r:id="rId6"/>
    <p:sldId id="268" r:id="rId7"/>
    <p:sldId id="282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1" r:id="rId19"/>
    <p:sldId id="278" r:id="rId20"/>
    <p:sldId id="280" r:id="rId21"/>
    <p:sldId id="260" r:id="rId22"/>
  </p:sldIdLst>
  <p:sldSz cx="9144000" cy="5143500" type="screen16x9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广华" initials="叶广华" lastIdx="1" clrIdx="0">
    <p:extLst>
      <p:ext uri="{19B8F6BF-5375-455C-9EA6-DF929625EA0E}">
        <p15:presenceInfo xmlns:p15="http://schemas.microsoft.com/office/powerpoint/2012/main" userId="34eeb4445d585b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D4CB"/>
          </a:solidFill>
        </a:fill>
      </a:tcStyle>
    </a:wholeTbl>
    <a:band2H>
      <a:tcTxStyle/>
      <a:tcStyle>
        <a:tcBdr/>
        <a:fill>
          <a:solidFill>
            <a:srgbClr val="F8EB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88027" autoAdjust="0"/>
  </p:normalViewPr>
  <p:slideViewPr>
    <p:cSldViewPr snapToGrid="0">
      <p:cViewPr varScale="1">
        <p:scale>
          <a:sx n="136" d="100"/>
          <a:sy n="136" d="100"/>
        </p:scale>
        <p:origin x="70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4T16:44:17.04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25344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用户中心，票据验证</a:t>
            </a:r>
            <a:r>
              <a:rPr lang="zh-CN" altLang="en-US" baseline="0" dirty="0" smtClean="0"/>
              <a:t>  用到</a:t>
            </a:r>
            <a:r>
              <a:rPr lang="en-US" altLang="zh-CN" baseline="0" dirty="0" err="1" smtClean="0"/>
              <a:t>seddion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共享 </a:t>
            </a:r>
            <a:r>
              <a:rPr lang="en-US" altLang="zh-CN" baseline="0" dirty="0" err="1" smtClean="0"/>
              <a:t>redis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数据库</a:t>
            </a:r>
            <a:r>
              <a:rPr lang="en-US" altLang="zh-CN" baseline="0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8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57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transparent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Connections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Galera</a:t>
            </a:r>
            <a:r>
              <a:rPr lang="en-US" altLang="zh-CN" dirty="0" smtClean="0"/>
              <a:t>  replication 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galera</a:t>
            </a:r>
            <a:r>
              <a:rPr lang="zh-CN" altLang="en-US" dirty="0" smtClean="0"/>
              <a:t>复制的中间件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43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216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32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1.png"/>
          <p:cNvPicPr/>
          <p:nvPr/>
        </p:nvPicPr>
        <p:blipFill>
          <a:blip r:embed="rId2" cstate="print">
            <a:extLst/>
          </a:blip>
          <a:srcRect t="41192" r="1040" b="20112"/>
          <a:stretch>
            <a:fillRect/>
          </a:stretch>
        </p:blipFill>
        <p:spPr>
          <a:xfrm>
            <a:off x="-4" y="4914900"/>
            <a:ext cx="9144006" cy="228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E75B6"/>
                </a:solidFill>
              </a:rPr>
              <a:t>标题文本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E3E3E"/>
                </a:solidFill>
              </a:rPr>
              <a:t>正文级别 1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E3E3E"/>
                </a:solidFill>
              </a:rPr>
              <a:t>正文级别 2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E3E3E"/>
                </a:solidFill>
              </a:rPr>
              <a:t>正文级别 3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E3E3E"/>
                </a:solidFill>
              </a:rPr>
              <a:t>正文级别 4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E3E3E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2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ng"/>
          <p:cNvPicPr/>
          <p:nvPr/>
        </p:nvPicPr>
        <p:blipFill>
          <a:blip r:embed="rId2" cstate="print">
            <a:extLst/>
          </a:blip>
          <a:srcRect t="41192" r="1040" b="20112"/>
          <a:stretch>
            <a:fillRect/>
          </a:stretch>
        </p:blipFill>
        <p:spPr>
          <a:xfrm>
            <a:off x="-4" y="4914900"/>
            <a:ext cx="9144006" cy="228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10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9144000" cy="4168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11.png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12.png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0" y="-6350"/>
            <a:ext cx="9144000" cy="4586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13.png"/>
          <p:cNvPicPr/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-31750" y="1587"/>
            <a:ext cx="9144000" cy="514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14.png"/>
          <p:cNvPicPr/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6350" y="-139700"/>
            <a:ext cx="6832600" cy="4930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mage2.png"/>
          <p:cNvPicPr/>
          <p:nvPr/>
        </p:nvPicPr>
        <p:blipFill>
          <a:blip r:embed="rId8" cstate="print">
            <a:extLst/>
          </a:blip>
          <a:srcRect l="22514" t="40284" r="40867" b="33253"/>
          <a:stretch>
            <a:fillRect/>
          </a:stretch>
        </p:blipFill>
        <p:spPr>
          <a:xfrm>
            <a:off x="253996" y="338134"/>
            <a:ext cx="2124081" cy="1162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1.png"/>
          <p:cNvPicPr/>
          <p:nvPr/>
        </p:nvPicPr>
        <p:blipFill>
          <a:blip r:embed="rId2" cstate="print">
            <a:extLst/>
          </a:blip>
          <a:srcRect t="41192" r="1040" b="20112"/>
          <a:stretch>
            <a:fillRect/>
          </a:stretch>
        </p:blipFill>
        <p:spPr>
          <a:xfrm>
            <a:off x="-4" y="4914900"/>
            <a:ext cx="9144006" cy="2286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/>
        </p:nvSpPr>
        <p:spPr>
          <a:xfrm>
            <a:off x="215900" y="585787"/>
            <a:ext cx="8604250" cy="4445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777875">
              <a:defRPr sz="1500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2.png"/>
          <p:cNvPicPr/>
          <p:nvPr/>
        </p:nvPicPr>
        <p:blipFill>
          <a:blip r:embed="rId3" cstate="print">
            <a:extLst/>
          </a:blip>
          <a:srcRect l="22514" t="40284" r="40867" b="33253"/>
          <a:stretch>
            <a:fillRect/>
          </a:stretch>
        </p:blipFill>
        <p:spPr>
          <a:xfrm>
            <a:off x="-111762" y="-362905"/>
            <a:ext cx="2124077" cy="1162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1.png"/>
          <p:cNvPicPr/>
          <p:nvPr/>
        </p:nvPicPr>
        <p:blipFill>
          <a:blip r:embed="rId2" cstate="print">
            <a:extLst/>
          </a:blip>
          <a:srcRect t="41192" r="1040" b="20112"/>
          <a:stretch>
            <a:fillRect/>
          </a:stretch>
        </p:blipFill>
        <p:spPr>
          <a:xfrm>
            <a:off x="-4" y="4914900"/>
            <a:ext cx="9144006" cy="228602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1403350" y="1196975"/>
            <a:ext cx="47625" cy="370681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777875">
              <a:defRPr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252411" y="1147762"/>
            <a:ext cx="8567740" cy="4445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777875">
              <a:defRPr sz="1500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2" name="image2.png"/>
          <p:cNvPicPr/>
          <p:nvPr/>
        </p:nvPicPr>
        <p:blipFill>
          <a:blip r:embed="rId3" cstate="print">
            <a:extLst/>
          </a:blip>
          <a:srcRect l="22514" t="40284" r="40867" b="33253"/>
          <a:stretch>
            <a:fillRect/>
          </a:stretch>
        </p:blipFill>
        <p:spPr>
          <a:xfrm>
            <a:off x="-30482" y="-312105"/>
            <a:ext cx="2124077" cy="1162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1.png"/>
          <p:cNvPicPr/>
          <p:nvPr/>
        </p:nvPicPr>
        <p:blipFill>
          <a:blip r:embed="rId2" cstate="print">
            <a:extLst/>
          </a:blip>
          <a:srcRect t="41192" r="1040" b="20112"/>
          <a:stretch>
            <a:fillRect/>
          </a:stretch>
        </p:blipFill>
        <p:spPr>
          <a:xfrm>
            <a:off x="-4" y="4914900"/>
            <a:ext cx="9144006" cy="228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2.png"/>
          <p:cNvPicPr/>
          <p:nvPr/>
        </p:nvPicPr>
        <p:blipFill>
          <a:blip r:embed="rId3" cstate="print">
            <a:extLst/>
          </a:blip>
          <a:srcRect l="22514" t="40284" r="40867" b="33253"/>
          <a:stretch>
            <a:fillRect/>
          </a:stretch>
        </p:blipFill>
        <p:spPr>
          <a:xfrm>
            <a:off x="-111762" y="-362905"/>
            <a:ext cx="2124077" cy="1162054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6457950" y="4767262"/>
            <a:ext cx="2057400" cy="293827"/>
          </a:xfrm>
          <a:prstGeom prst="rect">
            <a:avLst/>
          </a:prstGeom>
          <a:ln w="12700">
            <a:miter lim="400000"/>
          </a:ln>
        </p:spPr>
        <p:txBody>
          <a:bodyPr lIns="38963" tIns="38963" rIns="38963" bIns="38963">
            <a:spAutoFit/>
          </a:bodyPr>
          <a:lstStyle>
            <a:lvl1pPr defTabSz="777875">
              <a:defRPr sz="1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1.png"/>
          <p:cNvPicPr/>
          <p:nvPr/>
        </p:nvPicPr>
        <p:blipFill>
          <a:blip r:embed="rId2" cstate="print">
            <a:extLst/>
          </a:blip>
          <a:srcRect t="41192" r="1040" b="20112"/>
          <a:stretch>
            <a:fillRect/>
          </a:stretch>
        </p:blipFill>
        <p:spPr>
          <a:xfrm>
            <a:off x="-4" y="4914900"/>
            <a:ext cx="9144006" cy="22860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6457950" y="4767262"/>
            <a:ext cx="2057400" cy="293827"/>
          </a:xfrm>
          <a:prstGeom prst="rect">
            <a:avLst/>
          </a:prstGeom>
          <a:ln w="12700">
            <a:miter lim="400000"/>
          </a:ln>
        </p:spPr>
        <p:txBody>
          <a:bodyPr lIns="38963" tIns="38963" rIns="38963" bIns="38963">
            <a:spAutoFit/>
          </a:bodyPr>
          <a:lstStyle>
            <a:lvl1pPr defTabSz="777875">
              <a:defRPr sz="1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pic>
        <p:nvPicPr>
          <p:cNvPr id="40" name="image2.png"/>
          <p:cNvPicPr/>
          <p:nvPr/>
        </p:nvPicPr>
        <p:blipFill>
          <a:blip r:embed="rId3" cstate="print">
            <a:extLst/>
          </a:blip>
          <a:srcRect l="22514" t="40284" r="40867" b="33253"/>
          <a:stretch>
            <a:fillRect/>
          </a:stretch>
        </p:blipFill>
        <p:spPr>
          <a:xfrm>
            <a:off x="253996" y="338134"/>
            <a:ext cx="2124081" cy="1162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1.png"/>
          <p:cNvPicPr/>
          <p:nvPr/>
        </p:nvPicPr>
        <p:blipFill>
          <a:blip r:embed="rId2" cstate="print">
            <a:extLst/>
          </a:blip>
          <a:srcRect t="41192" r="1040" b="20112"/>
          <a:stretch>
            <a:fillRect/>
          </a:stretch>
        </p:blipFill>
        <p:spPr>
          <a:xfrm>
            <a:off x="-4" y="4914900"/>
            <a:ext cx="9144006" cy="228602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6457950" y="4767262"/>
            <a:ext cx="2057400" cy="293827"/>
          </a:xfrm>
          <a:prstGeom prst="rect">
            <a:avLst/>
          </a:prstGeom>
          <a:ln w="12700">
            <a:miter lim="400000"/>
          </a:ln>
        </p:spPr>
        <p:txBody>
          <a:bodyPr lIns="38963" tIns="38963" rIns="38963" bIns="38963">
            <a:spAutoFit/>
          </a:bodyPr>
          <a:lstStyle>
            <a:lvl1pPr defTabSz="777875">
              <a:defRPr sz="1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pic>
        <p:nvPicPr>
          <p:cNvPr id="44" name="image2.png"/>
          <p:cNvPicPr/>
          <p:nvPr/>
        </p:nvPicPr>
        <p:blipFill>
          <a:blip r:embed="rId3" cstate="print">
            <a:extLst/>
          </a:blip>
          <a:srcRect l="22514" t="40284" r="40867" b="33253"/>
          <a:stretch>
            <a:fillRect/>
          </a:stretch>
        </p:blipFill>
        <p:spPr>
          <a:xfrm>
            <a:off x="253996" y="338134"/>
            <a:ext cx="2124081" cy="1162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ng"/>
          <p:cNvPicPr/>
          <p:nvPr/>
        </p:nvPicPr>
        <p:blipFill>
          <a:blip r:embed="rId2" cstate="print">
            <a:extLst/>
          </a:blip>
          <a:srcRect t="41192" r="1040" b="20112"/>
          <a:stretch>
            <a:fillRect/>
          </a:stretch>
        </p:blipFill>
        <p:spPr>
          <a:xfrm>
            <a:off x="-4" y="4914900"/>
            <a:ext cx="9144006" cy="228602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6457950" y="4767262"/>
            <a:ext cx="2057400" cy="293827"/>
          </a:xfrm>
          <a:prstGeom prst="rect">
            <a:avLst/>
          </a:prstGeom>
          <a:ln w="12700">
            <a:miter lim="400000"/>
          </a:ln>
        </p:spPr>
        <p:txBody>
          <a:bodyPr lIns="38963" tIns="38963" rIns="38963" bIns="38963">
            <a:spAutoFit/>
          </a:bodyPr>
          <a:lstStyle>
            <a:lvl1pPr defTabSz="777875">
              <a:defRPr sz="1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pic>
        <p:nvPicPr>
          <p:cNvPr id="48" name="image2.png"/>
          <p:cNvPicPr/>
          <p:nvPr/>
        </p:nvPicPr>
        <p:blipFill>
          <a:blip r:embed="rId3" cstate="print">
            <a:extLst/>
          </a:blip>
          <a:srcRect l="22514" t="40284" r="40867" b="33253"/>
          <a:stretch>
            <a:fillRect/>
          </a:stretch>
        </p:blipFill>
        <p:spPr>
          <a:xfrm>
            <a:off x="253996" y="338134"/>
            <a:ext cx="2124081" cy="1162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1.png"/>
          <p:cNvPicPr/>
          <p:nvPr/>
        </p:nvPicPr>
        <p:blipFill>
          <a:blip r:embed="rId2" cstate="print">
            <a:extLst/>
          </a:blip>
          <a:srcRect t="41192" r="1040" b="20112"/>
          <a:stretch>
            <a:fillRect/>
          </a:stretch>
        </p:blipFill>
        <p:spPr>
          <a:xfrm>
            <a:off x="-4" y="4914897"/>
            <a:ext cx="9144005" cy="228604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215900" y="585787"/>
            <a:ext cx="8604250" cy="4445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777875">
              <a:defRPr sz="1500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2" name="image2.png"/>
          <p:cNvPicPr/>
          <p:nvPr/>
        </p:nvPicPr>
        <p:blipFill>
          <a:blip r:embed="rId3" cstate="print">
            <a:extLst/>
          </a:blip>
          <a:srcRect l="22514" t="40284" r="40867" b="33253"/>
          <a:stretch>
            <a:fillRect/>
          </a:stretch>
        </p:blipFill>
        <p:spPr>
          <a:xfrm>
            <a:off x="-101604" y="-373066"/>
            <a:ext cx="2124081" cy="1162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13" cstate="print">
            <a:extLst/>
          </a:blip>
          <a:srcRect t="41192" r="1040" b="20112"/>
          <a:stretch>
            <a:fillRect/>
          </a:stretch>
        </p:blipFill>
        <p:spPr>
          <a:xfrm>
            <a:off x="-4" y="4914900"/>
            <a:ext cx="9144006" cy="228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/>
          <p:nvPr/>
        </p:nvPicPr>
        <p:blipFill>
          <a:blip r:embed="rId14" cstate="print">
            <a:extLst/>
          </a:blip>
          <a:srcRect l="22514" t="40284" r="40867" b="33253"/>
          <a:stretch>
            <a:fillRect/>
          </a:stretch>
        </p:blipFill>
        <p:spPr>
          <a:xfrm>
            <a:off x="-111762" y="-362905"/>
            <a:ext cx="2124077" cy="1162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3.png"/>
          <p:cNvPicPr/>
          <p:nvPr/>
        </p:nvPicPr>
        <p:blipFill>
          <a:blip r:embed="rId15" cstate="print">
            <a:extLst/>
          </a:blip>
          <a:stretch>
            <a:fillRect/>
          </a:stretch>
        </p:blipFill>
        <p:spPr>
          <a:xfrm>
            <a:off x="0" y="0"/>
            <a:ext cx="9144000" cy="2571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4.png"/>
          <p:cNvPicPr/>
          <p:nvPr/>
        </p:nvPicPr>
        <p:blipFill>
          <a:blip r:embed="rId16" cstate="print">
            <a:extLst/>
          </a:blip>
          <a:stretch>
            <a:fillRect/>
          </a:stretch>
        </p:blipFill>
        <p:spPr>
          <a:xfrm>
            <a:off x="-108520" y="0"/>
            <a:ext cx="9252520" cy="1879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/>
          <p:nvPr/>
        </p:nvPicPr>
        <p:blipFill>
          <a:blip r:embed="rId17" cstate="print">
            <a:extLst/>
          </a:blip>
          <a:stretch>
            <a:fillRect/>
          </a:stretch>
        </p:blipFill>
        <p:spPr>
          <a:xfrm>
            <a:off x="1" y="3528998"/>
            <a:ext cx="3459487" cy="1618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6.png"/>
          <p:cNvPicPr/>
          <p:nvPr/>
        </p:nvPicPr>
        <p:blipFill>
          <a:blip r:embed="rId18" cstate="print">
            <a:extLst/>
          </a:blip>
          <a:stretch>
            <a:fillRect/>
          </a:stretch>
        </p:blipFill>
        <p:spPr>
          <a:xfrm>
            <a:off x="0" y="4406279"/>
            <a:ext cx="5157226" cy="763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7.png"/>
          <p:cNvPicPr/>
          <p:nvPr/>
        </p:nvPicPr>
        <p:blipFill>
          <a:blip r:embed="rId19" cstate="print">
            <a:extLst/>
          </a:blip>
          <a:stretch>
            <a:fillRect/>
          </a:stretch>
        </p:blipFill>
        <p:spPr>
          <a:xfrm rot="21155883">
            <a:off x="-2721618" y="305440"/>
            <a:ext cx="9144001" cy="1039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8.png"/>
          <p:cNvPicPr/>
          <p:nvPr/>
        </p:nvPicPr>
        <p:blipFill>
          <a:blip r:embed="rId20" cstate="print">
            <a:extLst/>
          </a:blip>
          <a:stretch>
            <a:fillRect/>
          </a:stretch>
        </p:blipFill>
        <p:spPr>
          <a:xfrm>
            <a:off x="-324544" y="4248544"/>
            <a:ext cx="3169928" cy="1078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9.png"/>
          <p:cNvPicPr/>
          <p:nvPr/>
        </p:nvPicPr>
        <p:blipFill>
          <a:blip r:embed="rId21" cstate="print">
            <a:extLst/>
          </a:blip>
          <a:stretch>
            <a:fillRect/>
          </a:stretch>
        </p:blipFill>
        <p:spPr>
          <a:xfrm>
            <a:off x="1511880" y="2247713"/>
            <a:ext cx="2667007" cy="1133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/>
        </p:nvSpPr>
        <p:spPr>
          <a:xfrm>
            <a:off x="7280596" y="4596677"/>
            <a:ext cx="2124077" cy="36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3E3E3E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E3E3E"/>
                </a:solidFill>
              </a:rPr>
              <a:t>www.dayhr.com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11560" y="2247712"/>
            <a:ext cx="8229601" cy="90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E75B6"/>
                </a:solidFill>
              </a:rPr>
              <a:t>标题文本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2339750" y="3148109"/>
            <a:ext cx="6480723" cy="17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E3E3E"/>
                </a:solidFill>
              </a:rPr>
              <a:t>正文级别 1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E3E3E"/>
                </a:solidFill>
              </a:rPr>
              <a:t>正文级别 2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E3E3E"/>
                </a:solidFill>
              </a:rPr>
              <a:t>正文级别 3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E3E3E"/>
                </a:solidFill>
              </a:rPr>
              <a:t>正文级别 4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E3E3E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r">
        <a:lnSpc>
          <a:spcPct val="90000"/>
        </a:lnSpc>
        <a:defRPr sz="2400">
          <a:solidFill>
            <a:srgbClr val="2E75B6"/>
          </a:solidFill>
          <a:latin typeface="Calibri Light"/>
          <a:ea typeface="Calibri Light"/>
          <a:cs typeface="Calibri Light"/>
          <a:sym typeface="Calibri Light"/>
        </a:defRPr>
      </a:lvl1pPr>
      <a:lvl2pPr algn="r">
        <a:lnSpc>
          <a:spcPct val="90000"/>
        </a:lnSpc>
        <a:defRPr sz="2400">
          <a:solidFill>
            <a:srgbClr val="2E75B6"/>
          </a:solidFill>
          <a:latin typeface="Calibri Light"/>
          <a:ea typeface="Calibri Light"/>
          <a:cs typeface="Calibri Light"/>
          <a:sym typeface="Calibri Light"/>
        </a:defRPr>
      </a:lvl2pPr>
      <a:lvl3pPr algn="r">
        <a:lnSpc>
          <a:spcPct val="90000"/>
        </a:lnSpc>
        <a:defRPr sz="2400">
          <a:solidFill>
            <a:srgbClr val="2E75B6"/>
          </a:solidFill>
          <a:latin typeface="Calibri Light"/>
          <a:ea typeface="Calibri Light"/>
          <a:cs typeface="Calibri Light"/>
          <a:sym typeface="Calibri Light"/>
        </a:defRPr>
      </a:lvl3pPr>
      <a:lvl4pPr algn="r">
        <a:lnSpc>
          <a:spcPct val="90000"/>
        </a:lnSpc>
        <a:defRPr sz="2400">
          <a:solidFill>
            <a:srgbClr val="2E75B6"/>
          </a:solidFill>
          <a:latin typeface="Calibri Light"/>
          <a:ea typeface="Calibri Light"/>
          <a:cs typeface="Calibri Light"/>
          <a:sym typeface="Calibri Light"/>
        </a:defRPr>
      </a:lvl4pPr>
      <a:lvl5pPr algn="r">
        <a:lnSpc>
          <a:spcPct val="90000"/>
        </a:lnSpc>
        <a:defRPr sz="2400">
          <a:solidFill>
            <a:srgbClr val="2E75B6"/>
          </a:solidFill>
          <a:latin typeface="Calibri Light"/>
          <a:ea typeface="Calibri Light"/>
          <a:cs typeface="Calibri Light"/>
          <a:sym typeface="Calibri Light"/>
        </a:defRPr>
      </a:lvl5pPr>
      <a:lvl6pPr algn="r">
        <a:lnSpc>
          <a:spcPct val="90000"/>
        </a:lnSpc>
        <a:defRPr sz="2400">
          <a:solidFill>
            <a:srgbClr val="2E75B6"/>
          </a:solidFill>
          <a:latin typeface="Calibri Light"/>
          <a:ea typeface="Calibri Light"/>
          <a:cs typeface="Calibri Light"/>
          <a:sym typeface="Calibri Light"/>
        </a:defRPr>
      </a:lvl6pPr>
      <a:lvl7pPr algn="r">
        <a:lnSpc>
          <a:spcPct val="90000"/>
        </a:lnSpc>
        <a:defRPr sz="2400">
          <a:solidFill>
            <a:srgbClr val="2E75B6"/>
          </a:solidFill>
          <a:latin typeface="Calibri Light"/>
          <a:ea typeface="Calibri Light"/>
          <a:cs typeface="Calibri Light"/>
          <a:sym typeface="Calibri Light"/>
        </a:defRPr>
      </a:lvl7pPr>
      <a:lvl8pPr algn="r">
        <a:lnSpc>
          <a:spcPct val="90000"/>
        </a:lnSpc>
        <a:defRPr sz="2400">
          <a:solidFill>
            <a:srgbClr val="2E75B6"/>
          </a:solidFill>
          <a:latin typeface="Calibri Light"/>
          <a:ea typeface="Calibri Light"/>
          <a:cs typeface="Calibri Light"/>
          <a:sym typeface="Calibri Light"/>
        </a:defRPr>
      </a:lvl8pPr>
      <a:lvl9pPr algn="r">
        <a:lnSpc>
          <a:spcPct val="90000"/>
        </a:lnSpc>
        <a:defRPr sz="2400">
          <a:solidFill>
            <a:srgbClr val="2E75B6"/>
          </a:solidFill>
          <a:latin typeface="Calibri Light"/>
          <a:ea typeface="Calibri Light"/>
          <a:cs typeface="Calibri Light"/>
          <a:sym typeface="Calibri Light"/>
        </a:defRPr>
      </a:lvl9pPr>
    </p:titleStyle>
    <p:bodyStyle>
      <a:lvl1pPr algn="r">
        <a:lnSpc>
          <a:spcPct val="90000"/>
        </a:lnSpc>
        <a:spcBef>
          <a:spcPts val="800"/>
        </a:spcBef>
        <a:defRPr>
          <a:solidFill>
            <a:srgbClr val="3E3E3E"/>
          </a:solidFill>
          <a:latin typeface="Calibri"/>
          <a:ea typeface="Calibri"/>
          <a:cs typeface="Calibri"/>
          <a:sym typeface="Calibri"/>
        </a:defRPr>
      </a:lvl1pPr>
      <a:lvl2pPr algn="r">
        <a:lnSpc>
          <a:spcPct val="90000"/>
        </a:lnSpc>
        <a:spcBef>
          <a:spcPts val="800"/>
        </a:spcBef>
        <a:defRPr>
          <a:solidFill>
            <a:srgbClr val="3E3E3E"/>
          </a:solidFill>
          <a:latin typeface="Calibri"/>
          <a:ea typeface="Calibri"/>
          <a:cs typeface="Calibri"/>
          <a:sym typeface="Calibri"/>
        </a:defRPr>
      </a:lvl2pPr>
      <a:lvl3pPr algn="r">
        <a:lnSpc>
          <a:spcPct val="90000"/>
        </a:lnSpc>
        <a:spcBef>
          <a:spcPts val="800"/>
        </a:spcBef>
        <a:defRPr>
          <a:solidFill>
            <a:srgbClr val="3E3E3E"/>
          </a:solidFill>
          <a:latin typeface="Calibri"/>
          <a:ea typeface="Calibri"/>
          <a:cs typeface="Calibri"/>
          <a:sym typeface="Calibri"/>
        </a:defRPr>
      </a:lvl3pPr>
      <a:lvl4pPr algn="r">
        <a:lnSpc>
          <a:spcPct val="90000"/>
        </a:lnSpc>
        <a:spcBef>
          <a:spcPts val="800"/>
        </a:spcBef>
        <a:defRPr>
          <a:solidFill>
            <a:srgbClr val="3E3E3E"/>
          </a:solidFill>
          <a:latin typeface="Calibri"/>
          <a:ea typeface="Calibri"/>
          <a:cs typeface="Calibri"/>
          <a:sym typeface="Calibri"/>
        </a:defRPr>
      </a:lvl4pPr>
      <a:lvl5pPr algn="r">
        <a:lnSpc>
          <a:spcPct val="90000"/>
        </a:lnSpc>
        <a:spcBef>
          <a:spcPts val="800"/>
        </a:spcBef>
        <a:defRPr>
          <a:solidFill>
            <a:srgbClr val="3E3E3E"/>
          </a:solidFill>
          <a:latin typeface="Calibri"/>
          <a:ea typeface="Calibri"/>
          <a:cs typeface="Calibri"/>
          <a:sym typeface="Calibri"/>
        </a:defRPr>
      </a:lvl5pPr>
      <a:lvl6pPr algn="r">
        <a:lnSpc>
          <a:spcPct val="90000"/>
        </a:lnSpc>
        <a:spcBef>
          <a:spcPts val="800"/>
        </a:spcBef>
        <a:defRPr>
          <a:solidFill>
            <a:srgbClr val="3E3E3E"/>
          </a:solidFill>
          <a:latin typeface="Calibri"/>
          <a:ea typeface="Calibri"/>
          <a:cs typeface="Calibri"/>
          <a:sym typeface="Calibri"/>
        </a:defRPr>
      </a:lvl6pPr>
      <a:lvl7pPr algn="r">
        <a:lnSpc>
          <a:spcPct val="90000"/>
        </a:lnSpc>
        <a:spcBef>
          <a:spcPts val="800"/>
        </a:spcBef>
        <a:defRPr>
          <a:solidFill>
            <a:srgbClr val="3E3E3E"/>
          </a:solidFill>
          <a:latin typeface="Calibri"/>
          <a:ea typeface="Calibri"/>
          <a:cs typeface="Calibri"/>
          <a:sym typeface="Calibri"/>
        </a:defRPr>
      </a:lvl7pPr>
      <a:lvl8pPr algn="r">
        <a:lnSpc>
          <a:spcPct val="90000"/>
        </a:lnSpc>
        <a:spcBef>
          <a:spcPts val="800"/>
        </a:spcBef>
        <a:defRPr>
          <a:solidFill>
            <a:srgbClr val="3E3E3E"/>
          </a:solidFill>
          <a:latin typeface="Calibri"/>
          <a:ea typeface="Calibri"/>
          <a:cs typeface="Calibri"/>
          <a:sym typeface="Calibri"/>
        </a:defRPr>
      </a:lvl8pPr>
      <a:lvl9pPr algn="r">
        <a:lnSpc>
          <a:spcPct val="90000"/>
        </a:lnSpc>
        <a:spcBef>
          <a:spcPts val="800"/>
        </a:spcBef>
        <a:defRPr>
          <a:solidFill>
            <a:srgbClr val="3E3E3E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601669" y="2308565"/>
            <a:ext cx="7282136" cy="11943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600" b="1" dirty="0" smtClean="0"/>
              <a:t/>
            </a:r>
            <a:br>
              <a:rPr lang="en-US" altLang="zh-CN" sz="1600" b="1" dirty="0" smtClean="0"/>
            </a:br>
            <a:r>
              <a:rPr lang="en-US" altLang="zh-CN" sz="1600" b="1" dirty="0" smtClean="0"/>
              <a:t/>
            </a:r>
            <a:br>
              <a:rPr lang="en-US" altLang="zh-CN" sz="1600" b="1" dirty="0" smtClean="0"/>
            </a:br>
            <a:r>
              <a:rPr lang="zh-CN" altLang="en-US" sz="1600" b="1" dirty="0" smtClean="0"/>
              <a:t>利用</a:t>
            </a:r>
            <a:r>
              <a:rPr lang="en-US" altLang="zh-CN" sz="1600" b="1" dirty="0" err="1"/>
              <a:t>redis</a:t>
            </a:r>
            <a:r>
              <a:rPr lang="zh-CN" altLang="en-US" sz="1600" b="1" dirty="0"/>
              <a:t>实现</a:t>
            </a:r>
            <a:r>
              <a:rPr lang="en-US" altLang="zh-CN" sz="1600" b="1" dirty="0"/>
              <a:t>session</a:t>
            </a:r>
            <a:r>
              <a:rPr lang="zh-CN" altLang="en-US" sz="1600" b="1" dirty="0"/>
              <a:t>共享与多主数据库的</a:t>
            </a:r>
            <a:r>
              <a:rPr lang="zh-CN" altLang="en-US" sz="1600" b="1" dirty="0" smtClean="0"/>
              <a:t>实现</a:t>
            </a:r>
            <a:endParaRPr sz="1600" b="1" dirty="0">
              <a:solidFill>
                <a:srgbClr val="2E75B6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7480566" y="3876732"/>
            <a:ext cx="1111839" cy="661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B9BD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sz="1400" dirty="0" smtClean="0">
                <a:solidFill>
                  <a:srgbClr val="5B9BD5"/>
                </a:solidFill>
              </a:rPr>
              <a:t> </a:t>
            </a:r>
            <a:r>
              <a:rPr lang="zh-CN" altLang="en-US" sz="1400" dirty="0" smtClean="0">
                <a:solidFill>
                  <a:srgbClr val="5B9BD5"/>
                </a:solidFill>
              </a:rPr>
              <a:t>叶广华</a:t>
            </a:r>
            <a:endParaRPr lang="en-US" altLang="zh-CN" sz="1400" dirty="0" smtClean="0">
              <a:solidFill>
                <a:srgbClr val="5B9BD5"/>
              </a:solidFill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endParaRPr lang="en-US" altLang="zh-CN" sz="1400" dirty="0" smtClean="0">
              <a:solidFill>
                <a:srgbClr val="5B9BD5"/>
              </a:solidFill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sz="900" dirty="0" smtClean="0"/>
              <a:t>2015 </a:t>
            </a:r>
            <a:r>
              <a:rPr lang="zh-CN" altLang="en-US" sz="900" dirty="0" smtClean="0"/>
              <a:t>年 </a:t>
            </a:r>
            <a:r>
              <a:rPr lang="en-US" altLang="zh-CN" sz="900" dirty="0" smtClean="0"/>
              <a:t>10 </a:t>
            </a:r>
            <a:r>
              <a:rPr lang="zh-CN" altLang="en-US" sz="900" dirty="0" smtClean="0"/>
              <a:t>月</a:t>
            </a:r>
            <a:r>
              <a:rPr lang="en-US" altLang="zh-CN" sz="900" dirty="0" smtClean="0"/>
              <a:t>14 </a:t>
            </a:r>
            <a:r>
              <a:rPr lang="zh-CN" altLang="en-US" sz="900" dirty="0" smtClean="0"/>
              <a:t>日</a:t>
            </a:r>
            <a:endParaRPr sz="900" dirty="0">
              <a:solidFill>
                <a:srgbClr val="5B9BD5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941" y="933771"/>
            <a:ext cx="708308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/>
              <a:t>其次，配置</a:t>
            </a:r>
            <a:r>
              <a:rPr lang="en-US" altLang="zh-CN" sz="900" b="1" dirty="0" err="1"/>
              <a:t>nginx</a:t>
            </a:r>
            <a:r>
              <a:rPr lang="zh-CN" altLang="en-US" sz="900" b="1" dirty="0"/>
              <a:t>，用于测试</a:t>
            </a:r>
            <a:r>
              <a:rPr lang="en-US" altLang="zh-CN" sz="900" b="1" dirty="0"/>
              <a:t>session</a:t>
            </a:r>
            <a:r>
              <a:rPr lang="zh-CN" altLang="en-US" sz="900" b="1" dirty="0"/>
              <a:t>保持共享。</a:t>
            </a:r>
          </a:p>
          <a:p>
            <a:endParaRPr lang="zh-CN" altLang="en-US" sz="900" dirty="0"/>
          </a:p>
          <a:p>
            <a:r>
              <a:rPr lang="en-US" altLang="zh-CN" sz="900" dirty="0"/>
              <a:t>upstream  redis.xxy.com  {</a:t>
            </a:r>
          </a:p>
          <a:p>
            <a:r>
              <a:rPr lang="en-US" altLang="zh-CN" sz="900" dirty="0"/>
              <a:t>      server   </a:t>
            </a:r>
            <a:r>
              <a:rPr lang="en-US" altLang="zh-CN" sz="900" dirty="0" smtClean="0"/>
              <a:t>172.16.10.244:8080;</a:t>
            </a:r>
            <a:endParaRPr lang="en-US" altLang="zh-CN" sz="900" dirty="0"/>
          </a:p>
          <a:p>
            <a:r>
              <a:rPr lang="en-US" altLang="zh-CN" sz="900" dirty="0"/>
              <a:t>      server   </a:t>
            </a:r>
            <a:r>
              <a:rPr lang="en-US" altLang="zh-CN" sz="900" dirty="0" smtClean="0"/>
              <a:t>172.16.10.245:8080;</a:t>
            </a:r>
            <a:endParaRPr lang="en-US" altLang="zh-CN" sz="900" dirty="0"/>
          </a:p>
          <a:p>
            <a:r>
              <a:rPr lang="en-US" altLang="zh-CN" sz="900" dirty="0"/>
              <a:t>}</a:t>
            </a:r>
          </a:p>
          <a:p>
            <a:endParaRPr lang="en-US" altLang="zh-CN" sz="900" dirty="0"/>
          </a:p>
          <a:p>
            <a:r>
              <a:rPr lang="en-US" altLang="zh-CN" sz="900" dirty="0" err="1"/>
              <a:t>log_format</a:t>
            </a:r>
            <a:r>
              <a:rPr lang="en-US" altLang="zh-CN" sz="900" dirty="0"/>
              <a:t>  </a:t>
            </a:r>
            <a:r>
              <a:rPr lang="en-US" altLang="zh-CN" sz="900" dirty="0" err="1"/>
              <a:t>www_xy_com</a:t>
            </a:r>
            <a:r>
              <a:rPr lang="en-US" altLang="zh-CN" sz="900" dirty="0"/>
              <a:t>  '$</a:t>
            </a:r>
            <a:r>
              <a:rPr lang="en-US" altLang="zh-CN" sz="900" dirty="0" err="1"/>
              <a:t>remote_addr</a:t>
            </a:r>
            <a:r>
              <a:rPr lang="en-US" altLang="zh-CN" sz="900" dirty="0"/>
              <a:t> - $</a:t>
            </a:r>
            <a:r>
              <a:rPr lang="en-US" altLang="zh-CN" sz="900" dirty="0" err="1"/>
              <a:t>remote_user</a:t>
            </a:r>
            <a:r>
              <a:rPr lang="en-US" altLang="zh-CN" sz="900" dirty="0"/>
              <a:t> [$</a:t>
            </a:r>
            <a:r>
              <a:rPr lang="en-US" altLang="zh-CN" sz="900" dirty="0" err="1"/>
              <a:t>time_local</a:t>
            </a:r>
            <a:r>
              <a:rPr lang="en-US" altLang="zh-CN" sz="900" dirty="0"/>
              <a:t>] $request '</a:t>
            </a:r>
          </a:p>
          <a:p>
            <a:r>
              <a:rPr lang="en-US" altLang="zh-CN" sz="900" dirty="0"/>
              <a:t>               '"$status" $</a:t>
            </a:r>
            <a:r>
              <a:rPr lang="en-US" altLang="zh-CN" sz="900" dirty="0" err="1"/>
              <a:t>body_bytes_sent</a:t>
            </a:r>
            <a:r>
              <a:rPr lang="en-US" altLang="zh-CN" sz="900" dirty="0"/>
              <a:t> "$</a:t>
            </a:r>
            <a:r>
              <a:rPr lang="en-US" altLang="zh-CN" sz="900" dirty="0" err="1"/>
              <a:t>http_referer</a:t>
            </a:r>
            <a:r>
              <a:rPr lang="en-US" altLang="zh-CN" sz="900" dirty="0"/>
              <a:t>"' </a:t>
            </a:r>
          </a:p>
          <a:p>
            <a:r>
              <a:rPr lang="en-US" altLang="zh-CN" sz="900" dirty="0"/>
              <a:t>               '"$</a:t>
            </a:r>
            <a:r>
              <a:rPr lang="en-US" altLang="zh-CN" sz="900" dirty="0" err="1"/>
              <a:t>http_user_agent</a:t>
            </a:r>
            <a:r>
              <a:rPr lang="en-US" altLang="zh-CN" sz="900" dirty="0"/>
              <a:t>" "$</a:t>
            </a:r>
            <a:r>
              <a:rPr lang="en-US" altLang="zh-CN" sz="900" dirty="0" err="1"/>
              <a:t>http_x_forwarded_for</a:t>
            </a:r>
            <a:r>
              <a:rPr lang="en-US" altLang="zh-CN" sz="900" dirty="0"/>
              <a:t>"';</a:t>
            </a:r>
          </a:p>
          <a:p>
            <a:endParaRPr lang="en-US" altLang="zh-CN" sz="900" dirty="0"/>
          </a:p>
          <a:p>
            <a:r>
              <a:rPr lang="en-US" altLang="zh-CN" sz="900" dirty="0"/>
              <a:t>server</a:t>
            </a:r>
          </a:p>
          <a:p>
            <a:r>
              <a:rPr lang="en-US" altLang="zh-CN" sz="900" dirty="0"/>
              <a:t>{</a:t>
            </a:r>
          </a:p>
          <a:p>
            <a:r>
              <a:rPr lang="en-US" altLang="zh-CN" sz="900" dirty="0"/>
              <a:t>      listen  80;</a:t>
            </a:r>
          </a:p>
          <a:p>
            <a:r>
              <a:rPr lang="en-US" altLang="zh-CN" sz="900" dirty="0"/>
              <a:t>      </a:t>
            </a:r>
            <a:r>
              <a:rPr lang="en-US" altLang="zh-CN" sz="900" dirty="0" err="1"/>
              <a:t>server_name</a:t>
            </a:r>
            <a:r>
              <a:rPr lang="en-US" altLang="zh-CN" sz="900" dirty="0"/>
              <a:t> redis.xxy.com; 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location / {</a:t>
            </a:r>
          </a:p>
          <a:p>
            <a:r>
              <a:rPr lang="en-US" altLang="zh-CN" sz="900" dirty="0"/>
              <a:t>               </a:t>
            </a:r>
            <a:r>
              <a:rPr lang="en-US" altLang="zh-CN" sz="900" dirty="0" err="1"/>
              <a:t>proxy_pass</a:t>
            </a:r>
            <a:r>
              <a:rPr lang="en-US" altLang="zh-CN" sz="900" dirty="0"/>
              <a:t>        http://redis.xxy.com;</a:t>
            </a:r>
          </a:p>
          <a:p>
            <a:r>
              <a:rPr lang="en-US" altLang="zh-CN" sz="900" dirty="0"/>
              <a:t>               </a:t>
            </a:r>
            <a:r>
              <a:rPr lang="en-US" altLang="zh-CN" sz="900" dirty="0" err="1"/>
              <a:t>proxy_set_header</a:t>
            </a:r>
            <a:r>
              <a:rPr lang="en-US" altLang="zh-CN" sz="900" dirty="0"/>
              <a:t>   Host             $host;</a:t>
            </a:r>
          </a:p>
          <a:p>
            <a:r>
              <a:rPr lang="en-US" altLang="zh-CN" sz="900" dirty="0"/>
              <a:t>               </a:t>
            </a:r>
            <a:r>
              <a:rPr lang="en-US" altLang="zh-CN" sz="900" dirty="0" err="1"/>
              <a:t>proxy_set_header</a:t>
            </a:r>
            <a:r>
              <a:rPr lang="en-US" altLang="zh-CN" sz="900" dirty="0"/>
              <a:t>   X-Real-IP        $</a:t>
            </a:r>
            <a:r>
              <a:rPr lang="en-US" altLang="zh-CN" sz="900" dirty="0" err="1"/>
              <a:t>remote_addr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               </a:t>
            </a:r>
            <a:r>
              <a:rPr lang="en-US" altLang="zh-CN" sz="900" dirty="0" err="1"/>
              <a:t>proxy_set_header</a:t>
            </a:r>
            <a:r>
              <a:rPr lang="en-US" altLang="zh-CN" sz="900" dirty="0"/>
              <a:t>   X-Forwarded-For  $</a:t>
            </a:r>
            <a:r>
              <a:rPr lang="en-US" altLang="zh-CN" sz="900" dirty="0" err="1"/>
              <a:t>proxy_add_x_forwarded_for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      }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</a:t>
            </a:r>
            <a:r>
              <a:rPr lang="en-US" altLang="zh-CN" sz="900" dirty="0" err="1"/>
              <a:t>access_log</a:t>
            </a:r>
            <a:r>
              <a:rPr lang="en-US" altLang="zh-CN" sz="900" dirty="0"/>
              <a:t>  /data/</a:t>
            </a:r>
            <a:r>
              <a:rPr lang="en-US" altLang="zh-CN" sz="900" dirty="0" err="1"/>
              <a:t>base_files</a:t>
            </a:r>
            <a:r>
              <a:rPr lang="en-US" altLang="zh-CN" sz="900" dirty="0"/>
              <a:t>/logs/redis.xxy.log  </a:t>
            </a:r>
            <a:r>
              <a:rPr lang="en-US" altLang="zh-CN" sz="900" dirty="0" err="1"/>
              <a:t>www_xy_com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 smtClean="0"/>
              <a:t>}</a:t>
            </a:r>
            <a:endParaRPr lang="en-US" altLang="zh-CN" sz="900" dirty="0"/>
          </a:p>
        </p:txBody>
      </p:sp>
      <p:sp>
        <p:nvSpPr>
          <p:cNvPr id="3" name="矩形 2"/>
          <p:cNvSpPr/>
          <p:nvPr/>
        </p:nvSpPr>
        <p:spPr>
          <a:xfrm>
            <a:off x="618977" y="4572997"/>
            <a:ext cx="78990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/>
              <a:t>最后，将你的应用放到两个</a:t>
            </a:r>
            <a:r>
              <a:rPr lang="en-US" altLang="zh-CN" sz="900" b="1" dirty="0"/>
              <a:t>tomcat</a:t>
            </a:r>
            <a:r>
              <a:rPr lang="zh-CN" altLang="en-US" sz="900" b="1" dirty="0"/>
              <a:t>中，并依次启动</a:t>
            </a:r>
            <a:r>
              <a:rPr lang="en-US" altLang="zh-CN" sz="900" b="1" dirty="0" err="1"/>
              <a:t>redis</a:t>
            </a:r>
            <a:r>
              <a:rPr lang="zh-CN" altLang="en-US" sz="900" b="1" dirty="0"/>
              <a:t>、</a:t>
            </a:r>
            <a:r>
              <a:rPr lang="en-US" altLang="zh-CN" sz="900" b="1" dirty="0"/>
              <a:t>tomcat</a:t>
            </a:r>
            <a:r>
              <a:rPr lang="zh-CN" altLang="en-US" sz="900" b="1" dirty="0"/>
              <a:t>、</a:t>
            </a:r>
            <a:r>
              <a:rPr lang="en-US" altLang="zh-CN" sz="900" b="1" dirty="0" err="1"/>
              <a:t>nginx</a:t>
            </a:r>
            <a:r>
              <a:rPr lang="zh-CN" altLang="en-US" sz="900" b="1" dirty="0"/>
              <a:t>。访问你的</a:t>
            </a:r>
            <a:r>
              <a:rPr lang="en-US" altLang="zh-CN" sz="900" b="1" dirty="0" err="1"/>
              <a:t>nginx</a:t>
            </a:r>
            <a:r>
              <a:rPr lang="zh-CN" altLang="en-US" sz="900" b="1" dirty="0"/>
              <a:t>，可以发现两个</a:t>
            </a:r>
            <a:r>
              <a:rPr lang="en-US" altLang="zh-CN" sz="900" b="1" dirty="0"/>
              <a:t>tomcat</a:t>
            </a:r>
            <a:r>
              <a:rPr lang="zh-CN" altLang="en-US" sz="900" b="1" dirty="0"/>
              <a:t>中的</a:t>
            </a:r>
            <a:r>
              <a:rPr lang="en-US" altLang="zh-CN" sz="900" b="1" dirty="0"/>
              <a:t>session</a:t>
            </a:r>
            <a:r>
              <a:rPr lang="zh-CN" altLang="en-US" sz="900" b="1" dirty="0"/>
              <a:t>可以保持共享了。</a:t>
            </a:r>
          </a:p>
        </p:txBody>
      </p:sp>
    </p:spTree>
    <p:extLst>
      <p:ext uri="{BB962C8B-B14F-4D97-AF65-F5344CB8AC3E}">
        <p14:creationId xmlns:p14="http://schemas.microsoft.com/office/powerpoint/2010/main" val="3398841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8241" y="1197414"/>
            <a:ext cx="6567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Keepalived+LVS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多主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Galera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8088" y="2344881"/>
            <a:ext cx="427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一，多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Galera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8088" y="3397335"/>
            <a:ext cx="38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Keepalived+LVS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 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197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5971" y="1184297"/>
            <a:ext cx="427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一，多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Galera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5971" y="2679749"/>
            <a:ext cx="3486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Galera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是一套在 </a:t>
            </a:r>
            <a:r>
              <a:rPr lang="en-US" altLang="zh-CN" sz="1200" b="1" dirty="0"/>
              <a:t>MySQL </a:t>
            </a:r>
            <a:r>
              <a:rPr lang="en-US" altLang="zh-CN" sz="1200" b="1" dirty="0" err="1"/>
              <a:t>InnoDB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存储引擎上面实现</a:t>
            </a:r>
            <a:r>
              <a:rPr lang="en-US" altLang="zh-CN" sz="1200" b="1" dirty="0"/>
              <a:t>Multi-master</a:t>
            </a:r>
            <a:r>
              <a:rPr lang="zh-CN" altLang="en-US" sz="1200" b="1" dirty="0"/>
              <a:t>及数据实时同步的系統架构</a:t>
            </a:r>
            <a:r>
              <a:rPr lang="zh-CN" altLang="en-US" sz="1200" b="1" dirty="0" smtClean="0"/>
              <a:t>。</a:t>
            </a:r>
            <a:endParaRPr lang="en-US" altLang="zh-CN" sz="1200" b="1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其特点如下：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/>
              <a:t>、开源软件、免费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、业务</a:t>
            </a:r>
            <a:r>
              <a:rPr lang="zh-CN" altLang="en-US" sz="1200" dirty="0"/>
              <a:t>层面无需做读写分离工作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/>
              <a:t>、数据库的读写压力都能按照既定的规则分发到各个节点上去。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26" y="2046278"/>
            <a:ext cx="3555285" cy="24900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18047" y="1936560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XtraDB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6806" y="1963378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0676" y="19320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68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96508"/>
              </p:ext>
            </p:extLst>
          </p:nvPr>
        </p:nvGraphicFramePr>
        <p:xfrm>
          <a:off x="1446677" y="1336800"/>
          <a:ext cx="2836936" cy="834390"/>
        </p:xfrm>
        <a:graphic>
          <a:graphicData uri="http://schemas.openxmlformats.org/drawingml/2006/table">
            <a:tbl>
              <a:tblPr/>
              <a:tblGrid>
                <a:gridCol w="1418468"/>
                <a:gridCol w="1418468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MariaDB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server1: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192.168.1.106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MariaDB server2: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192.168.1.107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MariaDB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server3: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192.168.1.108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94228" y="3381203"/>
            <a:ext cx="55708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lain"/>
            </a:pPr>
            <a:r>
              <a:rPr lang="zh-CN" altLang="en-US" sz="1000" dirty="0" smtClean="0"/>
              <a:t>安装 </a:t>
            </a:r>
            <a:r>
              <a:rPr lang="en-US" altLang="zh-CN" sz="1000" dirty="0" err="1"/>
              <a:t>MariaDB</a:t>
            </a:r>
            <a:r>
              <a:rPr lang="en-US" altLang="zh-CN" sz="1000" dirty="0"/>
              <a:t>-</a:t>
            </a:r>
            <a:r>
              <a:rPr lang="en-US" altLang="zh-CN" sz="1000" dirty="0" err="1"/>
              <a:t>Galera</a:t>
            </a:r>
            <a:r>
              <a:rPr lang="en-US" altLang="zh-CN" sz="1000" dirty="0"/>
              <a:t>-server </a:t>
            </a:r>
            <a:r>
              <a:rPr lang="en-US" altLang="zh-CN" sz="1000" dirty="0" err="1"/>
              <a:t>galera</a:t>
            </a:r>
            <a:r>
              <a:rPr lang="en-US" altLang="zh-CN" sz="1000" dirty="0"/>
              <a:t> </a:t>
            </a:r>
            <a:r>
              <a:rPr lang="en-US" altLang="zh-CN" sz="1000" dirty="0" err="1" smtClean="0"/>
              <a:t>MariaDB</a:t>
            </a:r>
            <a:r>
              <a:rPr lang="en-US" altLang="zh-CN" sz="1000" dirty="0" smtClean="0"/>
              <a:t>-client</a:t>
            </a:r>
          </a:p>
          <a:p>
            <a:endParaRPr lang="en-US" altLang="zh-CN" sz="1000" dirty="0" smtClean="0"/>
          </a:p>
          <a:p>
            <a:r>
              <a:rPr lang="en-US" altLang="zh-CN" sz="1000" dirty="0" smtClean="0"/>
              <a:t>[root@client216 </a:t>
            </a:r>
            <a:r>
              <a:rPr lang="en-US" altLang="zh-CN" sz="1000" dirty="0"/>
              <a:t>~]# yum -y install </a:t>
            </a:r>
            <a:r>
              <a:rPr lang="en-US" altLang="zh-CN" sz="1000" dirty="0" err="1"/>
              <a:t>MariaDB</a:t>
            </a:r>
            <a:r>
              <a:rPr lang="en-US" altLang="zh-CN" sz="1000" dirty="0"/>
              <a:t>-</a:t>
            </a:r>
            <a:r>
              <a:rPr lang="en-US" altLang="zh-CN" sz="1000" dirty="0" err="1"/>
              <a:t>Galera</a:t>
            </a:r>
            <a:r>
              <a:rPr lang="en-US" altLang="zh-CN" sz="1000" dirty="0"/>
              <a:t>-server </a:t>
            </a:r>
            <a:r>
              <a:rPr lang="en-US" altLang="zh-CN" sz="1000" dirty="0" err="1"/>
              <a:t>galera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MariaDB</a:t>
            </a:r>
            <a:r>
              <a:rPr lang="en-US" altLang="zh-CN" sz="1000" dirty="0"/>
              <a:t>-client</a:t>
            </a:r>
          </a:p>
          <a:p>
            <a:r>
              <a:rPr lang="en-US" altLang="zh-CN" sz="1000" dirty="0"/>
              <a:t>[</a:t>
            </a:r>
            <a:r>
              <a:rPr lang="en-US" altLang="zh-CN" sz="1000" dirty="0" smtClean="0"/>
              <a:t>root@client217 </a:t>
            </a:r>
            <a:r>
              <a:rPr lang="en-US" altLang="zh-CN" sz="1000" dirty="0"/>
              <a:t>~]# yum -y install </a:t>
            </a:r>
            <a:r>
              <a:rPr lang="en-US" altLang="zh-CN" sz="1000" dirty="0" err="1"/>
              <a:t>MariaDB</a:t>
            </a:r>
            <a:r>
              <a:rPr lang="en-US" altLang="zh-CN" sz="1000" dirty="0"/>
              <a:t>-</a:t>
            </a:r>
            <a:r>
              <a:rPr lang="en-US" altLang="zh-CN" sz="1000" dirty="0" err="1"/>
              <a:t>Galera</a:t>
            </a:r>
            <a:r>
              <a:rPr lang="en-US" altLang="zh-CN" sz="1000" dirty="0"/>
              <a:t>-server </a:t>
            </a:r>
            <a:r>
              <a:rPr lang="en-US" altLang="zh-CN" sz="1000" dirty="0" err="1"/>
              <a:t>galera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MariaDB</a:t>
            </a:r>
            <a:r>
              <a:rPr lang="en-US" altLang="zh-CN" sz="1000" dirty="0"/>
              <a:t>-client</a:t>
            </a:r>
          </a:p>
          <a:p>
            <a:r>
              <a:rPr lang="en-US" altLang="zh-CN" sz="1000" dirty="0"/>
              <a:t>[</a:t>
            </a:r>
            <a:r>
              <a:rPr lang="en-US" altLang="zh-CN" sz="1000" dirty="0" smtClean="0"/>
              <a:t>root@client218 </a:t>
            </a:r>
            <a:r>
              <a:rPr lang="en-US" altLang="zh-CN" sz="1000" dirty="0"/>
              <a:t>~]# yum -y install </a:t>
            </a:r>
            <a:r>
              <a:rPr lang="en-US" altLang="zh-CN" sz="1000" dirty="0" err="1"/>
              <a:t>MariaDB</a:t>
            </a:r>
            <a:r>
              <a:rPr lang="en-US" altLang="zh-CN" sz="1000" dirty="0"/>
              <a:t>-</a:t>
            </a:r>
            <a:r>
              <a:rPr lang="en-US" altLang="zh-CN" sz="1000" dirty="0" err="1"/>
              <a:t>Galera</a:t>
            </a:r>
            <a:r>
              <a:rPr lang="en-US" altLang="zh-CN" sz="1000" dirty="0"/>
              <a:t>-server </a:t>
            </a:r>
            <a:r>
              <a:rPr lang="en-US" altLang="zh-CN" sz="1000" dirty="0" err="1"/>
              <a:t>galera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MariaDB</a:t>
            </a:r>
            <a:r>
              <a:rPr lang="en-US" altLang="zh-CN" sz="1000" dirty="0"/>
              <a:t>-client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50250"/>
              </p:ext>
            </p:extLst>
          </p:nvPr>
        </p:nvGraphicFramePr>
        <p:xfrm>
          <a:off x="1446677" y="2287174"/>
          <a:ext cx="3195662" cy="556260"/>
        </p:xfrm>
        <a:graphic>
          <a:graphicData uri="http://schemas.openxmlformats.org/drawingml/2006/table">
            <a:tbl>
              <a:tblPr/>
              <a:tblGrid>
                <a:gridCol w="1795927"/>
                <a:gridCol w="1399735"/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Galera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SST user: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sst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Galera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SST password: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sstpass123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446677" y="86012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944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8294" y="1132883"/>
            <a:ext cx="651334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# </a:t>
            </a:r>
            <a:r>
              <a:rPr lang="zh-CN" altLang="en-US" sz="900" dirty="0"/>
              <a:t>登陆数据库，授权用于集群同步的用户和</a:t>
            </a:r>
            <a:r>
              <a:rPr lang="zh-CN" altLang="en-US" sz="900" dirty="0" smtClean="0"/>
              <a:t>密码</a:t>
            </a:r>
            <a:endParaRPr lang="en-US" altLang="zh-CN" sz="900" dirty="0" smtClean="0"/>
          </a:p>
          <a:p>
            <a:endParaRPr lang="zh-CN" altLang="en-US" sz="900" dirty="0"/>
          </a:p>
          <a:p>
            <a:r>
              <a:rPr lang="en-US" altLang="zh-CN" sz="900" dirty="0"/>
              <a:t>[</a:t>
            </a:r>
            <a:r>
              <a:rPr lang="en-US" altLang="zh-CN" sz="900" dirty="0" smtClean="0"/>
              <a:t>root@client106 </a:t>
            </a:r>
            <a:r>
              <a:rPr lang="en-US" altLang="zh-CN" sz="900" dirty="0"/>
              <a:t>~]# </a:t>
            </a:r>
            <a:r>
              <a:rPr lang="en-US" altLang="zh-CN" sz="900" dirty="0" err="1"/>
              <a:t>mysql</a:t>
            </a:r>
            <a:r>
              <a:rPr lang="en-US" altLang="zh-CN" sz="900" dirty="0"/>
              <a:t> -</a:t>
            </a:r>
            <a:r>
              <a:rPr lang="en-US" altLang="zh-CN" sz="900" dirty="0" err="1"/>
              <a:t>uroot</a:t>
            </a:r>
            <a:r>
              <a:rPr lang="en-US" altLang="zh-CN" sz="900" dirty="0"/>
              <a:t> </a:t>
            </a:r>
            <a:r>
              <a:rPr lang="en-US" altLang="zh-CN" sz="900" dirty="0" smtClean="0"/>
              <a:t>–p123456</a:t>
            </a:r>
          </a:p>
          <a:p>
            <a:endParaRPr lang="en-US" altLang="zh-CN" sz="900" dirty="0"/>
          </a:p>
          <a:p>
            <a:r>
              <a:rPr lang="en-US" altLang="zh-CN" sz="900" dirty="0" err="1"/>
              <a:t>mysql</a:t>
            </a:r>
            <a:r>
              <a:rPr lang="en-US" altLang="zh-CN" sz="900" dirty="0"/>
              <a:t>&gt; GRANT USAGE ON *.* to </a:t>
            </a:r>
            <a:r>
              <a:rPr lang="en-US" altLang="zh-CN" sz="900" dirty="0" err="1"/>
              <a:t>sst</a:t>
            </a:r>
            <a:r>
              <a:rPr lang="en-US" altLang="zh-CN" sz="900" dirty="0"/>
              <a:t>@'%' IDENTIFIED BY 'sstpass123';</a:t>
            </a:r>
          </a:p>
          <a:p>
            <a:r>
              <a:rPr lang="en-US" altLang="zh-CN" sz="900" dirty="0" err="1"/>
              <a:t>mysql</a:t>
            </a:r>
            <a:r>
              <a:rPr lang="en-US" altLang="zh-CN" sz="900" dirty="0"/>
              <a:t>&gt; GRANT ALL PRIVILEGES on *.* to </a:t>
            </a:r>
            <a:r>
              <a:rPr lang="en-US" altLang="zh-CN" sz="900" dirty="0" err="1"/>
              <a:t>sst</a:t>
            </a:r>
            <a:r>
              <a:rPr lang="en-US" altLang="zh-CN" sz="900" dirty="0"/>
              <a:t>@'%';</a:t>
            </a:r>
          </a:p>
          <a:p>
            <a:r>
              <a:rPr lang="en-US" altLang="zh-CN" sz="900" dirty="0" err="1"/>
              <a:t>mysql</a:t>
            </a:r>
            <a:r>
              <a:rPr lang="en-US" altLang="zh-CN" sz="900" dirty="0"/>
              <a:t>&gt; FLUSH PRIVILEGES;</a:t>
            </a:r>
          </a:p>
          <a:p>
            <a:r>
              <a:rPr lang="en-US" altLang="zh-CN" sz="900" dirty="0" err="1"/>
              <a:t>mysql</a:t>
            </a:r>
            <a:r>
              <a:rPr lang="en-US" altLang="zh-CN" sz="900" dirty="0"/>
              <a:t>&gt; </a:t>
            </a:r>
            <a:r>
              <a:rPr lang="en-US" altLang="zh-CN" sz="900" dirty="0" smtClean="0"/>
              <a:t>quit</a:t>
            </a:r>
          </a:p>
          <a:p>
            <a:endParaRPr lang="en-US" altLang="zh-CN" sz="900" dirty="0" smtClean="0"/>
          </a:p>
          <a:p>
            <a:endParaRPr lang="en-US" altLang="zh-CN" sz="900" dirty="0"/>
          </a:p>
          <a:p>
            <a:r>
              <a:rPr lang="en-US" altLang="zh-CN" sz="900" dirty="0"/>
              <a:t># </a:t>
            </a:r>
            <a:r>
              <a:rPr lang="zh-CN" altLang="en-US" sz="900" dirty="0"/>
              <a:t>创建并配置</a:t>
            </a:r>
            <a:r>
              <a:rPr lang="en-US" altLang="zh-CN" sz="900" b="1" dirty="0" err="1"/>
              <a:t>wsrep.cnf</a:t>
            </a:r>
            <a:r>
              <a:rPr lang="zh-CN" altLang="en-US" sz="900" dirty="0" smtClean="0"/>
              <a:t>文件</a:t>
            </a:r>
            <a:endParaRPr lang="en-US" altLang="zh-CN" sz="900" dirty="0" smtClean="0"/>
          </a:p>
          <a:p>
            <a:endParaRPr lang="zh-CN" altLang="en-US" sz="900" dirty="0"/>
          </a:p>
          <a:p>
            <a:r>
              <a:rPr lang="en-US" altLang="zh-CN" sz="900" dirty="0"/>
              <a:t>[</a:t>
            </a:r>
            <a:r>
              <a:rPr lang="en-US" altLang="zh-CN" sz="900" dirty="0" smtClean="0"/>
              <a:t>root@client106 </a:t>
            </a:r>
            <a:r>
              <a:rPr lang="en-US" altLang="zh-CN" sz="900" dirty="0"/>
              <a:t>~]# </a:t>
            </a:r>
            <a:r>
              <a:rPr lang="en-US" altLang="zh-CN" sz="900" dirty="0" err="1"/>
              <a:t>cp</a:t>
            </a:r>
            <a:r>
              <a:rPr lang="en-US" altLang="zh-CN" sz="900" dirty="0"/>
              <a:t> /</a:t>
            </a:r>
            <a:r>
              <a:rPr lang="en-US" altLang="zh-CN" sz="900" dirty="0" err="1"/>
              <a:t>usr</a:t>
            </a:r>
            <a:r>
              <a:rPr lang="en-US" altLang="zh-CN" sz="900" dirty="0"/>
              <a:t>/share/</a:t>
            </a:r>
            <a:r>
              <a:rPr lang="en-US" altLang="zh-CN" sz="900" dirty="0" err="1"/>
              <a:t>mysql</a:t>
            </a:r>
            <a:r>
              <a:rPr lang="en-US" altLang="zh-CN" sz="900" dirty="0"/>
              <a:t>/</a:t>
            </a:r>
            <a:r>
              <a:rPr lang="en-US" altLang="zh-CN" sz="900" dirty="0" err="1"/>
              <a:t>wsrep.cnf</a:t>
            </a:r>
            <a:r>
              <a:rPr lang="en-US" altLang="zh-CN" sz="900" dirty="0"/>
              <a:t>  /</a:t>
            </a:r>
            <a:r>
              <a:rPr lang="en-US" altLang="zh-CN" sz="900" dirty="0" err="1"/>
              <a:t>etc</a:t>
            </a:r>
            <a:r>
              <a:rPr lang="en-US" altLang="zh-CN" sz="900" dirty="0"/>
              <a:t>/</a:t>
            </a:r>
            <a:r>
              <a:rPr lang="en-US" altLang="zh-CN" sz="900" dirty="0" err="1"/>
              <a:t>my.cnf.d</a:t>
            </a:r>
            <a:r>
              <a:rPr lang="en-US" altLang="zh-CN" sz="900" dirty="0"/>
              <a:t>/</a:t>
            </a:r>
          </a:p>
          <a:p>
            <a:r>
              <a:rPr lang="en-US" altLang="zh-CN" sz="900" dirty="0" smtClean="0"/>
              <a:t>[root@client106 </a:t>
            </a:r>
            <a:r>
              <a:rPr lang="en-US" altLang="zh-CN" sz="900" dirty="0"/>
              <a:t>~]# vim /</a:t>
            </a:r>
            <a:r>
              <a:rPr lang="en-US" altLang="zh-CN" sz="900" dirty="0" err="1" smtClean="0"/>
              <a:t>etc</a:t>
            </a:r>
            <a:r>
              <a:rPr lang="en-US" altLang="zh-CN" sz="900" dirty="0" smtClean="0"/>
              <a:t>/</a:t>
            </a:r>
            <a:r>
              <a:rPr lang="en-US" altLang="zh-CN" sz="900" dirty="0" err="1" smtClean="0"/>
              <a:t>my.cnf.d</a:t>
            </a:r>
            <a:r>
              <a:rPr lang="en-US" altLang="zh-CN" sz="900" dirty="0" smtClean="0"/>
              <a:t>/</a:t>
            </a:r>
            <a:r>
              <a:rPr lang="en-US" altLang="zh-CN" sz="900" dirty="0" err="1" smtClean="0"/>
              <a:t>wsrep.cnf</a:t>
            </a:r>
            <a:endParaRPr lang="en-US" altLang="zh-CN" sz="900" dirty="0" smtClean="0"/>
          </a:p>
          <a:p>
            <a:endParaRPr lang="en-US" altLang="zh-CN" sz="900" dirty="0"/>
          </a:p>
          <a:p>
            <a:r>
              <a:rPr lang="en-US" altLang="zh-CN" sz="900" dirty="0"/>
              <a:t># </a:t>
            </a:r>
            <a:r>
              <a:rPr lang="zh-CN" altLang="en-US" sz="900" dirty="0"/>
              <a:t>只需要修改如下</a:t>
            </a:r>
            <a:r>
              <a:rPr lang="en-US" altLang="zh-CN" sz="900" dirty="0"/>
              <a:t>4</a:t>
            </a:r>
            <a:r>
              <a:rPr lang="zh-CN" altLang="en-US" sz="900" dirty="0"/>
              <a:t>行</a:t>
            </a:r>
            <a:r>
              <a:rPr lang="en-US" altLang="zh-CN" sz="900" dirty="0"/>
              <a:t>:</a:t>
            </a:r>
          </a:p>
          <a:p>
            <a:r>
              <a:rPr lang="en-US" altLang="zh-CN" sz="900" b="1" dirty="0"/>
              <a:t>wsrep_provider=/usr/lib64/galera/libgalera_smm.so</a:t>
            </a:r>
          </a:p>
          <a:p>
            <a:r>
              <a:rPr lang="en-US" altLang="zh-CN" sz="900" b="1" dirty="0" err="1"/>
              <a:t>wsrep_cluster_address</a:t>
            </a:r>
            <a:r>
              <a:rPr lang="en-US" altLang="zh-CN" sz="900" b="1" dirty="0"/>
              <a:t>="</a:t>
            </a:r>
            <a:r>
              <a:rPr lang="en-US" altLang="zh-CN" sz="900" b="1" dirty="0" err="1"/>
              <a:t>gcomm</a:t>
            </a:r>
            <a:r>
              <a:rPr lang="en-US" altLang="zh-CN" sz="900" b="1" dirty="0"/>
              <a:t>://"</a:t>
            </a:r>
          </a:p>
          <a:p>
            <a:r>
              <a:rPr lang="en-US" altLang="zh-CN" sz="900" b="1" dirty="0" err="1"/>
              <a:t>wsrep_sst_auth</a:t>
            </a:r>
            <a:r>
              <a:rPr lang="en-US" altLang="zh-CN" sz="900" b="1" dirty="0"/>
              <a:t>=sst:sstpass123</a:t>
            </a:r>
          </a:p>
          <a:p>
            <a:r>
              <a:rPr lang="en-US" altLang="zh-CN" sz="900" b="1" dirty="0" err="1" smtClean="0"/>
              <a:t>wsrep_sst_method</a:t>
            </a:r>
            <a:r>
              <a:rPr lang="en-US" altLang="zh-CN" sz="900" b="1" dirty="0" smtClean="0"/>
              <a:t>=</a:t>
            </a:r>
            <a:r>
              <a:rPr lang="en-US" altLang="zh-CN" sz="900" b="1" dirty="0" err="1" smtClean="0"/>
              <a:t>rsync</a:t>
            </a:r>
            <a:endParaRPr lang="en-US" altLang="zh-CN" sz="900" b="1" dirty="0" smtClean="0"/>
          </a:p>
          <a:p>
            <a:endParaRPr lang="en-US" altLang="zh-CN" sz="900" b="1" dirty="0"/>
          </a:p>
        </p:txBody>
      </p:sp>
      <p:sp>
        <p:nvSpPr>
          <p:cNvPr id="3" name="矩形 2"/>
          <p:cNvSpPr/>
          <p:nvPr/>
        </p:nvSpPr>
        <p:spPr>
          <a:xfrm>
            <a:off x="1308294" y="786634"/>
            <a:ext cx="362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2.</a:t>
            </a:r>
            <a:r>
              <a:rPr lang="zh-CN" altLang="en-US" sz="1200" b="1" dirty="0"/>
              <a:t>统一启动 </a:t>
            </a:r>
            <a:r>
              <a:rPr lang="en-US" altLang="zh-CN" sz="1200" b="1" dirty="0" err="1"/>
              <a:t>mysql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，并设置</a:t>
            </a:r>
            <a:r>
              <a:rPr lang="en-US" altLang="zh-CN" sz="1200" b="1" dirty="0" err="1"/>
              <a:t>MariaDB</a:t>
            </a:r>
            <a:r>
              <a:rPr lang="zh-CN" altLang="en-US" sz="1200" b="1" dirty="0"/>
              <a:t>的</a:t>
            </a:r>
            <a:r>
              <a:rPr lang="en-US" altLang="zh-CN" sz="1200" b="1" dirty="0"/>
              <a:t>root</a:t>
            </a:r>
            <a:r>
              <a:rPr lang="zh-CN" altLang="en-US" sz="1200" b="1" dirty="0" smtClean="0"/>
              <a:t>密码</a:t>
            </a:r>
            <a:endParaRPr lang="zh-CN" altLang="en-US" sz="1200" b="1" dirty="0"/>
          </a:p>
        </p:txBody>
      </p:sp>
      <p:sp>
        <p:nvSpPr>
          <p:cNvPr id="4" name="矩形 3"/>
          <p:cNvSpPr/>
          <p:nvPr/>
        </p:nvSpPr>
        <p:spPr>
          <a:xfrm>
            <a:off x="1308294" y="4018288"/>
            <a:ext cx="6822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FF0000"/>
                </a:solidFill>
              </a:rPr>
              <a:t># </a:t>
            </a:r>
            <a:r>
              <a:rPr lang="zh-CN" altLang="en-US" sz="900" b="1" dirty="0">
                <a:solidFill>
                  <a:srgbClr val="FF0000"/>
                </a:solidFill>
              </a:rPr>
              <a:t>注意</a:t>
            </a:r>
            <a:r>
              <a:rPr lang="en-US" altLang="zh-CN" sz="900" b="1" dirty="0">
                <a:solidFill>
                  <a:srgbClr val="FF0000"/>
                </a:solidFill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/>
              <a:t>#  "</a:t>
            </a:r>
            <a:r>
              <a:rPr lang="en-US" altLang="zh-CN" sz="900" dirty="0" err="1"/>
              <a:t>gcomm</a:t>
            </a:r>
            <a:r>
              <a:rPr lang="en-US" altLang="zh-CN" sz="900" dirty="0"/>
              <a:t>://" </a:t>
            </a:r>
            <a:r>
              <a:rPr lang="zh-CN" altLang="en-US" sz="900" dirty="0"/>
              <a:t>是特殊的地址</a:t>
            </a:r>
            <a:r>
              <a:rPr lang="en-US" altLang="zh-CN" sz="900" dirty="0"/>
              <a:t>,</a:t>
            </a:r>
            <a:r>
              <a:rPr lang="zh-CN" altLang="en-US" sz="900" dirty="0"/>
              <a:t>仅仅是</a:t>
            </a:r>
            <a:r>
              <a:rPr lang="en-US" altLang="zh-CN" sz="900" dirty="0" err="1"/>
              <a:t>Galera</a:t>
            </a:r>
            <a:r>
              <a:rPr lang="en-US" altLang="zh-CN" sz="900" dirty="0"/>
              <a:t> cluster</a:t>
            </a:r>
            <a:r>
              <a:rPr lang="zh-CN" altLang="en-US" sz="900" dirty="0"/>
              <a:t>初始化启动时候使用。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/>
              <a:t>#   </a:t>
            </a:r>
            <a:r>
              <a:rPr lang="zh-CN" altLang="en-US" sz="900" dirty="0" smtClean="0"/>
              <a:t>如果</a:t>
            </a:r>
            <a:r>
              <a:rPr lang="zh-CN" altLang="en-US" sz="900" dirty="0"/>
              <a:t>集群启动以后，我们关闭了第一个节点，那么再次启动的时候必须先修改</a:t>
            </a:r>
            <a:r>
              <a:rPr lang="zh-CN" altLang="en-US" sz="900" dirty="0" smtClean="0"/>
              <a:t>，</a:t>
            </a:r>
            <a:endParaRPr lang="en-US" altLang="zh-CN" sz="9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/>
              <a:t>"</a:t>
            </a:r>
            <a:r>
              <a:rPr lang="en-US" altLang="zh-CN" sz="900" dirty="0" err="1"/>
              <a:t>gcomm</a:t>
            </a:r>
            <a:r>
              <a:rPr lang="en-US" altLang="zh-CN" sz="900" dirty="0" smtClean="0"/>
              <a:t>://“ </a:t>
            </a:r>
            <a:r>
              <a:rPr lang="zh-CN" altLang="en-US" sz="900" dirty="0" smtClean="0"/>
              <a:t>为</a:t>
            </a:r>
            <a:r>
              <a:rPr lang="zh-CN" altLang="en-US" sz="900" dirty="0"/>
              <a:t>其他节点的集群地址</a:t>
            </a:r>
            <a:r>
              <a:rPr lang="en-US" altLang="zh-CN" sz="900" dirty="0"/>
              <a:t>,</a:t>
            </a:r>
            <a:r>
              <a:rPr lang="zh-CN" altLang="en-US" sz="900" dirty="0"/>
              <a:t>例如</a:t>
            </a:r>
            <a:r>
              <a:rPr lang="en-US" altLang="zh-CN" sz="900" dirty="0" err="1"/>
              <a:t>wsrep_cluster_address</a:t>
            </a:r>
            <a:r>
              <a:rPr lang="en-US" altLang="zh-CN" sz="900" dirty="0"/>
              <a:t>="</a:t>
            </a:r>
            <a:r>
              <a:rPr lang="en-US" altLang="zh-CN" sz="900" dirty="0" err="1"/>
              <a:t>gcomm</a:t>
            </a:r>
            <a:r>
              <a:rPr lang="en-US" altLang="zh-CN" sz="900" dirty="0"/>
              <a:t>://</a:t>
            </a:r>
            <a:r>
              <a:rPr lang="en-US" altLang="zh-CN" sz="900" dirty="0" smtClean="0"/>
              <a:t>192.168.1.106:4567</a:t>
            </a:r>
            <a:r>
              <a:rPr lang="en-US" altLang="zh-CN" sz="900" dirty="0"/>
              <a:t>"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45" y="1136589"/>
            <a:ext cx="2867025" cy="2743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48045" y="3964427"/>
            <a:ext cx="2799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800" dirty="0">
                <a:solidFill>
                  <a:srgbClr val="93A1A1"/>
                </a:solidFill>
                <a:latin typeface="Menlo"/>
              </a:rPr>
              <a:t>#</a:t>
            </a:r>
            <a:r>
              <a:rPr lang="zh-CN" altLang="en-US" sz="800" dirty="0">
                <a:solidFill>
                  <a:srgbClr val="93A1A1"/>
                </a:solidFill>
                <a:latin typeface="Menlo"/>
              </a:rPr>
              <a:t>集群中的其他节点地址，可以使用主机名或</a:t>
            </a:r>
            <a:r>
              <a:rPr lang="en-US" altLang="zh-CN" sz="800" dirty="0">
                <a:solidFill>
                  <a:srgbClr val="93A1A1"/>
                </a:solidFill>
                <a:latin typeface="Menlo"/>
              </a:rPr>
              <a:t>IP</a:t>
            </a:r>
            <a:endParaRPr lang="en-US" altLang="zh-CN" sz="800" dirty="0">
              <a:solidFill>
                <a:srgbClr val="BEBEC5"/>
              </a:solidFill>
              <a:latin typeface="Menlo"/>
            </a:endParaRPr>
          </a:p>
          <a:p>
            <a:pPr algn="l"/>
            <a:r>
              <a:rPr lang="en-US" altLang="zh-CN" sz="800" dirty="0" err="1">
                <a:solidFill>
                  <a:srgbClr val="48484C"/>
                </a:solidFill>
                <a:latin typeface="Menlo"/>
              </a:rPr>
              <a:t>wsrep_cluster_address</a:t>
            </a:r>
            <a:r>
              <a:rPr lang="en-US" altLang="zh-CN" sz="800" dirty="0">
                <a:solidFill>
                  <a:srgbClr val="93A1A1"/>
                </a:solidFill>
                <a:latin typeface="Menlo"/>
              </a:rPr>
              <a:t>=</a:t>
            </a:r>
            <a:r>
              <a:rPr lang="en-US" altLang="zh-CN" sz="800" dirty="0">
                <a:solidFill>
                  <a:srgbClr val="48484C"/>
                </a:solidFill>
                <a:latin typeface="Menlo"/>
              </a:rPr>
              <a:t>gcomm</a:t>
            </a:r>
            <a:r>
              <a:rPr lang="en-US" altLang="zh-CN" sz="800" dirty="0">
                <a:solidFill>
                  <a:srgbClr val="93A1A1"/>
                </a:solidFill>
                <a:latin typeface="Menlo"/>
              </a:rPr>
              <a:t>://mysqlnode2,mysqlnode3</a:t>
            </a:r>
            <a:endParaRPr lang="en-US" altLang="zh-CN" sz="800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862697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771" y="856555"/>
            <a:ext cx="6499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/>
              <a:t>重</a:t>
            </a:r>
            <a:r>
              <a:rPr lang="zh-CN" altLang="en-US" sz="1200" b="1" dirty="0" smtClean="0"/>
              <a:t>启</a:t>
            </a:r>
            <a:endParaRPr lang="en-US" altLang="zh-CN" sz="1200" b="1" dirty="0"/>
          </a:p>
          <a:p>
            <a:r>
              <a:rPr lang="en-US" altLang="zh-CN" sz="1200" dirty="0" smtClean="0"/>
              <a:t>[root@client106 </a:t>
            </a:r>
            <a:r>
              <a:rPr lang="en-US" altLang="zh-CN" sz="1200" dirty="0"/>
              <a:t>~]#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mysql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restart</a:t>
            </a:r>
          </a:p>
          <a:p>
            <a:endParaRPr lang="en-US" altLang="zh-CN" sz="1200" dirty="0"/>
          </a:p>
          <a:p>
            <a:r>
              <a:rPr lang="zh-CN" altLang="en-US" sz="1200" b="1" dirty="0" smtClean="0"/>
              <a:t>端口</a:t>
            </a:r>
            <a:endParaRPr lang="en-US" altLang="zh-CN" sz="1200" b="1" dirty="0"/>
          </a:p>
          <a:p>
            <a:r>
              <a:rPr lang="en-US" altLang="zh-CN" sz="1200" dirty="0"/>
              <a:t>[</a:t>
            </a:r>
            <a:r>
              <a:rPr lang="en-US" altLang="zh-CN" sz="1200" dirty="0" smtClean="0"/>
              <a:t>root@client106 </a:t>
            </a:r>
            <a:r>
              <a:rPr lang="en-US" altLang="zh-CN" sz="1200" dirty="0"/>
              <a:t>~]# </a:t>
            </a:r>
            <a:r>
              <a:rPr lang="en-US" altLang="zh-CN" sz="1200" dirty="0" err="1"/>
              <a:t>netstat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tulpn</a:t>
            </a:r>
            <a:r>
              <a:rPr lang="en-US" altLang="zh-CN" sz="1200" dirty="0"/>
              <a:t> |grep -e 4567 -e 3306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tcp</a:t>
            </a:r>
            <a:r>
              <a:rPr lang="en-US" altLang="zh-CN" sz="1200" dirty="0"/>
              <a:t>        0      0 0.0.0.0:3306    </a:t>
            </a:r>
            <a:r>
              <a:rPr lang="en-US" altLang="zh-CN" sz="1200" dirty="0" smtClean="0"/>
              <a:t>    </a:t>
            </a:r>
            <a:r>
              <a:rPr lang="en-US" altLang="zh-CN" sz="1200" dirty="0"/>
              <a:t>0.0.0.0:*   </a:t>
            </a:r>
            <a:r>
              <a:rPr lang="en-US" altLang="zh-CN" sz="1200" dirty="0" smtClean="0"/>
              <a:t>    </a:t>
            </a:r>
            <a:r>
              <a:rPr lang="en-US" altLang="zh-CN" sz="1200" dirty="0"/>
              <a:t>LISTEN  </a:t>
            </a:r>
            <a:r>
              <a:rPr lang="en-US" altLang="zh-CN" sz="1200" dirty="0" smtClean="0"/>
              <a:t>32363/</a:t>
            </a:r>
            <a:r>
              <a:rPr lang="en-US" altLang="zh-CN" sz="1200" dirty="0" err="1" smtClean="0"/>
              <a:t>mysqld</a:t>
            </a:r>
            <a:endParaRPr lang="en-US" altLang="zh-CN" sz="1200" dirty="0"/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tcp</a:t>
            </a:r>
            <a:r>
              <a:rPr lang="en-US" altLang="zh-CN" sz="1200" dirty="0"/>
              <a:t>        0      0 0.0.0.0:4567 </a:t>
            </a:r>
            <a:r>
              <a:rPr lang="en-US" altLang="zh-CN" sz="1200" dirty="0" smtClean="0"/>
              <a:t>       </a:t>
            </a:r>
            <a:r>
              <a:rPr lang="en-US" altLang="zh-CN" sz="1200" dirty="0"/>
              <a:t>0.0.0.0</a:t>
            </a:r>
            <a:r>
              <a:rPr lang="en-US" altLang="zh-CN" sz="1200" dirty="0" smtClean="0"/>
              <a:t>:*       </a:t>
            </a:r>
            <a:r>
              <a:rPr lang="en-US" altLang="zh-CN" sz="1200" dirty="0"/>
              <a:t>LISTEN  </a:t>
            </a:r>
            <a:r>
              <a:rPr lang="en-US" altLang="zh-CN" sz="1200" dirty="0" smtClean="0"/>
              <a:t>32363/</a:t>
            </a:r>
            <a:r>
              <a:rPr lang="en-US" altLang="zh-CN" sz="1200" dirty="0" err="1" smtClean="0"/>
              <a:t>mysqld</a:t>
            </a:r>
            <a:endParaRPr lang="en-US" altLang="zh-CN" sz="1200" dirty="0"/>
          </a:p>
        </p:txBody>
      </p:sp>
      <p:sp>
        <p:nvSpPr>
          <p:cNvPr id="3" name="矩形 2"/>
          <p:cNvSpPr/>
          <p:nvPr/>
        </p:nvSpPr>
        <p:spPr>
          <a:xfrm>
            <a:off x="724485" y="2419183"/>
            <a:ext cx="4185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这样</a:t>
            </a:r>
            <a:r>
              <a:rPr lang="zh-CN" altLang="en-US" sz="1200" b="1" dirty="0"/>
              <a:t>一个节点就已经配置完成，其他节点的</a:t>
            </a:r>
            <a:r>
              <a:rPr lang="zh-CN" altLang="en-US" sz="1200" b="1" dirty="0" smtClean="0"/>
              <a:t>配置类似</a:t>
            </a:r>
            <a:r>
              <a:rPr lang="en-US" altLang="zh-CN" sz="1200" b="1" dirty="0" smtClean="0"/>
              <a:t>106</a:t>
            </a:r>
            <a:r>
              <a:rPr lang="zh-CN" altLang="en-US" sz="1200" b="1" dirty="0" smtClean="0"/>
              <a:t> 。</a:t>
            </a:r>
            <a:endParaRPr lang="zh-CN" altLang="en-US" sz="1200" b="1" dirty="0"/>
          </a:p>
        </p:txBody>
      </p:sp>
      <p:sp>
        <p:nvSpPr>
          <p:cNvPr id="7" name="矩形 6"/>
          <p:cNvSpPr/>
          <p:nvPr/>
        </p:nvSpPr>
        <p:spPr>
          <a:xfrm>
            <a:off x="991771" y="29793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9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如果配置了指向集群地址，上面那个参数值，应该是你指定集群的IP地址</a:t>
            </a:r>
            <a:endParaRPr lang="zh-CN" altLang="zh-CN" sz="9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900" dirty="0">
                <a:solidFill>
                  <a:srgbClr val="505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MariaDB [kz]&gt; SHOW VARIABLES LIKE </a:t>
            </a:r>
            <a:r>
              <a:rPr lang="zh-CN" altLang="zh-CN" sz="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'wsrep_cluster_address'</a:t>
            </a:r>
            <a:r>
              <a:rPr lang="zh-CN" altLang="zh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9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900" dirty="0">
                <a:solidFill>
                  <a:srgbClr val="505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+-----------------------+----------------------------+</a:t>
            </a:r>
            <a:endParaRPr lang="zh-CN" altLang="zh-CN" sz="9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900" dirty="0">
                <a:solidFill>
                  <a:srgbClr val="505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Variable_name         | Value                      |</a:t>
            </a:r>
            <a:endParaRPr lang="zh-CN" altLang="zh-CN" sz="9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900" dirty="0">
                <a:solidFill>
                  <a:srgbClr val="505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+-----------------------+----------------------------+</a:t>
            </a:r>
            <a:endParaRPr lang="zh-CN" altLang="zh-CN" sz="9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900" dirty="0">
                <a:solidFill>
                  <a:srgbClr val="505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wsrep_cluster_address | gcomm://192.168.1</a:t>
            </a:r>
            <a:r>
              <a:rPr lang="zh-CN" altLang="zh-CN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     </a:t>
            </a:r>
            <a:r>
              <a:rPr lang="zh-CN" altLang="zh-CN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zh-CN" altLang="zh-CN" sz="9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900" dirty="0">
                <a:solidFill>
                  <a:srgbClr val="505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+-----------------------+----------------------------+</a:t>
            </a:r>
            <a:endParaRPr lang="zh-CN" altLang="zh-CN" sz="9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900" dirty="0">
                <a:solidFill>
                  <a:srgbClr val="505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row </a:t>
            </a:r>
            <a:r>
              <a:rPr lang="zh-CN" altLang="zh-CN" sz="9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zh-CN" altLang="zh-CN" sz="900" dirty="0">
                <a:solidFill>
                  <a:srgbClr val="505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900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zh-CN" altLang="zh-CN" sz="900" dirty="0">
                <a:solidFill>
                  <a:srgbClr val="505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(0.00 sec)</a:t>
            </a:r>
            <a:endParaRPr lang="zh-CN" altLang="zh-CN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978" y="2690815"/>
            <a:ext cx="3585652" cy="17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527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2323" y="1099891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Keepalived+LVS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0498" y="1790382"/>
            <a:ext cx="5894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LVS</a:t>
            </a:r>
            <a:br>
              <a:rPr lang="en-US" altLang="zh-CN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>
                <a:solidFill>
                  <a:srgbClr val="000000"/>
                </a:solidFill>
                <a:latin typeface="Verdana" panose="020B0604030504040204" pitchFamily="34" charset="0"/>
              </a:rPr>
              <a:t>LVS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是</a:t>
            </a:r>
            <a:r>
              <a:rPr lang="en-US" altLang="zh-CN" sz="1200" dirty="0">
                <a:solidFill>
                  <a:srgbClr val="000000"/>
                </a:solidFill>
                <a:latin typeface="Verdana" panose="020B0604030504040204" pitchFamily="34" charset="0"/>
              </a:rPr>
              <a:t>Linux Virtual Server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的简写，意即</a:t>
            </a:r>
            <a:r>
              <a:rPr lang="en-US" altLang="zh-CN" sz="1200" dirty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虚拟服务器，是一个虚拟的服务器集群系统。本项目在</a:t>
            </a:r>
            <a:r>
              <a:rPr lang="en-US" altLang="zh-CN" sz="1200" dirty="0">
                <a:solidFill>
                  <a:srgbClr val="000000"/>
                </a:solidFill>
                <a:latin typeface="Verdana" panose="020B0604030504040204" pitchFamily="34" charset="0"/>
              </a:rPr>
              <a:t>1998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年</a:t>
            </a:r>
            <a:r>
              <a:rPr lang="en-US" altLang="zh-CN" sz="1200" dirty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月由章文嵩博士成立，是中国国内最早出现的自由软件项目之一。目前有三种</a:t>
            </a:r>
            <a:r>
              <a:rPr lang="en-US" altLang="zh-CN" sz="1200" dirty="0">
                <a:solidFill>
                  <a:srgbClr val="000000"/>
                </a:solidFill>
                <a:latin typeface="Verdana" panose="020B0604030504040204" pitchFamily="34" charset="0"/>
              </a:rPr>
              <a:t>IP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负载均衡技术（</a:t>
            </a:r>
            <a:r>
              <a:rPr lang="en-US" altLang="zh-CN" sz="1200" dirty="0">
                <a:solidFill>
                  <a:srgbClr val="000000"/>
                </a:solidFill>
                <a:latin typeface="Verdana" panose="020B0604030504040204" pitchFamily="34" charset="0"/>
              </a:rPr>
              <a:t>VS/NAT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Verdana" panose="020B0604030504040204" pitchFamily="34" charset="0"/>
              </a:rPr>
              <a:t>VS/TUN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sz="1200" dirty="0">
                <a:solidFill>
                  <a:srgbClr val="000000"/>
                </a:solidFill>
                <a:latin typeface="Verdana" panose="020B0604030504040204" pitchFamily="34" charset="0"/>
              </a:rPr>
              <a:t>VS/DR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）；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1350498" y="3012595"/>
            <a:ext cx="5690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Keepalvied</a:t>
            </a:r>
            <a:endParaRPr lang="en-US" altLang="zh-CN" sz="12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Keepalived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在这里主要用作</a:t>
            </a:r>
            <a:r>
              <a:rPr lang="en-US" altLang="zh-CN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RealServer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的健康状态检查以及</a:t>
            </a:r>
            <a:r>
              <a:rPr lang="en-US" altLang="zh-CN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LoadBalance</a:t>
            </a:r>
            <a:r>
              <a:rPr lang="zh-CN" alt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负载均衡主机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BackUP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主机之间</a:t>
            </a:r>
            <a:r>
              <a:rPr lang="en-US" altLang="zh-CN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failover</a:t>
            </a:r>
            <a:r>
              <a:rPr lang="zh-CN" alt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故障切换的</a:t>
            </a:r>
            <a:r>
              <a: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实现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350498" y="423166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>
                <a:solidFill>
                  <a:srgbClr val="555555"/>
                </a:solidFill>
                <a:latin typeface="宋体" panose="02010600030101010101" pitchFamily="2" charset="-122"/>
              </a:rPr>
              <a:t>LVS</a:t>
            </a:r>
            <a:r>
              <a:rPr lang="zh-CN" altLang="en-US" sz="1000" dirty="0">
                <a:solidFill>
                  <a:srgbClr val="555555"/>
                </a:solidFill>
                <a:latin typeface="宋体-WinCharSetFFFF-H"/>
              </a:rPr>
              <a:t>提 供负载均衡，</a:t>
            </a:r>
            <a:r>
              <a:rPr lang="en-US" altLang="zh-CN" sz="1000" dirty="0" err="1">
                <a:solidFill>
                  <a:srgbClr val="555555"/>
                </a:solidFill>
                <a:latin typeface="宋体" panose="02010600030101010101" pitchFamily="2" charset="-122"/>
              </a:rPr>
              <a:t>keepalived</a:t>
            </a:r>
            <a:r>
              <a:rPr lang="zh-CN" altLang="en-US" sz="1000" dirty="0">
                <a:solidFill>
                  <a:srgbClr val="555555"/>
                </a:solidFill>
                <a:latin typeface="宋体-WinCharSetFFFF-H"/>
              </a:rPr>
              <a:t>提供健康检查，故障转移，提高系统的可用性！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10663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52929"/>
              </p:ext>
            </p:extLst>
          </p:nvPr>
        </p:nvGraphicFramePr>
        <p:xfrm>
          <a:off x="1079061" y="1518066"/>
          <a:ext cx="2836936" cy="834390"/>
        </p:xfrm>
        <a:graphic>
          <a:graphicData uri="http://schemas.openxmlformats.org/drawingml/2006/table">
            <a:tbl>
              <a:tblPr/>
              <a:tblGrid>
                <a:gridCol w="1497902"/>
                <a:gridCol w="13390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ha1（keepalived</a:t>
                      </a:r>
                      <a:r>
                        <a:rPr lang="zh-CN" altLang="en-US" dirty="0" smtClean="0">
                          <a:effectLst/>
                        </a:rPr>
                        <a:t>主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192.168.1.201</a:t>
                      </a:r>
                      <a:endParaRPr lang="en-US" altLang="zh-CN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ha2（keepalived</a:t>
                      </a:r>
                      <a:r>
                        <a:rPr lang="zh-CN" altLang="en-US" dirty="0" smtClean="0">
                          <a:effectLst/>
                        </a:rPr>
                        <a:t>备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192.168.1.202</a:t>
                      </a:r>
                      <a:endParaRPr lang="en-US" altLang="zh-CN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VIP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192.168.1.188</a:t>
                      </a:r>
                      <a:endParaRPr lang="en-US" altLang="zh-CN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79060" y="98734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环境描述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32680"/>
              </p:ext>
            </p:extLst>
          </p:nvPr>
        </p:nvGraphicFramePr>
        <p:xfrm>
          <a:off x="1079060" y="2365672"/>
          <a:ext cx="2836936" cy="834390"/>
        </p:xfrm>
        <a:graphic>
          <a:graphicData uri="http://schemas.openxmlformats.org/drawingml/2006/table">
            <a:tbl>
              <a:tblPr/>
              <a:tblGrid>
                <a:gridCol w="1495328"/>
                <a:gridCol w="1341608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MariaDB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server1: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192.168.1.106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MariaDB server2: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192.168.1.107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MariaDB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server3: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192.168.1.108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26941" y="3562722"/>
            <a:ext cx="3094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/>
              <a:t> </a:t>
            </a:r>
            <a:r>
              <a:rPr lang="en-US" altLang="zh-CN" sz="900" b="1" dirty="0"/>
              <a:t>1.</a:t>
            </a:r>
            <a:r>
              <a:rPr lang="zh-CN" altLang="en-US" sz="900" b="1" dirty="0"/>
              <a:t>使用</a:t>
            </a:r>
            <a:r>
              <a:rPr lang="en-US" altLang="zh-CN" sz="900" b="1" dirty="0"/>
              <a:t>YUM</a:t>
            </a:r>
            <a:r>
              <a:rPr lang="zh-CN" altLang="en-US" sz="900" b="1" dirty="0"/>
              <a:t>方式</a:t>
            </a:r>
            <a:r>
              <a:rPr lang="zh-CN" altLang="en-US" sz="900" b="1" dirty="0" smtClean="0"/>
              <a:t>安装</a:t>
            </a:r>
            <a:endParaRPr lang="en-US" altLang="zh-CN" sz="900" b="1" dirty="0" smtClean="0"/>
          </a:p>
          <a:p>
            <a:endParaRPr lang="zh-CN" altLang="en-US" sz="900" dirty="0"/>
          </a:p>
          <a:p>
            <a:r>
              <a:rPr lang="en-US" altLang="zh-CN" sz="900" dirty="0" smtClean="0"/>
              <a:t>[</a:t>
            </a:r>
            <a:r>
              <a:rPr lang="en-US" altLang="zh-CN" sz="900" dirty="0"/>
              <a:t>root@ha1 ~]# yum install </a:t>
            </a:r>
            <a:r>
              <a:rPr lang="en-US" altLang="zh-CN" sz="900" dirty="0" err="1"/>
              <a:t>keepalived</a:t>
            </a:r>
            <a:r>
              <a:rPr lang="en-US" altLang="zh-CN" sz="900" dirty="0"/>
              <a:t> </a:t>
            </a:r>
            <a:r>
              <a:rPr lang="en-US" altLang="zh-CN" sz="900" dirty="0" err="1"/>
              <a:t>ipvsadm</a:t>
            </a:r>
            <a:endParaRPr lang="en-US" altLang="zh-CN" sz="900" dirty="0"/>
          </a:p>
          <a:p>
            <a:r>
              <a:rPr lang="en-US" altLang="zh-CN" sz="900" dirty="0"/>
              <a:t>[root@ha2 ~]# yum install </a:t>
            </a:r>
            <a:r>
              <a:rPr lang="en-US" altLang="zh-CN" sz="900" dirty="0" err="1"/>
              <a:t>keepalived</a:t>
            </a:r>
            <a:r>
              <a:rPr lang="en-US" altLang="zh-CN" sz="900" dirty="0"/>
              <a:t> </a:t>
            </a:r>
            <a:r>
              <a:rPr lang="en-US" altLang="zh-CN" sz="900" dirty="0" err="1"/>
              <a:t>ipvsadm</a:t>
            </a:r>
            <a:endParaRPr lang="zh-CN" altLang="en-US" sz="9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928" y="1007481"/>
            <a:ext cx="382018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88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92" y="1596684"/>
            <a:ext cx="3074742" cy="30969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46" y="759655"/>
            <a:ext cx="3507535" cy="39199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4096" y="90904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song"/>
              </a:rPr>
              <a:t>2.</a:t>
            </a:r>
            <a:r>
              <a:rPr lang="zh-CN" altLang="en-US" sz="900" b="1" dirty="0" smtClean="0">
                <a:solidFill>
                  <a:srgbClr val="000000"/>
                </a:solidFill>
                <a:latin typeface="song"/>
              </a:rPr>
              <a:t>分别</a:t>
            </a:r>
            <a:r>
              <a:rPr lang="zh-CN" altLang="en-US" sz="900" b="1" dirty="0">
                <a:solidFill>
                  <a:srgbClr val="000000"/>
                </a:solidFill>
                <a:latin typeface="song"/>
              </a:rPr>
              <a:t>在三个</a:t>
            </a:r>
            <a:r>
              <a:rPr lang="en-US" altLang="zh-CN" sz="900" b="1" dirty="0">
                <a:solidFill>
                  <a:srgbClr val="000000"/>
                </a:solidFill>
                <a:latin typeface="song"/>
              </a:rPr>
              <a:t>real server </a:t>
            </a:r>
            <a:r>
              <a:rPr lang="zh-CN" altLang="en-US" sz="900" b="1" dirty="0">
                <a:solidFill>
                  <a:srgbClr val="000000"/>
                </a:solidFill>
                <a:latin typeface="song"/>
              </a:rPr>
              <a:t>上运行的禁止</a:t>
            </a:r>
            <a:r>
              <a:rPr lang="en-US" altLang="zh-CN" sz="900" b="1" dirty="0" err="1">
                <a:solidFill>
                  <a:srgbClr val="000000"/>
                </a:solidFill>
                <a:latin typeface="song"/>
              </a:rPr>
              <a:t>arp</a:t>
            </a:r>
            <a:r>
              <a:rPr lang="zh-CN" altLang="en-US" sz="900" b="1" dirty="0">
                <a:solidFill>
                  <a:srgbClr val="000000"/>
                </a:solidFill>
                <a:latin typeface="song"/>
              </a:rPr>
              <a:t>转发和绑定虚拟</a:t>
            </a:r>
            <a:r>
              <a:rPr lang="en-US" altLang="zh-CN" sz="900" b="1" dirty="0" err="1">
                <a:solidFill>
                  <a:srgbClr val="000000"/>
                </a:solidFill>
                <a:latin typeface="song"/>
              </a:rPr>
              <a:t>ip</a:t>
            </a:r>
            <a:r>
              <a:rPr lang="zh-CN" altLang="en-US" sz="900" b="1" dirty="0">
                <a:solidFill>
                  <a:srgbClr val="000000"/>
                </a:solidFill>
                <a:latin typeface="song"/>
              </a:rPr>
              <a:t>的脚本</a:t>
            </a:r>
            <a:r>
              <a:rPr lang="en-US" altLang="zh-CN" sz="900" b="1" dirty="0" err="1">
                <a:solidFill>
                  <a:srgbClr val="000000"/>
                </a:solidFill>
                <a:latin typeface="song"/>
              </a:rPr>
              <a:t>lvsrs</a:t>
            </a:r>
            <a:r>
              <a:rPr lang="zh-CN" altLang="en-US" sz="900" b="1" dirty="0">
                <a:solidFill>
                  <a:srgbClr val="000000"/>
                </a:solidFill>
                <a:latin typeface="song"/>
              </a:rPr>
              <a:t>的代码为</a:t>
            </a:r>
            <a:r>
              <a:rPr lang="zh-CN" altLang="en-US" sz="900" b="1" dirty="0" smtClean="0">
                <a:solidFill>
                  <a:srgbClr val="000000"/>
                </a:solidFill>
                <a:latin typeface="song"/>
              </a:rPr>
              <a:t>：</a:t>
            </a:r>
            <a:endParaRPr lang="en-US" altLang="zh-CN" sz="900" b="1" dirty="0" smtClean="0">
              <a:solidFill>
                <a:srgbClr val="000000"/>
              </a:solidFill>
              <a:latin typeface="song"/>
            </a:endParaRPr>
          </a:p>
          <a:p>
            <a:endParaRPr lang="en-US" altLang="zh-CN" sz="900" b="1" dirty="0" smtClean="0">
              <a:solidFill>
                <a:srgbClr val="000000"/>
              </a:solidFill>
              <a:latin typeface="song"/>
            </a:endParaRPr>
          </a:p>
          <a:p>
            <a:r>
              <a:rPr lang="en-US" altLang="zh-CN" sz="900" b="1" dirty="0" smtClean="0"/>
              <a:t>VIP 192.168.1.188</a:t>
            </a:r>
            <a:endParaRPr lang="zh-CN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3922559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83" y="3214468"/>
            <a:ext cx="3680162" cy="1173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02" y="347010"/>
            <a:ext cx="3657600" cy="41827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55983" y="2363162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song"/>
              </a:rPr>
              <a:t>3.keepalived</a:t>
            </a:r>
            <a:r>
              <a:rPr lang="zh-CN" altLang="en-US" dirty="0" smtClean="0">
                <a:solidFill>
                  <a:srgbClr val="000000"/>
                </a:solidFill>
                <a:latin typeface="song"/>
              </a:rPr>
              <a:t>配置 主备 及 启动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72593"/>
              </p:ext>
            </p:extLst>
          </p:nvPr>
        </p:nvGraphicFramePr>
        <p:xfrm>
          <a:off x="1198637" y="991773"/>
          <a:ext cx="2836936" cy="889417"/>
        </p:xfrm>
        <a:graphic>
          <a:graphicData uri="http://schemas.openxmlformats.org/drawingml/2006/table">
            <a:tbl>
              <a:tblPr/>
              <a:tblGrid>
                <a:gridCol w="1497902"/>
                <a:gridCol w="1339034"/>
              </a:tblGrid>
              <a:tr h="3331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ha1（keepalived</a:t>
                      </a:r>
                      <a:r>
                        <a:rPr lang="zh-CN" altLang="en-US" dirty="0" smtClean="0">
                          <a:effectLst/>
                        </a:rPr>
                        <a:t>主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192.168.1.201</a:t>
                      </a:r>
                      <a:endParaRPr lang="en-US" altLang="zh-CN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ha2（keepalived</a:t>
                      </a:r>
                      <a:r>
                        <a:rPr lang="zh-CN" altLang="en-US" dirty="0" smtClean="0">
                          <a:effectLst/>
                        </a:rPr>
                        <a:t>备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192.168.1.202</a:t>
                      </a:r>
                      <a:endParaRPr lang="en-US" altLang="zh-CN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VIP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192.168.1.188</a:t>
                      </a:r>
                      <a:endParaRPr lang="en-US" altLang="zh-CN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1342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329861" y="451453"/>
            <a:ext cx="2285663" cy="36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054" tIns="30054" rIns="30054" bIns="30054">
            <a:spAutoFit/>
          </a:bodyPr>
          <a:lstStyle>
            <a:lvl1pPr algn="ctr">
              <a:defRPr sz="2000" b="1">
                <a:solidFill>
                  <a:srgbClr val="0033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003366"/>
                </a:solidFill>
              </a:rPr>
              <a:t>目   录</a:t>
            </a:r>
          </a:p>
        </p:txBody>
      </p:sp>
      <p:sp>
        <p:nvSpPr>
          <p:cNvPr id="64" name="Shape 64"/>
          <p:cNvSpPr/>
          <p:nvPr/>
        </p:nvSpPr>
        <p:spPr>
          <a:xfrm>
            <a:off x="1205416" y="1551515"/>
            <a:ext cx="5265724" cy="38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0054" tIns="30054" rIns="30054" bIns="30054" anchor="ctr">
            <a:spAutoFit/>
          </a:bodyPr>
          <a:lstStyle/>
          <a:p>
            <a:pPr marL="172861" lvl="0" indent="-172861">
              <a:lnSpc>
                <a:spcPct val="150000"/>
              </a:lnSpc>
              <a:spcBef>
                <a:spcPts val="200"/>
              </a:spcBef>
              <a:buClr>
                <a:srgbClr val="000000"/>
              </a:buClr>
              <a:buSzPct val="100000"/>
              <a:buFont typeface="Wingdings"/>
              <a:buChar char="■"/>
            </a:pPr>
            <a:r>
              <a:rPr lang="en-US" altLang="zh-CN" sz="1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400" b="1" dirty="0" smtClean="0"/>
              <a:t>，利用</a:t>
            </a:r>
            <a:r>
              <a:rPr lang="en-US" altLang="zh-CN" sz="1400" b="1" dirty="0" err="1"/>
              <a:t>redis</a:t>
            </a:r>
            <a:r>
              <a:rPr lang="zh-CN" altLang="en-US" sz="1400" b="1" dirty="0"/>
              <a:t>实现</a:t>
            </a:r>
            <a:r>
              <a:rPr lang="en-US" altLang="zh-CN" sz="1400" b="1" dirty="0"/>
              <a:t>session</a:t>
            </a:r>
            <a:r>
              <a:rPr lang="zh-CN" altLang="en-US" sz="1400" b="1" dirty="0" smtClean="0"/>
              <a:t>共享</a:t>
            </a:r>
            <a:endParaRPr lang="en-US" altLang="zh-CN" sz="14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149144" y="3067802"/>
            <a:ext cx="36585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2861" lvl="0" indent="-172861">
              <a:lnSpc>
                <a:spcPct val="150000"/>
              </a:lnSpc>
              <a:spcBef>
                <a:spcPts val="200"/>
              </a:spcBef>
              <a:buClr>
                <a:srgbClr val="000000"/>
              </a:buClr>
              <a:buSzPct val="100000"/>
              <a:buFont typeface="Wingdings"/>
              <a:buChar char="■"/>
            </a:pPr>
            <a:r>
              <a:rPr lang="en-US" altLang="zh-CN" sz="1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400" b="1" dirty="0" smtClean="0"/>
              <a:t>， </a:t>
            </a:r>
            <a:r>
              <a:rPr lang="en-US" altLang="zh-CN" sz="1400" b="1" dirty="0" err="1" smtClean="0"/>
              <a:t>MariaDB</a:t>
            </a:r>
            <a:r>
              <a:rPr lang="zh-CN" altLang="en-US" sz="1400" b="1" dirty="0" smtClean="0"/>
              <a:t>多</a:t>
            </a:r>
            <a:r>
              <a:rPr lang="zh-CN" altLang="en-US" sz="1400" b="1" dirty="0"/>
              <a:t>主</a:t>
            </a:r>
            <a:r>
              <a:rPr lang="zh-CN" altLang="en-US" sz="1400" b="1" dirty="0" smtClean="0"/>
              <a:t>数据库的</a:t>
            </a:r>
            <a:r>
              <a:rPr lang="zh-CN" altLang="en-US" sz="1400" b="1" dirty="0"/>
              <a:t>实现</a:t>
            </a:r>
            <a:endParaRPr lang="zh-CN" altLang="en-US" sz="1600" b="1" dirty="0">
              <a:solidFill>
                <a:srgbClr val="073E87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4424" y="3940615"/>
            <a:ext cx="6567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Keepalived+LVS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多主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Galera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4424" y="2241155"/>
            <a:ext cx="6518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多台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tomcat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服务的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共享 </a:t>
            </a:r>
            <a:r>
              <a:rPr lang="en-US" altLang="zh-CN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memcached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b="1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en-US" altLang="zh-CN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3712" y="1519313"/>
            <a:ext cx="4754879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测试：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手工测试数据库，建表，写数据，删表，，，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并查看 节点数据同步一致性否。？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你懂的。。。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071709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3654425" y="3003550"/>
            <a:ext cx="3995738" cy="433388"/>
          </a:xfrm>
          <a:prstGeom prst="rect">
            <a:avLst/>
          </a:prstGeom>
        </p:spPr>
        <p:txBody>
          <a:bodyPr lIns="38963" tIns="38963" rIns="38963" bIns="38963" anchor="b"/>
          <a:lstStyle>
            <a:lvl1pPr marL="193675" indent="-193675">
              <a:defRPr sz="1700" b="1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00" b="1">
                <a:solidFill>
                  <a:srgbClr val="7F7F7F"/>
                </a:solidFill>
              </a:rPr>
              <a:t>深圳 · 北京 · 上海 · 长沙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 idx="4294967295"/>
          </p:nvPr>
        </p:nvSpPr>
        <p:spPr>
          <a:xfrm>
            <a:off x="4535487" y="2162175"/>
            <a:ext cx="3455990" cy="685800"/>
          </a:xfrm>
          <a:prstGeom prst="rect">
            <a:avLst/>
          </a:prstGeom>
        </p:spPr>
        <p:txBody>
          <a:bodyPr lIns="38963" tIns="38963" rIns="38963" bIns="38963" anchor="ctr"/>
          <a:lstStyle>
            <a:lvl1pPr algn="ctr">
              <a:defRPr sz="2800" b="1">
                <a:solidFill>
                  <a:srgbClr val="C55A1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C55A11"/>
                </a:solidFill>
              </a:rPr>
              <a:t>Thank you！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4940" y="2256958"/>
            <a:ext cx="428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</a:t>
            </a:r>
            <a:r>
              <a:rPr lang="en-US" altLang="zh-CN" b="1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nginx+tomcat</a:t>
            </a:r>
            <a:r>
              <a:rPr lang="en-US" altLang="zh-CN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+  </a:t>
            </a:r>
            <a:r>
              <a:rPr lang="en-US" altLang="zh-CN" b="1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memcached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endParaRPr lang="en-US" altLang="zh-CN" b="1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4940" y="3586663"/>
            <a:ext cx="430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</a:t>
            </a:r>
            <a:r>
              <a:rPr lang="en-US" altLang="zh-CN" b="1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nginx+tomcat</a:t>
            </a:r>
            <a:r>
              <a:rPr lang="en-US" altLang="zh-CN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+  </a:t>
            </a:r>
            <a:r>
              <a:rPr lang="en-US" altLang="zh-CN" b="1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en-US" altLang="zh-CN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我们用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en-US" altLang="zh-CN" b="1" i="0" dirty="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9483" y="1156161"/>
            <a:ext cx="6097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多台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tomcat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服务的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共享 </a:t>
            </a:r>
            <a:r>
              <a:rPr lang="en-US" altLang="zh-CN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memcached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9156" y="291065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优势对比</a:t>
            </a:r>
            <a:endParaRPr lang="en-US" altLang="zh-CN" b="1" dirty="0">
              <a:solidFill>
                <a:srgbClr val="49494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199746" y="3027998"/>
            <a:ext cx="290341" cy="1302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5B9BD5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52159" y="1796945"/>
            <a:ext cx="2820572" cy="25545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）性能对比：由于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只使用单核，而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Memcached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可以使用多核，所以平均每一个核上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在存储小数据时比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Memcached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性能更高。而在</a:t>
            </a:r>
            <a:r>
              <a:rPr lang="en-US" altLang="zh-CN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100k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以上的数据中，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Memcached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性能要高于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，虽然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最近也在存储大数据的性能上进行优化，但是比起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Memcached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，还是稍有逊色。</a:t>
            </a:r>
            <a:endParaRPr lang="en-US" altLang="zh-CN" sz="800" dirty="0">
              <a:solidFill>
                <a:srgbClr val="49494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800" dirty="0">
              <a:solidFill>
                <a:srgbClr val="49494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）内存使用效率对比：使用简单的</a:t>
            </a:r>
            <a:r>
              <a:rPr lang="en-US" altLang="zh-CN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key-value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存储的话，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Memcached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的内存利用率更高，而如果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采用</a:t>
            </a:r>
            <a:r>
              <a:rPr lang="en-US" altLang="zh-CN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hash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结构来做</a:t>
            </a:r>
            <a:r>
              <a:rPr lang="en-US" altLang="zh-CN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key-value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存储，由于其组合式的压缩，其内存利用率会高于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Memcached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800" dirty="0">
              <a:solidFill>
                <a:srgbClr val="49494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800" dirty="0">
              <a:solidFill>
                <a:srgbClr val="49494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支持服务器端的数据操作：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相比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Memcached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来说，拥有更多的数据结构和并支持更丰富的数据操作，通常在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Memcached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里，你需要将数据拿到客户端来进行类似的修改再</a:t>
            </a:r>
            <a:r>
              <a:rPr lang="en-US" altLang="zh-CN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set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回去。这大大增加了网络</a:t>
            </a:r>
            <a:r>
              <a:rPr lang="en-US" altLang="zh-CN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IO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的次数和数据体积。在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中，这些复杂的操作通常和一般的</a:t>
            </a:r>
            <a:r>
              <a:rPr lang="en-US" altLang="zh-CN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GET/SET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一样高效。所以，如果需要缓存能够支持更复杂的结构和操作，那么</a:t>
            </a:r>
            <a:r>
              <a:rPr lang="en-US" altLang="zh-CN" sz="800" dirty="0" err="1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lang="zh-CN" altLang="en-US" sz="800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会是不错的选择</a:t>
            </a:r>
            <a:r>
              <a:rPr lang="zh-CN" altLang="en-US" sz="800" dirty="0" smtClean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800" dirty="0" smtClean="0">
              <a:solidFill>
                <a:srgbClr val="49494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dirty="0">
              <a:solidFill>
                <a:srgbClr val="49494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 smtClean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800" dirty="0" smtClean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sz="800" dirty="0" err="1" smtClean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lang="en-US" altLang="zh-CN" sz="800" dirty="0" smtClean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800" dirty="0" smtClean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主从，</a:t>
            </a:r>
            <a:r>
              <a:rPr lang="en-US" altLang="zh-CN" sz="800" dirty="0" err="1" smtClean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memcached</a:t>
            </a:r>
            <a:r>
              <a:rPr lang="en-US" altLang="zh-CN" sz="800" dirty="0" smtClean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800" dirty="0" smtClean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不可以</a:t>
            </a:r>
            <a:endParaRPr lang="zh-CN" altLang="en-US" sz="800" dirty="0">
              <a:solidFill>
                <a:srgbClr val="49494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768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1672" y="895909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</a:t>
            </a:r>
            <a:r>
              <a:rPr lang="en-US" altLang="zh-CN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nginx+tomcat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+  </a:t>
            </a:r>
            <a:r>
              <a:rPr lang="en-US" altLang="zh-CN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memcached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8296" y="1541018"/>
            <a:ext cx="3242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例如：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1.memcached</a:t>
            </a:r>
            <a:r>
              <a:rPr lang="zh-CN" altLang="en-US" sz="1200" dirty="0"/>
              <a:t>配置：（</a:t>
            </a:r>
            <a:r>
              <a:rPr lang="en-US" altLang="zh-CN" sz="1200" dirty="0" smtClean="0"/>
              <a:t>v1.4.7</a:t>
            </a:r>
            <a:r>
              <a:rPr lang="zh-CN" altLang="en-US" sz="1200" dirty="0" smtClean="0"/>
              <a:t>）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zh-CN" altLang="en-US" sz="1200" dirty="0" smtClean="0"/>
              <a:t> 节点</a:t>
            </a:r>
            <a:r>
              <a:rPr lang="en-US" altLang="zh-CN" sz="1200" dirty="0"/>
              <a:t>1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172.16.10.250:11211</a:t>
            </a:r>
            <a:r>
              <a:rPr lang="zh-CN" altLang="en-US" sz="1200" dirty="0" smtClean="0"/>
              <a:t>）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zh-CN" altLang="en-US" sz="1200" dirty="0" smtClean="0"/>
              <a:t> 节点</a:t>
            </a:r>
            <a:r>
              <a:rPr lang="en-US" altLang="zh-CN" sz="1200" dirty="0"/>
              <a:t>2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172.16.10.251:11211</a:t>
            </a:r>
            <a:r>
              <a:rPr lang="zh-CN" altLang="en-US" sz="1200" dirty="0" smtClean="0"/>
              <a:t>）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en-US" altLang="zh-CN" sz="1200" dirty="0"/>
              <a:t>2.tomcat</a:t>
            </a:r>
            <a:r>
              <a:rPr lang="zh-CN" altLang="en-US" sz="1200" dirty="0"/>
              <a:t>配置</a:t>
            </a:r>
          </a:p>
          <a:p>
            <a:endParaRPr lang="zh-CN" altLang="en-US" sz="1200" dirty="0"/>
          </a:p>
          <a:p>
            <a:r>
              <a:rPr lang="en-US" altLang="zh-CN" sz="1200" dirty="0" smtClean="0"/>
              <a:t> tomcat1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172.16.10.244:8080</a:t>
            </a:r>
            <a:r>
              <a:rPr lang="zh-CN" altLang="en-US" sz="1200" dirty="0" smtClean="0"/>
              <a:t>）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en-US" altLang="zh-CN" sz="1200" dirty="0" smtClean="0"/>
              <a:t> tomcat2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172.16.10.245:8080</a:t>
            </a:r>
            <a:r>
              <a:rPr lang="zh-CN" altLang="en-US" sz="1200" dirty="0" smtClean="0"/>
              <a:t>）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en-US" altLang="zh-CN" sz="1200" dirty="0"/>
              <a:t>3.nginx</a:t>
            </a:r>
            <a:r>
              <a:rPr lang="zh-CN" altLang="en-US" sz="1200" dirty="0"/>
              <a:t>安装</a:t>
            </a:r>
            <a:r>
              <a:rPr lang="zh-CN" altLang="en-US" sz="1200" dirty="0" smtClean="0"/>
              <a:t>在  </a:t>
            </a:r>
            <a:r>
              <a:rPr lang="en-US" altLang="zh-CN" sz="1200" dirty="0" smtClean="0"/>
              <a:t>172.16.10.248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5852160" y="1990586"/>
            <a:ext cx="801858" cy="2602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40215" y="2665835"/>
            <a:ext cx="794825" cy="30245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5B9BD5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8935" y="2665835"/>
            <a:ext cx="844062" cy="30245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5B9BD5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852160" y="3425490"/>
            <a:ext cx="801858" cy="203982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5B9BD5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04914" y="3990190"/>
            <a:ext cx="724486" cy="246185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5B9BD5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852160" y="2365139"/>
            <a:ext cx="211016" cy="165294"/>
          </a:xfrm>
          <a:prstGeom prst="straightConnector1">
            <a:avLst/>
          </a:prstGeom>
          <a:noFill/>
          <a:ln w="25400" cap="flat">
            <a:solidFill>
              <a:srgbClr val="5B9BD5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/>
          <p:nvPr/>
        </p:nvCxnSpPr>
        <p:spPr>
          <a:xfrm>
            <a:off x="6482862" y="2402944"/>
            <a:ext cx="171156" cy="191673"/>
          </a:xfrm>
          <a:prstGeom prst="straightConnector1">
            <a:avLst/>
          </a:prstGeom>
          <a:noFill/>
          <a:ln w="25400" cap="flat">
            <a:solidFill>
              <a:srgbClr val="5B9BD5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 flipH="1">
            <a:off x="6462932" y="3108090"/>
            <a:ext cx="148883" cy="211893"/>
          </a:xfrm>
          <a:prstGeom prst="straightConnector1">
            <a:avLst/>
          </a:prstGeom>
          <a:noFill/>
          <a:ln w="25400" cap="flat">
            <a:solidFill>
              <a:srgbClr val="5B9BD5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>
            <a:off x="5852160" y="3108090"/>
            <a:ext cx="105508" cy="211893"/>
          </a:xfrm>
          <a:prstGeom prst="straightConnector1">
            <a:avLst/>
          </a:prstGeom>
          <a:noFill/>
          <a:ln w="25400" cap="flat">
            <a:solidFill>
              <a:srgbClr val="5B9BD5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/>
          <p:nvPr/>
        </p:nvCxnSpPr>
        <p:spPr>
          <a:xfrm>
            <a:off x="6246055" y="3677829"/>
            <a:ext cx="7034" cy="254091"/>
          </a:xfrm>
          <a:prstGeom prst="straightConnector1">
            <a:avLst/>
          </a:prstGeom>
          <a:noFill/>
          <a:ln w="25400" cap="flat">
            <a:solidFill>
              <a:srgbClr val="5B9BD5"/>
            </a:solidFill>
            <a:prstDash val="solid"/>
            <a:bevel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/>
          <p:cNvSpPr txBox="1"/>
          <p:nvPr/>
        </p:nvSpPr>
        <p:spPr>
          <a:xfrm>
            <a:off x="6035040" y="2003513"/>
            <a:ext cx="393895" cy="230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nginx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44196" y="2721617"/>
            <a:ext cx="513472" cy="230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tomcat1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71139" y="2707803"/>
            <a:ext cx="550985" cy="230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tomcat2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58488" y="3398644"/>
            <a:ext cx="540432" cy="230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Mem </a:t>
            </a:r>
            <a:r>
              <a:rPr kumimoji="0" lang="zh-CN" alt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主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01699" y="3998509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>
                <a:solidFill>
                  <a:srgbClr val="000000"/>
                </a:solidFill>
              </a:rPr>
              <a:t>Mem </a:t>
            </a:r>
            <a:r>
              <a:rPr lang="zh-CN" altLang="en-US" sz="900" dirty="0" smtClean="0">
                <a:solidFill>
                  <a:srgbClr val="000000"/>
                </a:solidFill>
              </a:rPr>
              <a:t>备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37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9908" y="783161"/>
            <a:ext cx="6787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首先，是配置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tomcat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，使其将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保存到</a:t>
            </a:r>
            <a:r>
              <a:rPr lang="en-US" altLang="zh-CN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memcached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endParaRPr lang="en-US" altLang="zh-CN" sz="1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dirty="0"/>
              <a:t>有两种方法：</a:t>
            </a:r>
          </a:p>
        </p:txBody>
      </p:sp>
      <p:sp>
        <p:nvSpPr>
          <p:cNvPr id="3" name="矩形 2"/>
          <p:cNvSpPr/>
          <p:nvPr/>
        </p:nvSpPr>
        <p:spPr>
          <a:xfrm>
            <a:off x="1301261" y="1570172"/>
            <a:ext cx="6506309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/>
              <a:t>方法一：在</a:t>
            </a:r>
            <a:r>
              <a:rPr lang="en-US" altLang="zh-CN" sz="900" b="1" dirty="0"/>
              <a:t>server.xml</a:t>
            </a:r>
            <a:r>
              <a:rPr lang="zh-CN" altLang="en-US" sz="900" dirty="0"/>
              <a:t>中配置。</a:t>
            </a:r>
          </a:p>
          <a:p>
            <a:endParaRPr lang="zh-CN" altLang="en-US" sz="900" dirty="0"/>
          </a:p>
          <a:p>
            <a:r>
              <a:rPr lang="zh-CN" altLang="en-US" sz="900" dirty="0"/>
              <a:t>找到</a:t>
            </a:r>
            <a:r>
              <a:rPr lang="en-US" altLang="zh-CN" sz="900" dirty="0"/>
              <a:t>host</a:t>
            </a:r>
            <a:r>
              <a:rPr lang="zh-CN" altLang="en-US" sz="900" dirty="0"/>
              <a:t>节点，加入</a:t>
            </a:r>
          </a:p>
          <a:p>
            <a:endParaRPr lang="zh-CN" altLang="en-US" sz="900" dirty="0"/>
          </a:p>
          <a:p>
            <a:r>
              <a:rPr lang="en-US" altLang="zh-CN" sz="900" dirty="0"/>
              <a:t>&lt;Context </a:t>
            </a:r>
            <a:r>
              <a:rPr lang="en-US" altLang="zh-CN" sz="900" dirty="0" err="1"/>
              <a:t>docBase</a:t>
            </a:r>
            <a:r>
              <a:rPr lang="en-US" altLang="zh-CN" sz="900" dirty="0"/>
              <a:t>="/</a:t>
            </a:r>
            <a:r>
              <a:rPr lang="en-US" altLang="zh-CN" sz="900" dirty="0" err="1"/>
              <a:t>var</a:t>
            </a:r>
            <a:r>
              <a:rPr lang="en-US" altLang="zh-CN" sz="900" dirty="0"/>
              <a:t>/www/html" path=""&gt; </a:t>
            </a:r>
          </a:p>
          <a:p>
            <a:r>
              <a:rPr lang="en-US" altLang="zh-CN" sz="900" dirty="0"/>
              <a:t>	&lt;Manager </a:t>
            </a:r>
            <a:r>
              <a:rPr lang="en-US" altLang="zh-CN" sz="900" dirty="0" err="1"/>
              <a:t>className</a:t>
            </a:r>
            <a:r>
              <a:rPr lang="en-US" altLang="zh-CN" sz="900" dirty="0"/>
              <a:t>="</a:t>
            </a:r>
            <a:r>
              <a:rPr lang="en-US" altLang="zh-CN" sz="900" dirty="0" err="1"/>
              <a:t>de.javakaffee.web.msm.MemcachedBackupSessionManager</a:t>
            </a:r>
            <a:r>
              <a:rPr lang="en-US" altLang="zh-CN" sz="900" dirty="0"/>
              <a:t>" </a:t>
            </a:r>
          </a:p>
          <a:p>
            <a:r>
              <a:rPr lang="en-US" altLang="zh-CN" sz="900" dirty="0"/>
              <a:t>	        </a:t>
            </a:r>
            <a:r>
              <a:rPr lang="en-US" altLang="zh-CN" sz="900" dirty="0" err="1"/>
              <a:t>memcachedNodes</a:t>
            </a:r>
            <a:r>
              <a:rPr lang="en-US" altLang="zh-CN" sz="900" dirty="0"/>
              <a:t>="</a:t>
            </a:r>
            <a:r>
              <a:rPr lang="en-US" altLang="zh-CN" sz="900" b="1" dirty="0" smtClean="0"/>
              <a:t>n1:172.16.10.250:11211 n2:172.16.10.251:11211</a:t>
            </a:r>
            <a:r>
              <a:rPr lang="en-US" altLang="zh-CN" sz="900" dirty="0" smtClean="0"/>
              <a:t>" </a:t>
            </a:r>
            <a:endParaRPr lang="en-US" altLang="zh-CN" sz="900" dirty="0"/>
          </a:p>
          <a:p>
            <a:r>
              <a:rPr lang="en-US" altLang="zh-CN" sz="900" dirty="0"/>
              <a:t>	        </a:t>
            </a:r>
            <a:r>
              <a:rPr lang="en-US" altLang="zh-CN" sz="900" dirty="0" err="1"/>
              <a:t>requestUriIgnorePattern</a:t>
            </a:r>
            <a:r>
              <a:rPr lang="en-US" altLang="zh-CN" sz="900" dirty="0"/>
              <a:t>=".*\.(</a:t>
            </a:r>
            <a:r>
              <a:rPr lang="en-US" altLang="zh-CN" sz="900" dirty="0" err="1"/>
              <a:t>png|gif|jpg|css|js</a:t>
            </a:r>
            <a:r>
              <a:rPr lang="en-US" altLang="zh-CN" sz="900" dirty="0"/>
              <a:t>)$" </a:t>
            </a:r>
          </a:p>
          <a:p>
            <a:r>
              <a:rPr lang="en-US" altLang="zh-CN" sz="900" dirty="0"/>
              <a:t>	        </a:t>
            </a:r>
            <a:r>
              <a:rPr lang="en-US" altLang="zh-CN" sz="900" dirty="0" err="1"/>
              <a:t>sessionBackupAsync</a:t>
            </a:r>
            <a:r>
              <a:rPr lang="en-US" altLang="zh-CN" sz="900" dirty="0"/>
              <a:t>="false" </a:t>
            </a:r>
            <a:r>
              <a:rPr lang="en-US" altLang="zh-CN" sz="900" dirty="0" err="1"/>
              <a:t>sessionBackupTimeout</a:t>
            </a:r>
            <a:r>
              <a:rPr lang="en-US" altLang="zh-CN" sz="900" dirty="0"/>
              <a:t>="3000" 	        </a:t>
            </a:r>
            <a:r>
              <a:rPr lang="en-US" altLang="zh-CN" sz="900" dirty="0" err="1"/>
              <a:t>transcoderFactoryClass</a:t>
            </a:r>
            <a:r>
              <a:rPr lang="en-US" altLang="zh-CN" sz="900" dirty="0"/>
              <a:t>="de.javakaffee.web.msm.serializer.javolution.JavolutionTranscoderFactory" </a:t>
            </a:r>
          </a:p>
          <a:p>
            <a:r>
              <a:rPr lang="en-US" altLang="zh-CN" sz="900" dirty="0"/>
              <a:t>	        </a:t>
            </a:r>
            <a:r>
              <a:rPr lang="en-US" altLang="zh-CN" sz="900" dirty="0" err="1"/>
              <a:t>copyCollectionsForSerialization</a:t>
            </a:r>
            <a:r>
              <a:rPr lang="en-US" altLang="zh-CN" sz="900" dirty="0"/>
              <a:t>="false" /&gt;</a:t>
            </a:r>
          </a:p>
          <a:p>
            <a:r>
              <a:rPr lang="en-US" altLang="zh-CN" sz="900" dirty="0"/>
              <a:t>&lt;/Context</a:t>
            </a:r>
            <a:r>
              <a:rPr lang="en-US" altLang="zh-CN" sz="900" dirty="0" smtClean="0"/>
              <a:t>&gt;</a:t>
            </a:r>
          </a:p>
          <a:p>
            <a:endParaRPr lang="en-US" altLang="zh-CN" sz="900" dirty="0"/>
          </a:p>
          <a:p>
            <a:r>
              <a:rPr lang="zh-CN" altLang="en-US" sz="900" dirty="0"/>
              <a:t>方法二：在</a:t>
            </a:r>
            <a:r>
              <a:rPr lang="en-US" altLang="zh-CN" sz="900" b="1" dirty="0"/>
              <a:t>context.xml</a:t>
            </a:r>
            <a:r>
              <a:rPr lang="zh-CN" altLang="en-US" sz="900" dirty="0"/>
              <a:t>中配置。</a:t>
            </a:r>
          </a:p>
          <a:p>
            <a:endParaRPr lang="zh-CN" altLang="en-US" sz="900" dirty="0"/>
          </a:p>
          <a:p>
            <a:r>
              <a:rPr lang="zh-CN" altLang="en-US" sz="900" dirty="0"/>
              <a:t>找到</a:t>
            </a:r>
            <a:r>
              <a:rPr lang="en-US" altLang="zh-CN" sz="900" dirty="0"/>
              <a:t>Context</a:t>
            </a:r>
            <a:r>
              <a:rPr lang="zh-CN" altLang="en-US" sz="900" dirty="0"/>
              <a:t>节点，加入</a:t>
            </a:r>
          </a:p>
          <a:p>
            <a:endParaRPr lang="zh-CN" altLang="en-US" sz="900" dirty="0"/>
          </a:p>
          <a:p>
            <a:r>
              <a:rPr lang="zh-CN" altLang="en-US" sz="900" dirty="0"/>
              <a:t>	</a:t>
            </a:r>
            <a:r>
              <a:rPr lang="en-US" altLang="zh-CN" sz="900" dirty="0"/>
              <a:t>&lt;Manager </a:t>
            </a:r>
            <a:r>
              <a:rPr lang="en-US" altLang="zh-CN" sz="900" dirty="0" err="1"/>
              <a:t>className</a:t>
            </a:r>
            <a:r>
              <a:rPr lang="en-US" altLang="zh-CN" sz="900" dirty="0"/>
              <a:t>="</a:t>
            </a:r>
            <a:r>
              <a:rPr lang="en-US" altLang="zh-CN" sz="900" dirty="0" err="1"/>
              <a:t>de.javakaffee.web.msm.MemcachedBackupSessionManager</a:t>
            </a:r>
            <a:r>
              <a:rPr lang="en-US" altLang="zh-CN" sz="900" dirty="0"/>
              <a:t>" </a:t>
            </a:r>
          </a:p>
          <a:p>
            <a:r>
              <a:rPr lang="en-US" altLang="zh-CN" sz="900" dirty="0"/>
              <a:t>	        </a:t>
            </a:r>
            <a:r>
              <a:rPr lang="en-US" altLang="zh-CN" sz="900" dirty="0" err="1"/>
              <a:t>memcachedNodes</a:t>
            </a:r>
            <a:r>
              <a:rPr lang="en-US" altLang="zh-CN" sz="900" dirty="0"/>
              <a:t>=" </a:t>
            </a:r>
            <a:r>
              <a:rPr lang="en-US" altLang="zh-CN" sz="900" b="1" dirty="0"/>
              <a:t>n1:172.16.10.250:11211 n2:172.16.10.251:11211 </a:t>
            </a:r>
            <a:r>
              <a:rPr lang="en-US" altLang="zh-CN" sz="900" dirty="0"/>
              <a:t>" </a:t>
            </a:r>
          </a:p>
          <a:p>
            <a:r>
              <a:rPr lang="en-US" altLang="zh-CN" sz="900" dirty="0"/>
              <a:t>	        </a:t>
            </a:r>
            <a:r>
              <a:rPr lang="en-US" altLang="zh-CN" sz="900" dirty="0" err="1"/>
              <a:t>requestUriIgnorePattern</a:t>
            </a:r>
            <a:r>
              <a:rPr lang="en-US" altLang="zh-CN" sz="900" dirty="0"/>
              <a:t>=".*\.(</a:t>
            </a:r>
            <a:r>
              <a:rPr lang="en-US" altLang="zh-CN" sz="900" dirty="0" err="1"/>
              <a:t>png|gif|jpg|css|js</a:t>
            </a:r>
            <a:r>
              <a:rPr lang="en-US" altLang="zh-CN" sz="900" dirty="0"/>
              <a:t>)$" </a:t>
            </a:r>
          </a:p>
          <a:p>
            <a:r>
              <a:rPr lang="en-US" altLang="zh-CN" sz="900" dirty="0"/>
              <a:t>	        </a:t>
            </a:r>
            <a:r>
              <a:rPr lang="en-US" altLang="zh-CN" sz="900" dirty="0" err="1"/>
              <a:t>sessionBackupAsync</a:t>
            </a:r>
            <a:r>
              <a:rPr lang="en-US" altLang="zh-CN" sz="900" dirty="0"/>
              <a:t>="false" </a:t>
            </a:r>
            <a:r>
              <a:rPr lang="en-US" altLang="zh-CN" sz="900" dirty="0" err="1"/>
              <a:t>sessionBackupTimeout</a:t>
            </a:r>
            <a:r>
              <a:rPr lang="en-US" altLang="zh-CN" sz="900" dirty="0"/>
              <a:t>="3000" 	        </a:t>
            </a:r>
            <a:r>
              <a:rPr lang="en-US" altLang="zh-CN" sz="900" dirty="0" err="1"/>
              <a:t>transcoderFactoryClass</a:t>
            </a:r>
            <a:r>
              <a:rPr lang="en-US" altLang="zh-CN" sz="900" dirty="0"/>
              <a:t>="de.javakaffee.web.msm.serializer.javolution.JavolutionTranscoderFactory" </a:t>
            </a:r>
          </a:p>
          <a:p>
            <a:r>
              <a:rPr lang="en-US" altLang="zh-CN" sz="900" dirty="0"/>
              <a:t>	        </a:t>
            </a:r>
            <a:r>
              <a:rPr lang="en-US" altLang="zh-CN" sz="900" dirty="0" err="1"/>
              <a:t>copyCollectionsForSerialization</a:t>
            </a:r>
            <a:r>
              <a:rPr lang="en-US" altLang="zh-CN" sz="900" dirty="0"/>
              <a:t>="false" /&gt;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64202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2110" y="778512"/>
            <a:ext cx="5697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其次，配置</a:t>
            </a:r>
            <a:r>
              <a:rPr lang="en-US" altLang="zh-CN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nginx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，用于测试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保持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共享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794824" y="1121033"/>
            <a:ext cx="78216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upstream  xxy.com  {</a:t>
            </a:r>
          </a:p>
          <a:p>
            <a:r>
              <a:rPr lang="en-US" altLang="zh-CN" sz="900" dirty="0"/>
              <a:t>      server 172.16.10.244:8080 ;</a:t>
            </a:r>
          </a:p>
          <a:p>
            <a:r>
              <a:rPr lang="en-US" altLang="zh-CN" sz="900" dirty="0"/>
              <a:t>      server </a:t>
            </a:r>
            <a:r>
              <a:rPr lang="en-US" altLang="zh-CN" sz="900" dirty="0" smtClean="0"/>
              <a:t>172.16.10.245:8080 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}</a:t>
            </a:r>
          </a:p>
          <a:p>
            <a:endParaRPr lang="en-US" altLang="zh-CN" sz="900" dirty="0"/>
          </a:p>
          <a:p>
            <a:r>
              <a:rPr lang="en-US" altLang="zh-CN" sz="900" dirty="0" err="1"/>
              <a:t>log_format</a:t>
            </a:r>
            <a:r>
              <a:rPr lang="en-US" altLang="zh-CN" sz="900" dirty="0"/>
              <a:t>  </a:t>
            </a:r>
            <a:r>
              <a:rPr lang="en-US" altLang="zh-CN" sz="900" dirty="0" err="1"/>
              <a:t>www_xy_com</a:t>
            </a:r>
            <a:r>
              <a:rPr lang="en-US" altLang="zh-CN" sz="900" dirty="0"/>
              <a:t>  '$</a:t>
            </a:r>
            <a:r>
              <a:rPr lang="en-US" altLang="zh-CN" sz="900" dirty="0" err="1"/>
              <a:t>remote_addr</a:t>
            </a:r>
            <a:r>
              <a:rPr lang="en-US" altLang="zh-CN" sz="900" dirty="0"/>
              <a:t> - $</a:t>
            </a:r>
            <a:r>
              <a:rPr lang="en-US" altLang="zh-CN" sz="900" dirty="0" err="1"/>
              <a:t>remote_user</a:t>
            </a:r>
            <a:r>
              <a:rPr lang="en-US" altLang="zh-CN" sz="900" dirty="0"/>
              <a:t> [$</a:t>
            </a:r>
            <a:r>
              <a:rPr lang="en-US" altLang="zh-CN" sz="900" dirty="0" err="1"/>
              <a:t>time_local</a:t>
            </a:r>
            <a:r>
              <a:rPr lang="en-US" altLang="zh-CN" sz="900" dirty="0"/>
              <a:t>] $request '</a:t>
            </a:r>
          </a:p>
          <a:p>
            <a:r>
              <a:rPr lang="en-US" altLang="zh-CN" sz="900" dirty="0"/>
              <a:t>               '"$status" $</a:t>
            </a:r>
            <a:r>
              <a:rPr lang="en-US" altLang="zh-CN" sz="900" dirty="0" err="1"/>
              <a:t>body_bytes_sent</a:t>
            </a:r>
            <a:r>
              <a:rPr lang="en-US" altLang="zh-CN" sz="900" dirty="0"/>
              <a:t> "$</a:t>
            </a:r>
            <a:r>
              <a:rPr lang="en-US" altLang="zh-CN" sz="900" dirty="0" err="1"/>
              <a:t>http_referer</a:t>
            </a:r>
            <a:r>
              <a:rPr lang="en-US" altLang="zh-CN" sz="900" dirty="0"/>
              <a:t>"' </a:t>
            </a:r>
          </a:p>
          <a:p>
            <a:r>
              <a:rPr lang="en-US" altLang="zh-CN" sz="900" dirty="0"/>
              <a:t>               '"$</a:t>
            </a:r>
            <a:r>
              <a:rPr lang="en-US" altLang="zh-CN" sz="900" dirty="0" err="1"/>
              <a:t>http_user_agent</a:t>
            </a:r>
            <a:r>
              <a:rPr lang="en-US" altLang="zh-CN" sz="900" dirty="0"/>
              <a:t>" "$</a:t>
            </a:r>
            <a:r>
              <a:rPr lang="en-US" altLang="zh-CN" sz="900" dirty="0" err="1"/>
              <a:t>http_x_forwarded_for</a:t>
            </a:r>
            <a:r>
              <a:rPr lang="en-US" altLang="zh-CN" sz="900" dirty="0"/>
              <a:t>"';</a:t>
            </a:r>
          </a:p>
          <a:p>
            <a:endParaRPr lang="en-US" altLang="zh-CN" sz="900" dirty="0"/>
          </a:p>
          <a:p>
            <a:r>
              <a:rPr lang="en-US" altLang="zh-CN" sz="900" dirty="0"/>
              <a:t>server</a:t>
            </a:r>
          </a:p>
          <a:p>
            <a:r>
              <a:rPr lang="en-US" altLang="zh-CN" sz="900" dirty="0"/>
              <a:t>{</a:t>
            </a:r>
          </a:p>
          <a:p>
            <a:r>
              <a:rPr lang="en-US" altLang="zh-CN" sz="900" dirty="0"/>
              <a:t>      listen  80;</a:t>
            </a:r>
          </a:p>
          <a:p>
            <a:r>
              <a:rPr lang="en-US" altLang="zh-CN" sz="900" dirty="0"/>
              <a:t>      </a:t>
            </a:r>
            <a:r>
              <a:rPr lang="en-US" altLang="zh-CN" sz="900" dirty="0" err="1"/>
              <a:t>server_name</a:t>
            </a:r>
            <a:r>
              <a:rPr lang="en-US" altLang="zh-CN" sz="900" dirty="0"/>
              <a:t>  xxy.com;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location / {</a:t>
            </a:r>
          </a:p>
          <a:p>
            <a:r>
              <a:rPr lang="en-US" altLang="zh-CN" sz="900" dirty="0"/>
              <a:t>               </a:t>
            </a:r>
            <a:r>
              <a:rPr lang="en-US" altLang="zh-CN" sz="900" dirty="0" err="1"/>
              <a:t>proxy_pass</a:t>
            </a:r>
            <a:r>
              <a:rPr lang="en-US" altLang="zh-CN" sz="900" dirty="0"/>
              <a:t>        http://xxy.com;</a:t>
            </a:r>
          </a:p>
          <a:p>
            <a:r>
              <a:rPr lang="en-US" altLang="zh-CN" sz="900" dirty="0"/>
              <a:t>               </a:t>
            </a:r>
            <a:r>
              <a:rPr lang="en-US" altLang="zh-CN" sz="900" dirty="0" err="1"/>
              <a:t>proxy_set_header</a:t>
            </a:r>
            <a:r>
              <a:rPr lang="en-US" altLang="zh-CN" sz="900" dirty="0"/>
              <a:t>   Host             $host;</a:t>
            </a:r>
          </a:p>
          <a:p>
            <a:r>
              <a:rPr lang="en-US" altLang="zh-CN" sz="900" dirty="0"/>
              <a:t>               </a:t>
            </a:r>
            <a:r>
              <a:rPr lang="en-US" altLang="zh-CN" sz="900" dirty="0" err="1"/>
              <a:t>proxy_set_header</a:t>
            </a:r>
            <a:r>
              <a:rPr lang="en-US" altLang="zh-CN" sz="900" dirty="0"/>
              <a:t>   X-Real-IP        $</a:t>
            </a:r>
            <a:r>
              <a:rPr lang="en-US" altLang="zh-CN" sz="900" dirty="0" err="1"/>
              <a:t>remote_addr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               </a:t>
            </a:r>
            <a:r>
              <a:rPr lang="en-US" altLang="zh-CN" sz="900" dirty="0" err="1"/>
              <a:t>proxy_set_header</a:t>
            </a:r>
            <a:r>
              <a:rPr lang="en-US" altLang="zh-CN" sz="900" dirty="0"/>
              <a:t>   X-Forwarded-For  $</a:t>
            </a:r>
            <a:r>
              <a:rPr lang="en-US" altLang="zh-CN" sz="900" dirty="0" err="1"/>
              <a:t>proxy_add_x_forwarded_for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      }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  </a:t>
            </a:r>
            <a:r>
              <a:rPr lang="en-US" altLang="zh-CN" sz="900" dirty="0" err="1"/>
              <a:t>access_log</a:t>
            </a:r>
            <a:r>
              <a:rPr lang="en-US" altLang="zh-CN" sz="900" dirty="0"/>
              <a:t>  /data/</a:t>
            </a:r>
            <a:r>
              <a:rPr lang="en-US" altLang="zh-CN" sz="900" dirty="0" err="1"/>
              <a:t>base_files</a:t>
            </a:r>
            <a:r>
              <a:rPr lang="en-US" altLang="zh-CN" sz="900" dirty="0"/>
              <a:t>/logs/www.xy.log  </a:t>
            </a:r>
            <a:r>
              <a:rPr lang="en-US" altLang="zh-CN" sz="900" dirty="0" err="1"/>
              <a:t>www_xy_com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 smtClean="0"/>
              <a:t>}</a:t>
            </a:r>
          </a:p>
          <a:p>
            <a:endParaRPr lang="en-US" altLang="zh-CN" sz="900" dirty="0"/>
          </a:p>
        </p:txBody>
      </p:sp>
      <p:sp>
        <p:nvSpPr>
          <p:cNvPr id="2" name="矩形 1"/>
          <p:cNvSpPr/>
          <p:nvPr/>
        </p:nvSpPr>
        <p:spPr>
          <a:xfrm>
            <a:off x="633047" y="4524874"/>
            <a:ext cx="78075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/>
              <a:t>最后，将你的应用放到两个</a:t>
            </a:r>
            <a:r>
              <a:rPr lang="en-US" altLang="zh-CN" sz="900" b="1" dirty="0"/>
              <a:t>tomcat</a:t>
            </a:r>
            <a:r>
              <a:rPr lang="zh-CN" altLang="en-US" sz="900" b="1" dirty="0"/>
              <a:t>中，并依次启动</a:t>
            </a:r>
            <a:r>
              <a:rPr lang="en-US" altLang="zh-CN" sz="900" b="1" dirty="0" err="1"/>
              <a:t>memcached</a:t>
            </a:r>
            <a:r>
              <a:rPr lang="zh-CN" altLang="en-US" sz="900" b="1" dirty="0"/>
              <a:t>、</a:t>
            </a:r>
            <a:r>
              <a:rPr lang="en-US" altLang="zh-CN" sz="900" b="1" dirty="0"/>
              <a:t>tomcat</a:t>
            </a:r>
            <a:r>
              <a:rPr lang="zh-CN" altLang="en-US" sz="900" b="1" dirty="0"/>
              <a:t>、</a:t>
            </a:r>
            <a:r>
              <a:rPr lang="en-US" altLang="zh-CN" sz="900" b="1" dirty="0" err="1"/>
              <a:t>nginx</a:t>
            </a:r>
            <a:r>
              <a:rPr lang="zh-CN" altLang="en-US" sz="900" b="1" dirty="0"/>
              <a:t>。访问你的</a:t>
            </a:r>
            <a:r>
              <a:rPr lang="en-US" altLang="zh-CN" sz="900" b="1" dirty="0" err="1"/>
              <a:t>nginx</a:t>
            </a:r>
            <a:r>
              <a:rPr lang="zh-CN" altLang="en-US" sz="900" b="1" dirty="0"/>
              <a:t>，可以发现两个</a:t>
            </a:r>
            <a:r>
              <a:rPr lang="en-US" altLang="zh-CN" sz="900" b="1" dirty="0"/>
              <a:t>tomcat</a:t>
            </a:r>
            <a:r>
              <a:rPr lang="zh-CN" altLang="en-US" sz="900" b="1" dirty="0"/>
              <a:t>中的</a:t>
            </a:r>
            <a:r>
              <a:rPr lang="en-US" altLang="zh-CN" sz="900" b="1" dirty="0"/>
              <a:t>session</a:t>
            </a:r>
            <a:r>
              <a:rPr lang="zh-CN" altLang="en-US" sz="900" b="1" dirty="0"/>
              <a:t>可以保持共享了。</a:t>
            </a:r>
          </a:p>
        </p:txBody>
      </p:sp>
    </p:spTree>
    <p:extLst>
      <p:ext uri="{BB962C8B-B14F-4D97-AF65-F5344CB8AC3E}">
        <p14:creationId xmlns:p14="http://schemas.microsoft.com/office/powerpoint/2010/main" val="3059383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02788" y="2366429"/>
            <a:ext cx="11990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填写键值，提交  </a:t>
            </a:r>
            <a:r>
              <a:rPr kumimoji="0" lang="zh-CN" altLang="zh-CN" sz="13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zh-CN" altLang="zh-CN" sz="13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170" name="Picture 2" descr="http://www.linuxidc.com/upload/2012_08/1208301053884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67" y="2815648"/>
            <a:ext cx="3176749" cy="14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http://www.linuxidc.com/upload/2012_08/1208301053884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54" y="2763972"/>
            <a:ext cx="3289816" cy="15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029" y="3258210"/>
            <a:ext cx="670618" cy="2743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53551" y="1686430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在浏览器中输入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</a:rPr>
              <a:t>localhost/balance/</a:t>
            </a:r>
            <a:r>
              <a:rPr lang="en-US" altLang="zh-CN" dirty="0" err="1">
                <a:solidFill>
                  <a:srgbClr val="333333"/>
                </a:solidFill>
                <a:latin typeface="tahoma" panose="020B0604030504040204" pitchFamily="34" charset="0"/>
              </a:rPr>
              <a:t>test.jsp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2788" y="1191097"/>
            <a:ext cx="108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测试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304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2399" y="1113958"/>
            <a:ext cx="3459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</a:t>
            </a:r>
            <a:r>
              <a:rPr lang="en-US" altLang="zh-CN" b="1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nginx+tomcat</a:t>
            </a:r>
            <a:r>
              <a:rPr lang="en-US" altLang="zh-CN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+  </a:t>
            </a:r>
            <a:r>
              <a:rPr lang="en-US" altLang="zh-CN" b="1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en-US" altLang="zh-CN" b="1" i="0" dirty="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3076" y="1717362"/>
            <a:ext cx="36132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例如：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1.redis</a:t>
            </a:r>
            <a:r>
              <a:rPr lang="zh-CN" altLang="en-US" sz="1200" dirty="0"/>
              <a:t>配置 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v2.8.3</a:t>
            </a:r>
            <a:r>
              <a:rPr lang="zh-CN" altLang="en-US" sz="1200" dirty="0"/>
              <a:t>）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   </a:t>
            </a:r>
            <a:r>
              <a:rPr lang="zh-CN" altLang="en-US" sz="1200" dirty="0" smtClean="0"/>
              <a:t>节点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172.16.10.250:6000 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   节点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172.16.10.251:6000 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en-US" altLang="zh-CN" sz="1200" dirty="0"/>
              <a:t>2.tomcat</a:t>
            </a:r>
            <a:r>
              <a:rPr lang="zh-CN" altLang="en-US" sz="1200" dirty="0"/>
              <a:t>配置</a:t>
            </a:r>
          </a:p>
          <a:p>
            <a:endParaRPr lang="zh-CN" altLang="en-US" sz="1200" dirty="0"/>
          </a:p>
          <a:p>
            <a:r>
              <a:rPr lang="en-US" altLang="zh-CN" sz="1200" dirty="0" smtClean="0"/>
              <a:t>  tomcat1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172.16.10.250:8080</a:t>
            </a:r>
            <a:r>
              <a:rPr lang="zh-CN" altLang="en-US" sz="1200" dirty="0" smtClean="0"/>
              <a:t>）</a:t>
            </a:r>
            <a:endParaRPr lang="zh-CN" altLang="en-US" sz="1200" dirty="0"/>
          </a:p>
          <a:p>
            <a:r>
              <a:rPr lang="en-US" altLang="zh-CN" sz="1200" dirty="0" smtClean="0"/>
              <a:t>  tomcat2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172.16.10.251:8080</a:t>
            </a:r>
            <a:r>
              <a:rPr lang="zh-CN" altLang="en-US" sz="1200" dirty="0" smtClean="0"/>
              <a:t>）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en-US" altLang="zh-CN" sz="1200" dirty="0"/>
              <a:t>3.nginx</a:t>
            </a:r>
            <a:r>
              <a:rPr lang="zh-CN" altLang="en-US" sz="1200" dirty="0"/>
              <a:t>安装</a:t>
            </a:r>
            <a:r>
              <a:rPr lang="zh-CN" altLang="en-US" sz="1200" dirty="0" smtClean="0"/>
              <a:t>在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172.16.10.248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5852160" y="1990586"/>
            <a:ext cx="801858" cy="2602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40215" y="2665835"/>
            <a:ext cx="794825" cy="30245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5B9BD5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935" y="2665835"/>
            <a:ext cx="844062" cy="30245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5B9BD5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52160" y="3425490"/>
            <a:ext cx="801858" cy="203982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5B9BD5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04914" y="3990190"/>
            <a:ext cx="724486" cy="246185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5B9BD5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852160" y="2365139"/>
            <a:ext cx="211016" cy="165294"/>
          </a:xfrm>
          <a:prstGeom prst="straightConnector1">
            <a:avLst/>
          </a:prstGeom>
          <a:noFill/>
          <a:ln w="25400" cap="flat">
            <a:solidFill>
              <a:srgbClr val="5B9BD5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/>
          <p:nvPr/>
        </p:nvCxnSpPr>
        <p:spPr>
          <a:xfrm>
            <a:off x="6482862" y="2402944"/>
            <a:ext cx="171156" cy="191673"/>
          </a:xfrm>
          <a:prstGeom prst="straightConnector1">
            <a:avLst/>
          </a:prstGeom>
          <a:noFill/>
          <a:ln w="25400" cap="flat">
            <a:solidFill>
              <a:srgbClr val="5B9BD5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/>
          <p:nvPr/>
        </p:nvCxnSpPr>
        <p:spPr>
          <a:xfrm flipH="1">
            <a:off x="6462932" y="3108090"/>
            <a:ext cx="148883" cy="211893"/>
          </a:xfrm>
          <a:prstGeom prst="straightConnector1">
            <a:avLst/>
          </a:prstGeom>
          <a:noFill/>
          <a:ln w="25400" cap="flat">
            <a:solidFill>
              <a:srgbClr val="5B9BD5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/>
          <p:nvPr/>
        </p:nvCxnSpPr>
        <p:spPr>
          <a:xfrm>
            <a:off x="5852160" y="3108090"/>
            <a:ext cx="105508" cy="211893"/>
          </a:xfrm>
          <a:prstGeom prst="straightConnector1">
            <a:avLst/>
          </a:prstGeom>
          <a:noFill/>
          <a:ln w="25400" cap="flat">
            <a:solidFill>
              <a:srgbClr val="5B9BD5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/>
          <p:nvPr/>
        </p:nvCxnSpPr>
        <p:spPr>
          <a:xfrm>
            <a:off x="6246055" y="3677829"/>
            <a:ext cx="7034" cy="254091"/>
          </a:xfrm>
          <a:prstGeom prst="straightConnector1">
            <a:avLst/>
          </a:prstGeom>
          <a:noFill/>
          <a:ln w="25400" cap="flat">
            <a:solidFill>
              <a:srgbClr val="5B9BD5"/>
            </a:solidFill>
            <a:prstDash val="solid"/>
            <a:bevel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6035040" y="2003513"/>
            <a:ext cx="393895" cy="230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nginx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44196" y="2721617"/>
            <a:ext cx="513472" cy="230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tomcat1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1139" y="2707803"/>
            <a:ext cx="550985" cy="230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tomcat2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01699" y="3390328"/>
            <a:ext cx="665869" cy="230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redis</a:t>
            </a:r>
            <a:r>
              <a:rPr kumimoji="0" lang="en-US" altLang="zh-CN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zh-CN" alt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主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07776" y="3992364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rgbClr val="000000"/>
                </a:solidFill>
              </a:rPr>
              <a:t> </a:t>
            </a:r>
            <a:r>
              <a:rPr lang="en-US" altLang="zh-CN" sz="900" dirty="0" err="1" smtClean="0">
                <a:solidFill>
                  <a:srgbClr val="000000"/>
                </a:solidFill>
              </a:rPr>
              <a:t>redis</a:t>
            </a:r>
            <a:r>
              <a:rPr lang="en-US" altLang="zh-CN" sz="900" dirty="0" smtClean="0">
                <a:solidFill>
                  <a:srgbClr val="000000"/>
                </a:solidFill>
              </a:rPr>
              <a:t> </a:t>
            </a:r>
            <a:r>
              <a:rPr lang="zh-CN" altLang="en-US" sz="900" dirty="0" smtClean="0">
                <a:solidFill>
                  <a:srgbClr val="000000"/>
                </a:solidFill>
              </a:rPr>
              <a:t>从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0245" y="1075608"/>
            <a:ext cx="673842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首先，是配置</a:t>
            </a:r>
            <a:r>
              <a:rPr lang="en-US" altLang="zh-CN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tomcat</a:t>
            </a:r>
            <a:r>
              <a:rPr lang="zh-CN" altLang="en-US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，使其将</a:t>
            </a:r>
            <a:r>
              <a:rPr lang="en-US" altLang="zh-CN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zh-CN" altLang="en-US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保存到</a:t>
            </a:r>
            <a:r>
              <a:rPr lang="en-US" altLang="zh-CN" dirty="0" err="1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zh-CN" altLang="en-US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r>
              <a:rPr lang="zh-CN" altLang="en-US" dirty="0" smtClean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100" dirty="0" smtClean="0">
              <a:solidFill>
                <a:srgbClr val="4E638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 smtClean="0">
              <a:solidFill>
                <a:srgbClr val="4E638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lang="zh-CN" altLang="en-US" sz="1100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两种方法</a:t>
            </a:r>
            <a:r>
              <a:rPr lang="zh-CN" altLang="en-US" sz="1100" dirty="0" smtClean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1100" dirty="0" smtClean="0">
              <a:solidFill>
                <a:srgbClr val="4E638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</a:t>
            </a:r>
            <a:r>
              <a:rPr lang="zh-CN" altLang="en-US" sz="1100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是在</a:t>
            </a:r>
            <a:r>
              <a:rPr lang="en-US" altLang="zh-CN" sz="1100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server.xml</a:t>
            </a:r>
            <a:r>
              <a:rPr lang="zh-CN" altLang="en-US" sz="1100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sz="1100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context.xml</a:t>
            </a:r>
            <a:r>
              <a:rPr lang="zh-CN" altLang="en-US" sz="1100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中配置，不同的是</a:t>
            </a:r>
            <a:r>
              <a:rPr lang="en-US" altLang="zh-CN" sz="1100" dirty="0" err="1" smtClean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memcached</a:t>
            </a:r>
            <a:r>
              <a:rPr lang="zh-CN" altLang="en-US" sz="1100" dirty="0" smtClean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只需</a:t>
            </a:r>
            <a:r>
              <a:rPr lang="zh-CN" altLang="en-US" sz="1100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要添加一个</a:t>
            </a:r>
            <a:r>
              <a:rPr lang="en-US" altLang="zh-CN" sz="1100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manager</a:t>
            </a:r>
            <a:r>
              <a:rPr lang="zh-CN" altLang="en-US" sz="1100" dirty="0" smtClean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标签，</a:t>
            </a:r>
            <a:endParaRPr lang="en-US" altLang="zh-CN" sz="1100" dirty="0" smtClean="0">
              <a:solidFill>
                <a:srgbClr val="4E638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100" dirty="0" err="1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zh-CN" altLang="en-US" sz="1100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需要增加的内容如下：（</a:t>
            </a:r>
            <a:r>
              <a:rPr lang="zh-CN" altLang="en-US" sz="11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</a:t>
            </a:r>
            <a:r>
              <a:rPr lang="en-US" altLang="zh-CN" sz="11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valve</a:t>
            </a:r>
            <a:r>
              <a:rPr lang="zh-CN" altLang="en-US" sz="11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标签一定要在</a:t>
            </a:r>
            <a:r>
              <a:rPr lang="en-US" altLang="zh-CN" sz="11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manager</a:t>
            </a:r>
            <a:r>
              <a:rPr lang="zh-CN" altLang="en-US" sz="11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前面。</a:t>
            </a:r>
            <a:r>
              <a:rPr lang="zh-CN" altLang="en-US" sz="1100" dirty="0">
                <a:solidFill>
                  <a:srgbClr val="4E63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414734"/>
            <a:ext cx="5838093" cy="14289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8720" y="4144915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900" dirty="0" smtClean="0"/>
              <a:t>某些环境下，可能需要</a:t>
            </a:r>
            <a:r>
              <a:rPr lang="en-US" altLang="zh-CN" sz="900" dirty="0" smtClean="0"/>
              <a:t>jar</a:t>
            </a:r>
            <a:r>
              <a:rPr lang="zh-CN" altLang="en-US" sz="900" dirty="0" smtClean="0"/>
              <a:t>包的支持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01329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1373</Words>
  <Application>Microsoft Office PowerPoint</Application>
  <PresentationFormat>全屏显示(16:9)</PresentationFormat>
  <Paragraphs>263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Helvetica Neue</vt:lpstr>
      <vt:lpstr>Menlo</vt:lpstr>
      <vt:lpstr>simsun</vt:lpstr>
      <vt:lpstr>song</vt:lpstr>
      <vt:lpstr>宋体</vt:lpstr>
      <vt:lpstr>宋体-WinCharSetFFFF-H</vt:lpstr>
      <vt:lpstr>微软雅黑</vt:lpstr>
      <vt:lpstr>微软雅黑</vt:lpstr>
      <vt:lpstr>Arial</vt:lpstr>
      <vt:lpstr>Calibri</vt:lpstr>
      <vt:lpstr>Calibri Light</vt:lpstr>
      <vt:lpstr>Consolas</vt:lpstr>
      <vt:lpstr>Helvetica</vt:lpstr>
      <vt:lpstr>Tahoma</vt:lpstr>
      <vt:lpstr>Tahoma</vt:lpstr>
      <vt:lpstr>Verdana</vt:lpstr>
      <vt:lpstr>Wingdings</vt:lpstr>
      <vt:lpstr>Default</vt:lpstr>
      <vt:lpstr>  利用redis实现session共享与多主数据库的实现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研发中心用户权限专项组 5月份工作计划</dc:title>
  <dc:creator>叶广华</dc:creator>
  <cp:lastModifiedBy>叶广华</cp:lastModifiedBy>
  <cp:revision>174</cp:revision>
  <dcterms:modified xsi:type="dcterms:W3CDTF">2015-10-15T02:17:06Z</dcterms:modified>
</cp:coreProperties>
</file>