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-750x0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0" r:id="rId3"/>
    <p:sldId id="317" r:id="rId4"/>
    <p:sldId id="318" r:id="rId5"/>
    <p:sldId id="331" r:id="rId6"/>
    <p:sldId id="320" r:id="rId7"/>
    <p:sldId id="321" r:id="rId8"/>
    <p:sldId id="322" r:id="rId9"/>
    <p:sldId id="332" r:id="rId10"/>
    <p:sldId id="323" r:id="rId11"/>
    <p:sldId id="326" r:id="rId12"/>
    <p:sldId id="328" r:id="rId13"/>
    <p:sldId id="333" r:id="rId14"/>
    <p:sldId id="334" r:id="rId15"/>
    <p:sldId id="335" r:id="rId16"/>
    <p:sldId id="338" r:id="rId17"/>
    <p:sldId id="339" r:id="rId18"/>
    <p:sldId id="30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A7FD"/>
    <a:srgbClr val="FF9933"/>
    <a:srgbClr val="FFFFCC"/>
    <a:srgbClr val="FFFF99"/>
    <a:srgbClr val="FFFF66"/>
    <a:srgbClr val="FFFF00"/>
    <a:srgbClr val="3399FF"/>
    <a:srgbClr val="00CC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4620" autoAdjust="0"/>
  </p:normalViewPr>
  <p:slideViewPr>
    <p:cSldViewPr>
      <p:cViewPr varScale="1">
        <p:scale>
          <a:sx n="110" d="100"/>
          <a:sy n="110" d="100"/>
        </p:scale>
        <p:origin x="18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2DA00-8CE6-4A00-B628-527F6D9C65AB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8391-C8DA-41EE-BC36-D0904F5453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22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88545-090B-4E16-9081-6F0DCB60A853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0BDA-B876-4095-B41C-B0BC9FE24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1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2506492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143000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97481"/>
            <a:ext cx="6480720" cy="62256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31"/>
            <a:ext cx="3459487" cy="21579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5039"/>
            <a:ext cx="5157226" cy="10180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5884">
            <a:off x="-2721617" y="407253"/>
            <a:ext cx="9144000" cy="13862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5664726"/>
            <a:ext cx="3169926" cy="14386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79" y="2996952"/>
            <a:ext cx="2667005" cy="151181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092280" y="638182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www.dayhr.com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2"/>
          </p:nvPr>
        </p:nvSpPr>
        <p:spPr>
          <a:xfrm>
            <a:off x="827088" y="1772816"/>
            <a:ext cx="7561262" cy="40326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8051636"/>
              </p:ext>
            </p:extLst>
          </p:nvPr>
        </p:nvGraphicFramePr>
        <p:xfrm>
          <a:off x="1475656" y="2420888"/>
          <a:ext cx="6096000" cy="29667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9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4" y="5445223"/>
            <a:ext cx="8495928" cy="936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16" y="692696"/>
            <a:ext cx="2667005" cy="1511811"/>
          </a:xfrm>
          <a:prstGeom prst="rect">
            <a:avLst/>
          </a:prstGeom>
        </p:spPr>
      </p:pic>
      <p:sp>
        <p:nvSpPr>
          <p:cNvPr id="7" name="标题 7"/>
          <p:cNvSpPr>
            <a:spLocks noGrp="1"/>
          </p:cNvSpPr>
          <p:nvPr>
            <p:ph type="title"/>
          </p:nvPr>
        </p:nvSpPr>
        <p:spPr>
          <a:xfrm>
            <a:off x="455845" y="2204507"/>
            <a:ext cx="8445624" cy="1359381"/>
          </a:xfrm>
        </p:spPr>
        <p:txBody>
          <a:bodyPr>
            <a:normAutofit/>
          </a:bodyPr>
          <a:lstStyle>
            <a:lvl1pPr algn="ctr">
              <a:defRPr sz="5400" b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66189" y="3717032"/>
            <a:ext cx="8424936" cy="62256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5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9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268761"/>
            <a:ext cx="7772400" cy="3138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2060847"/>
            <a:ext cx="4038600" cy="4032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60847"/>
            <a:ext cx="4038600" cy="4032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206084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08919"/>
            <a:ext cx="4040188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206084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708919"/>
            <a:ext cx="4041775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图表占位符 6"/>
          <p:cNvSpPr>
            <a:spLocks noGrp="1"/>
          </p:cNvSpPr>
          <p:nvPr>
            <p:ph type="chart" sz="quarter" idx="12"/>
          </p:nvPr>
        </p:nvSpPr>
        <p:spPr>
          <a:xfrm>
            <a:off x="467544" y="2060848"/>
            <a:ext cx="8208912" cy="403244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19672" y="332656"/>
            <a:ext cx="70774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58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-750x0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1560" y="30780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自动化测试工具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朱剑峰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45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MonkeyTalk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号称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世界上最强大的移动应用测试工具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免费开源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支持录制、回放、脚本编写（支持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支持回放内嵌的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，但暂不支持录制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支持移动触摸和基于手势交互为主的移动体验，点击、拖拽、移动，甚至手指绘制也可以被记录和回放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必须植入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MonkeyTalk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Agent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，即必须修改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源码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33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Calabash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原生应用和混合应用，分为两个部分，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calabash-android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calabash-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calabash-android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robotium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开发，使用了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cucumber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框架，测试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robotium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的方法来进行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自动化测试，支持行为驱动开发（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BBD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）的自动化测试工具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封装了常用的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操作，如滑动、点击、拖拽、输入、截图等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的识别和用例编写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适应于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各版本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支持跨进程的应用测试，不过可以通过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ruby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调用控制台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命令来完成跨进程的操作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98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自动化测试框架还有诸如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Selendroid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Espresso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Instrumentation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Arthrun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Cafe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等框架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64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bugtags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极速集成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SDK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：一行代码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里标签化提交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bug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自动提交闪退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bug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自动记录运行数据：界面截屏、设备信息、控制台日志、操作步骤等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8" y="3501008"/>
            <a:ext cx="8039692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BugHD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实时获取，随时掌握崩溃信息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将崩溃定位到代码行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崩溃问题分析，机型、系统一目了然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56992"/>
            <a:ext cx="6048672" cy="3008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Bugly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全面监控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Crash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，支持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异常、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 NDK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类型的异常上报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卡顿、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 ANR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的异常监控，帮助提升应用流畅度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提供丰富的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Crash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现场信息分析，实时监控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Crash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，分析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Crash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趋势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01008"/>
            <a:ext cx="7134225" cy="3990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01008"/>
            <a:ext cx="7077075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Insight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OneAPM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下的移动领域的产品，提供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Crash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分析、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InteractionTrace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、网络问题分析、外部调用监控能力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7276785" cy="60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</a:t>
            </a:r>
            <a:r>
              <a:rPr lang="zh-CN" altLang="en-US" dirty="0" smtClean="0"/>
              <a:t>云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真实用户应用性能监测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深入追踪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错误、网络错误和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崩溃原因，定位性能问题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跟踪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应用移动设备端用户进行屏幕操作时的交互性能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5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845" y="2060848"/>
            <a:ext cx="8445624" cy="1359381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latin typeface="+mj-ea"/>
              </a:rPr>
              <a:t>THANK YOU</a:t>
            </a:r>
            <a:endParaRPr lang="zh-CN" altLang="en-US" sz="66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6189" y="3284984"/>
            <a:ext cx="8424936" cy="622563"/>
          </a:xfrm>
        </p:spPr>
        <p:txBody>
          <a:bodyPr/>
          <a:lstStyle/>
          <a:p>
            <a:r>
              <a:rPr lang="zh-CN" altLang="en-US" dirty="0" smtClean="0"/>
              <a:t>深圳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上海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长沙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8408" y="2141239"/>
            <a:ext cx="3466728" cy="413732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UIAutomation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MonkeyTalk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calabash-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2141240"/>
            <a:ext cx="3466728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MonkeyRunner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UiAutomator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Robotium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MonkeyTalk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Calabash-android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168134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Android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436096" y="17728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IOS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94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39944" cy="792088"/>
          </a:xfrm>
        </p:spPr>
        <p:txBody>
          <a:bodyPr/>
          <a:lstStyle/>
          <a:p>
            <a:r>
              <a:rPr lang="en-US" altLang="zh-CN" dirty="0" smtClean="0"/>
              <a:t>Monkey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204864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发送伪随机的用户事件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压力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缺点：事件随机，不可控制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shell monkey -p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com.dayhr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-v 500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MonkeyRunner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定义的特定命令或事件控制设备和模拟器，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安装一个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应用程序或测试包，运行它，向它发送模拟击键，截取它的用户界面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可以记录和回放，通过截屏对比是否正常运行，可通过控件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或坐标点击控件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测试功能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框架水平上的应用程序和设备，或用于运行单元测试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套件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多设备控制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monkeyrunner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跨多个设备或模拟器实施测试套件。可以在同一时间接上所有设备或一次启动全部模拟器，依据程序依次连接到每一个，然后运行一个或多个测试。也可以用程序启动一个配置好的模拟器，运行一个或多个测试，然后关闭模拟器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功能测试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monkeyrunner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可以为一个应用自动贯彻一次功能测试。您提供按键或触摸事件的输入数值，然后观察输出结果的截屏。</a:t>
            </a:r>
          </a:p>
        </p:txBody>
      </p:sp>
    </p:spTree>
    <p:extLst>
      <p:ext uri="{BB962C8B-B14F-4D97-AF65-F5344CB8AC3E}">
        <p14:creationId xmlns:p14="http://schemas.microsoft.com/office/powerpoint/2010/main" val="41592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MonkeyRunner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回归测试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monkeyrunner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可以运行某个应用，并将其结果截屏与既定已知正确的结果截屏相比较，以此测试应用的稳定性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可扩展的自动化：由于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monkeyrunner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工具包，我们可以开发基于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模块和程式的一整套系统，以此来控制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('KEYCODE_HOME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',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MonkeyDevice.DOWN_AND_UP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device.touch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(300,300,DOWN_AND_UP)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01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704" y="2092896"/>
            <a:ext cx="8229600" cy="413732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提供的自动化测试框架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基本上支持所有的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事件操作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可以用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uiautomatorviewer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抓取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页面上的控件属性而不需要看源代码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，代码结构简单，能跨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拍照、选择相册等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缺点：只支持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及以上，不支持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必须得编译成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包后再部署到手机中执行，比较麻烦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UiObject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send</a:t>
            </a:r>
            <a:r>
              <a:rPr lang="en-US" altLang="zh-CN" sz="20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Button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= new </a:t>
            </a:r>
            <a:r>
              <a:rPr lang="en-US" altLang="zh-CN" sz="20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UiObject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(new </a:t>
            </a:r>
            <a:r>
              <a:rPr lang="en-US" altLang="zh-CN" sz="20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UiSelector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().text(“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发送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"));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0"/>
            <a:r>
              <a:rPr lang="en-US" altLang="zh-CN" sz="2000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sendButton.clickAndWaitForNewWindow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();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44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本身基于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instrumentation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机制，主要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针对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平台的应用进行黑盒自动化测试，它提供了模拟各种手势操作（点击、长 按、滑动等）、查找和断言机制的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，能够对各种控件进行操作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Robotium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版本已经支持对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的操作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Dialog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Toast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Menu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都是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支持的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无需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源码，使用广泛，稳定性高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支持跨平台、不支持跨应用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toast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等短时间显示的内容，在等待查找时会找不到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待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和测试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必须使用相同签名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79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Client/Server</a:t>
            </a:r>
            <a:r>
              <a:rPr lang="zh-CN" altLang="en-US" sz="2000" dirty="0" smtClean="0"/>
              <a:t>架构，运行时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端监听</a:t>
            </a:r>
            <a:r>
              <a:rPr lang="en-US" altLang="zh-CN" sz="2000" dirty="0"/>
              <a:t>client</a:t>
            </a:r>
            <a:r>
              <a:rPr lang="zh-CN" altLang="en-US" sz="2000" dirty="0" smtClean="0"/>
              <a:t>端发送过来的命令，翻译命令发送给移动设备或模拟器，然后移动设备或模拟器会做出相应反应</a:t>
            </a:r>
            <a:endParaRPr lang="en-US" altLang="zh-CN" sz="2000" dirty="0" smtClean="0"/>
          </a:p>
          <a:p>
            <a:r>
              <a:rPr lang="zh-CN" altLang="en-US" sz="2000" dirty="0" smtClean="0"/>
              <a:t>基于苹果的</a:t>
            </a:r>
            <a:r>
              <a:rPr lang="en-US" altLang="zh-CN" sz="2000" dirty="0" err="1" smtClean="0"/>
              <a:t>UIAutomation</a:t>
            </a:r>
            <a:r>
              <a:rPr lang="zh-CN" altLang="en-US" sz="2000" dirty="0" smtClean="0"/>
              <a:t>库和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UiAutomator</a:t>
            </a:r>
            <a:r>
              <a:rPr lang="zh-CN" altLang="en-US" sz="2000" dirty="0" smtClean="0"/>
              <a:t>框架，使用</a:t>
            </a:r>
            <a:r>
              <a:rPr lang="en-US" altLang="zh-CN" sz="2000" dirty="0" smtClean="0"/>
              <a:t>Selenium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WebDriver JSON</a:t>
            </a:r>
            <a:r>
              <a:rPr lang="zh-CN" altLang="en-US" sz="2000" dirty="0" smtClean="0"/>
              <a:t>协议</a:t>
            </a:r>
            <a:endParaRPr lang="en-US" altLang="zh-CN" sz="2000" dirty="0" smtClean="0"/>
          </a:p>
          <a:p>
            <a:r>
              <a:rPr lang="en-US" altLang="zh-CN" sz="2000" dirty="0" smtClean="0"/>
              <a:t>Android SDK Level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及以上时，底层使用</a:t>
            </a:r>
            <a:r>
              <a:rPr lang="en-US" altLang="zh-CN" sz="2000" dirty="0" err="1" smtClean="0"/>
              <a:t>UIAutomator</a:t>
            </a:r>
            <a:r>
              <a:rPr lang="zh-CN" altLang="en-US" sz="2000" dirty="0" smtClean="0"/>
              <a:t>，低于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Selendroid</a:t>
            </a:r>
            <a:endParaRPr lang="en-US" altLang="zh-CN" sz="2000" dirty="0" smtClean="0"/>
          </a:p>
          <a:p>
            <a:r>
              <a:rPr lang="zh-CN" altLang="en-US" sz="2000" dirty="0"/>
              <a:t>优点：</a:t>
            </a:r>
            <a:endParaRPr lang="en-US" altLang="zh-CN" sz="2000" dirty="0"/>
          </a:p>
          <a:p>
            <a:pPr lvl="1"/>
            <a:r>
              <a:rPr lang="zh-CN" altLang="en-US" sz="1800" dirty="0"/>
              <a:t>开</a:t>
            </a:r>
            <a:r>
              <a:rPr lang="zh-CN" altLang="en-US" sz="1800" dirty="0" smtClean="0"/>
              <a:t>源、支持跨</a:t>
            </a:r>
            <a:r>
              <a:rPr lang="en-US" altLang="zh-CN" sz="1800" dirty="0" smtClean="0"/>
              <a:t>APP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支持</a:t>
            </a:r>
            <a:r>
              <a:rPr lang="en-US" altLang="zh-CN" sz="1800" dirty="0" err="1" smtClean="0"/>
              <a:t>HybridApp</a:t>
            </a:r>
            <a:r>
              <a:rPr lang="zh-CN" altLang="en-US" sz="1800" dirty="0" smtClean="0"/>
              <a:t>、</a:t>
            </a:r>
            <a:r>
              <a:rPr lang="en-US" altLang="zh-CN" sz="1800" dirty="0" err="1"/>
              <a:t>WebApp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NativeApp</a:t>
            </a:r>
            <a:endParaRPr lang="en-US" altLang="zh-CN" sz="1800" dirty="0"/>
          </a:p>
          <a:p>
            <a:pPr lvl="1"/>
            <a:r>
              <a:rPr lang="zh-CN" altLang="en-US" sz="1800" dirty="0"/>
              <a:t>支持</a:t>
            </a:r>
            <a:r>
              <a:rPr lang="en-US" altLang="zh-CN" sz="1800" dirty="0"/>
              <a:t>Android</a:t>
            </a:r>
            <a:r>
              <a:rPr lang="zh-CN" altLang="en-US" sz="1800" dirty="0"/>
              <a:t>、</a:t>
            </a:r>
            <a:r>
              <a:rPr lang="en-US" altLang="zh-CN" sz="1800" dirty="0"/>
              <a:t>IOS</a:t>
            </a:r>
            <a:r>
              <a:rPr lang="zh-CN" altLang="en-US" sz="1800" dirty="0"/>
              <a:t>、</a:t>
            </a:r>
            <a:r>
              <a:rPr lang="en-US" altLang="zh-CN" sz="1800" dirty="0"/>
              <a:t>Firefox OS</a:t>
            </a:r>
          </a:p>
          <a:p>
            <a:pPr lvl="1"/>
            <a:r>
              <a:rPr lang="en-US" altLang="zh-CN" sz="1800" dirty="0"/>
              <a:t>server</a:t>
            </a:r>
            <a:r>
              <a:rPr lang="zh-CN" altLang="en-US" sz="1800" dirty="0"/>
              <a:t>跨平台，可以在</a:t>
            </a:r>
            <a:r>
              <a:rPr lang="en-US" altLang="zh-CN" sz="1800" dirty="0"/>
              <a:t>windows</a:t>
            </a:r>
            <a:r>
              <a:rPr lang="zh-CN" altLang="en-US" sz="1800" dirty="0"/>
              <a:t>、</a:t>
            </a:r>
            <a:r>
              <a:rPr lang="en-US" altLang="zh-CN" sz="1800" dirty="0"/>
              <a:t>mac 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 x</a:t>
            </a:r>
            <a:r>
              <a:rPr lang="zh-CN" altLang="en-US" sz="1800" dirty="0"/>
              <a:t>、</a:t>
            </a:r>
            <a:r>
              <a:rPr lang="en-US" altLang="zh-CN" sz="1800" dirty="0"/>
              <a:t>Linux</a:t>
            </a:r>
            <a:r>
              <a:rPr lang="zh-CN" altLang="en-US" sz="1800" dirty="0"/>
              <a:t>上使用</a:t>
            </a:r>
            <a:endParaRPr lang="en-US" altLang="zh-CN" sz="1800" dirty="0"/>
          </a:p>
          <a:p>
            <a:pPr lvl="1"/>
            <a:r>
              <a:rPr lang="zh-CN" altLang="en-US" sz="1800" dirty="0"/>
              <a:t>支持多种语言，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c#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php</a:t>
            </a:r>
            <a:r>
              <a:rPr lang="zh-CN" altLang="en-US" sz="1800" dirty="0"/>
              <a:t>、</a:t>
            </a:r>
            <a:r>
              <a:rPr lang="en-US" altLang="zh-CN" sz="1800" dirty="0"/>
              <a:t>ruby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0740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4814" y="3429000"/>
            <a:ext cx="8011012" cy="18722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4814" y="1484784"/>
            <a:ext cx="8005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缺点：</a:t>
            </a:r>
            <a:endParaRPr lang="en-US" altLang="zh-CN" sz="2000" dirty="0"/>
          </a:p>
          <a:p>
            <a:pPr lvl="1"/>
            <a:r>
              <a:rPr lang="zh-CN" altLang="en-US" dirty="0"/>
              <a:t>只能在</a:t>
            </a:r>
            <a:r>
              <a:rPr lang="en-US" altLang="zh-CN" dirty="0"/>
              <a:t>mac</a:t>
            </a:r>
            <a:r>
              <a:rPr lang="zh-CN" altLang="en-US" dirty="0"/>
              <a:t>上运行</a:t>
            </a:r>
            <a:r>
              <a:rPr lang="en-US" altLang="zh-CN" dirty="0"/>
              <a:t>IOS</a:t>
            </a:r>
            <a:r>
              <a:rPr lang="zh-CN" altLang="en-US" dirty="0"/>
              <a:t>测试、环境部署繁琐、运行需要的依赖较多、运行相比其他框架来说不够稳定，不支持</a:t>
            </a:r>
            <a:r>
              <a:rPr lang="en-US" altLang="zh-CN" dirty="0" err="1"/>
              <a:t>longclick</a:t>
            </a:r>
            <a:r>
              <a:rPr lang="en-US" altLang="zh-CN" dirty="0"/>
              <a:t>()</a:t>
            </a:r>
            <a:r>
              <a:rPr lang="zh-CN" altLang="en-US" dirty="0"/>
              <a:t>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6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1054</Words>
  <Application>Microsoft Office PowerPoint</Application>
  <PresentationFormat>全屏显示(4:3)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Franklin Gothic Book</vt:lpstr>
      <vt:lpstr>黑体</vt:lpstr>
      <vt:lpstr>宋体</vt:lpstr>
      <vt:lpstr>微软雅黑</vt:lpstr>
      <vt:lpstr>Arial</vt:lpstr>
      <vt:lpstr>Calibri</vt:lpstr>
      <vt:lpstr>Consolas</vt:lpstr>
      <vt:lpstr>Franklin Gothic Medium</vt:lpstr>
      <vt:lpstr>Times New Roman</vt:lpstr>
      <vt:lpstr>Office 主题</vt:lpstr>
      <vt:lpstr>移动APP自动化测试工具</vt:lpstr>
      <vt:lpstr>PowerPoint 演示文稿</vt:lpstr>
      <vt:lpstr>Monkey</vt:lpstr>
      <vt:lpstr>MonkeyRunner</vt:lpstr>
      <vt:lpstr>MonkeyRunner</vt:lpstr>
      <vt:lpstr>UiAutomator</vt:lpstr>
      <vt:lpstr>Robotium</vt:lpstr>
      <vt:lpstr>Appium</vt:lpstr>
      <vt:lpstr>Appium</vt:lpstr>
      <vt:lpstr>MonkeyTalk</vt:lpstr>
      <vt:lpstr>Calabash</vt:lpstr>
      <vt:lpstr>其他</vt:lpstr>
      <vt:lpstr>bugtags</vt:lpstr>
      <vt:lpstr>BugHD</vt:lpstr>
      <vt:lpstr>Bugly</vt:lpstr>
      <vt:lpstr>Mobile Insight</vt:lpstr>
      <vt:lpstr>听云App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LCW</cp:lastModifiedBy>
  <cp:revision>262</cp:revision>
  <dcterms:created xsi:type="dcterms:W3CDTF">2014-06-26T02:17:08Z</dcterms:created>
  <dcterms:modified xsi:type="dcterms:W3CDTF">2015-11-18T09:08:12Z</dcterms:modified>
</cp:coreProperties>
</file>