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73" r:id="rId1"/>
    <p:sldMasterId id="2147483776" r:id="rId2"/>
  </p:sldMasterIdLst>
  <p:notesMasterIdLst>
    <p:notesMasterId r:id="rId29"/>
  </p:notesMasterIdLst>
  <p:handoutMasterIdLst>
    <p:handoutMasterId r:id="rId30"/>
  </p:handoutMasterIdLst>
  <p:sldIdLst>
    <p:sldId id="291" r:id="rId3"/>
    <p:sldId id="726" r:id="rId4"/>
    <p:sldId id="755" r:id="rId5"/>
    <p:sldId id="727" r:id="rId6"/>
    <p:sldId id="728" r:id="rId7"/>
    <p:sldId id="735" r:id="rId8"/>
    <p:sldId id="734" r:id="rId9"/>
    <p:sldId id="736" r:id="rId10"/>
    <p:sldId id="729" r:id="rId11"/>
    <p:sldId id="753" r:id="rId12"/>
    <p:sldId id="754" r:id="rId13"/>
    <p:sldId id="737" r:id="rId14"/>
    <p:sldId id="743" r:id="rId15"/>
    <p:sldId id="745" r:id="rId16"/>
    <p:sldId id="748" r:id="rId17"/>
    <p:sldId id="749" r:id="rId18"/>
    <p:sldId id="750" r:id="rId19"/>
    <p:sldId id="752" r:id="rId20"/>
    <p:sldId id="751" r:id="rId21"/>
    <p:sldId id="731" r:id="rId22"/>
    <p:sldId id="730" r:id="rId23"/>
    <p:sldId id="740" r:id="rId24"/>
    <p:sldId id="739" r:id="rId25"/>
    <p:sldId id="756" r:id="rId26"/>
    <p:sldId id="733" r:id="rId27"/>
    <p:sldId id="613" r:id="rId28"/>
  </p:sldIdLst>
  <p:sldSz cx="9144000" cy="6858000" type="screen4x3"/>
  <p:notesSz cx="6797675" cy="9928225"/>
  <p:defaultTextStyle>
    <a:defPPr>
      <a:defRPr lang="en-GB"/>
    </a:defPPr>
    <a:lvl1pPr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1pPr>
    <a:lvl2pPr marL="742950" indent="-285750"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2pPr>
    <a:lvl3pPr marL="1143000" indent="-228600"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3pPr>
    <a:lvl4pPr marL="1600200" indent="-228600"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4pPr>
    <a:lvl5pPr marL="2057400" indent="-228600"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bg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bg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bg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bg1"/>
        </a:solidFill>
        <a:latin typeface="Arial" charset="0"/>
        <a:ea typeface="Lucida Sans Unicode" pitchFamily="34" charset="0"/>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70C29"/>
    <a:srgbClr val="4D5153"/>
    <a:srgbClr val="B6243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86905" autoAdjust="0"/>
  </p:normalViewPr>
  <p:slideViewPr>
    <p:cSldViewPr showGuides="1">
      <p:cViewPr varScale="1">
        <p:scale>
          <a:sx n="97" d="100"/>
          <a:sy n="97" d="100"/>
        </p:scale>
        <p:origin x="-1650" y="-96"/>
      </p:cViewPr>
      <p:guideLst>
        <p:guide orient="horz" pos="3974"/>
        <p:guide pos="521"/>
      </p:guideLst>
    </p:cSldViewPr>
  </p:slideViewPr>
  <p:outlineViewPr>
    <p:cViewPr varScale="1">
      <p:scale>
        <a:sx n="33" d="100"/>
        <a:sy n="33" d="100"/>
      </p:scale>
      <p:origin x="0" y="2190"/>
    </p:cViewPr>
  </p:outlineViewPr>
  <p:notesTextViewPr>
    <p:cViewPr>
      <p:scale>
        <a:sx n="100" d="100"/>
        <a:sy n="100" d="100"/>
      </p:scale>
      <p:origin x="0" y="0"/>
    </p:cViewPr>
  </p:notesTextViewPr>
  <p:notesViewPr>
    <p:cSldViewPr showGuides="1">
      <p:cViewPr varScale="1">
        <p:scale>
          <a:sx n="141" d="100"/>
          <a:sy n="141" d="100"/>
        </p:scale>
        <p:origin x="-114" y="-492"/>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45659" cy="496412"/>
          </a:xfrm>
          <a:prstGeom prst="rect">
            <a:avLst/>
          </a:prstGeom>
        </p:spPr>
        <p:txBody>
          <a:bodyPr vert="horz" lIns="91440" tIns="45720" rIns="91440" bIns="45720" rtlCol="0"/>
          <a:lstStyle>
            <a:lvl1pPr algn="l">
              <a:buClr>
                <a:srgbClr val="000000"/>
              </a:buClr>
              <a:buSzPct val="100000"/>
              <a:buFont typeface="Times New Roman" pitchFamily="16" charset="0"/>
              <a:buNone/>
              <a:defRPr sz="1200">
                <a:ea typeface="+mn-ea"/>
                <a:cs typeface="Lucida Sans Unicode" charset="0"/>
              </a:defRPr>
            </a:lvl1pPr>
          </a:lstStyle>
          <a:p>
            <a:pPr>
              <a:defRPr/>
            </a:pPr>
            <a:endParaRPr lang="de-DE" dirty="0"/>
          </a:p>
        </p:txBody>
      </p:sp>
      <p:sp>
        <p:nvSpPr>
          <p:cNvPr id="3" name="Datumsplatzhalter 2"/>
          <p:cNvSpPr>
            <a:spLocks noGrp="1"/>
          </p:cNvSpPr>
          <p:nvPr>
            <p:ph type="dt" sz="quarter" idx="1"/>
          </p:nvPr>
        </p:nvSpPr>
        <p:spPr>
          <a:xfrm>
            <a:off x="3850444" y="0"/>
            <a:ext cx="2945659" cy="496412"/>
          </a:xfrm>
          <a:prstGeom prst="rect">
            <a:avLst/>
          </a:prstGeom>
        </p:spPr>
        <p:txBody>
          <a:bodyPr vert="horz" lIns="91440" tIns="45720" rIns="91440" bIns="45720" rtlCol="0"/>
          <a:lstStyle>
            <a:lvl1pPr algn="r">
              <a:buClr>
                <a:srgbClr val="000000"/>
              </a:buClr>
              <a:buSzPct val="100000"/>
              <a:buFont typeface="Times New Roman" pitchFamily="16" charset="0"/>
              <a:buNone/>
              <a:defRPr sz="1200">
                <a:ea typeface="+mn-ea"/>
                <a:cs typeface="Lucida Sans Unicode" charset="0"/>
              </a:defRPr>
            </a:lvl1pPr>
          </a:lstStyle>
          <a:p>
            <a:pPr>
              <a:defRPr/>
            </a:pPr>
            <a:fld id="{35320ACC-3AE4-4658-90AC-1E1BEC95841D}" type="datetimeFigureOut">
              <a:rPr lang="de-DE"/>
              <a:pPr>
                <a:defRPr/>
              </a:pPr>
              <a:t>12.02.2015</a:t>
            </a:fld>
            <a:endParaRPr lang="de-DE" dirty="0"/>
          </a:p>
        </p:txBody>
      </p:sp>
      <p:sp>
        <p:nvSpPr>
          <p:cNvPr id="4" name="Fußzeilenplatzhalter 3"/>
          <p:cNvSpPr>
            <a:spLocks noGrp="1"/>
          </p:cNvSpPr>
          <p:nvPr>
            <p:ph type="ftr" sz="quarter" idx="2"/>
          </p:nvPr>
        </p:nvSpPr>
        <p:spPr>
          <a:xfrm>
            <a:off x="1" y="9430091"/>
            <a:ext cx="2945659" cy="496412"/>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ea typeface="+mn-ea"/>
                <a:cs typeface="Lucida Sans Unicode" charset="0"/>
              </a:defRPr>
            </a:lvl1pPr>
          </a:lstStyle>
          <a:p>
            <a:pPr>
              <a:defRPr/>
            </a:pPr>
            <a:endParaRPr lang="de-DE" dirty="0"/>
          </a:p>
        </p:txBody>
      </p:sp>
      <p:sp>
        <p:nvSpPr>
          <p:cNvPr id="5" name="Foliennummernplatzhalter 4"/>
          <p:cNvSpPr>
            <a:spLocks noGrp="1"/>
          </p:cNvSpPr>
          <p:nvPr>
            <p:ph type="sldNum" sz="quarter" idx="3"/>
          </p:nvPr>
        </p:nvSpPr>
        <p:spPr>
          <a:xfrm>
            <a:off x="3850444" y="9430091"/>
            <a:ext cx="2945659" cy="496412"/>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ea typeface="+mn-ea"/>
                <a:cs typeface="Lucida Sans Unicode" charset="0"/>
              </a:defRPr>
            </a:lvl1pPr>
          </a:lstStyle>
          <a:p>
            <a:pPr>
              <a:defRPr/>
            </a:pPr>
            <a:fld id="{F20B18BC-BE91-4060-8486-A8D0A94FED99}" type="slidenum">
              <a:rPr lang="de-DE"/>
              <a:pPr>
                <a:defRPr/>
              </a:pPr>
              <a:t>‹Nr.›</a:t>
            </a:fld>
            <a:endParaRPr lang="de-DE" dirty="0"/>
          </a:p>
        </p:txBody>
      </p:sp>
    </p:spTree>
    <p:extLst>
      <p:ext uri="{BB962C8B-B14F-4D97-AF65-F5344CB8AC3E}">
        <p14:creationId xmlns:p14="http://schemas.microsoft.com/office/powerpoint/2010/main" xmlns="" val="332691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1" y="1"/>
            <a:ext cx="6797675" cy="9928225"/>
          </a:xfrm>
          <a:prstGeom prst="roundRect">
            <a:avLst>
              <a:gd name="adj" fmla="val 23"/>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mn-ea"/>
              <a:cs typeface="Lucida Sans Unicode" charset="0"/>
            </a:endParaRPr>
          </a:p>
        </p:txBody>
      </p:sp>
      <p:sp>
        <p:nvSpPr>
          <p:cNvPr id="3074" name="Rectangle 2"/>
          <p:cNvSpPr>
            <a:spLocks noGrp="1" noChangeArrowheads="1"/>
          </p:cNvSpPr>
          <p:nvPr>
            <p:ph type="hdr"/>
          </p:nvPr>
        </p:nvSpPr>
        <p:spPr bwMode="auto">
          <a:xfrm>
            <a:off x="2" y="2"/>
            <a:ext cx="2944086" cy="4946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Lucida Sans Unicode" charset="0"/>
              </a:defRPr>
            </a:lvl1pPr>
          </a:lstStyle>
          <a:p>
            <a:pPr>
              <a:defRPr/>
            </a:pPr>
            <a:endParaRPr lang="de-DE" dirty="0"/>
          </a:p>
        </p:txBody>
      </p:sp>
      <p:sp>
        <p:nvSpPr>
          <p:cNvPr id="3075" name="Rectangle 3"/>
          <p:cNvSpPr>
            <a:spLocks noGrp="1" noChangeArrowheads="1"/>
          </p:cNvSpPr>
          <p:nvPr>
            <p:ph type="dt"/>
          </p:nvPr>
        </p:nvSpPr>
        <p:spPr bwMode="auto">
          <a:xfrm>
            <a:off x="3850444" y="2"/>
            <a:ext cx="2944085" cy="4946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Lucida Sans Unicode" charset="0"/>
              </a:defRPr>
            </a:lvl1pPr>
          </a:lstStyle>
          <a:p>
            <a:pPr>
              <a:defRPr/>
            </a:pPr>
            <a:endParaRPr lang="de-DE" dirty="0"/>
          </a:p>
        </p:txBody>
      </p:sp>
      <p:sp>
        <p:nvSpPr>
          <p:cNvPr id="54277" name="Rectangle 4"/>
          <p:cNvSpPr>
            <a:spLocks noGrp="1" noRot="1" noChangeAspect="1" noChangeArrowheads="1"/>
          </p:cNvSpPr>
          <p:nvPr>
            <p:ph type="sldImg"/>
          </p:nvPr>
        </p:nvSpPr>
        <p:spPr bwMode="auto">
          <a:xfrm>
            <a:off x="917575" y="744538"/>
            <a:ext cx="4960938" cy="3721100"/>
          </a:xfrm>
          <a:prstGeom prst="rect">
            <a:avLst/>
          </a:prstGeom>
          <a:solidFill>
            <a:srgbClr val="FFFFFF"/>
          </a:solidFill>
          <a:ln w="9360">
            <a:solidFill>
              <a:srgbClr val="000000"/>
            </a:solidFill>
            <a:miter lim="800000"/>
            <a:headEnd/>
            <a:tailEnd/>
          </a:ln>
        </p:spPr>
      </p:sp>
      <p:sp>
        <p:nvSpPr>
          <p:cNvPr id="3077" name="Rectangle 5"/>
          <p:cNvSpPr>
            <a:spLocks noGrp="1" noChangeArrowheads="1"/>
          </p:cNvSpPr>
          <p:nvPr>
            <p:ph type="body"/>
          </p:nvPr>
        </p:nvSpPr>
        <p:spPr bwMode="auto">
          <a:xfrm>
            <a:off x="679769" y="4715908"/>
            <a:ext cx="5436567" cy="446597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de-DE" noProof="0" smtClean="0"/>
          </a:p>
        </p:txBody>
      </p:sp>
      <p:sp>
        <p:nvSpPr>
          <p:cNvPr id="3078" name="Rectangle 6"/>
          <p:cNvSpPr>
            <a:spLocks noGrp="1" noChangeArrowheads="1"/>
          </p:cNvSpPr>
          <p:nvPr>
            <p:ph type="ftr"/>
          </p:nvPr>
        </p:nvSpPr>
        <p:spPr bwMode="auto">
          <a:xfrm>
            <a:off x="2" y="9430092"/>
            <a:ext cx="2944086" cy="494687"/>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Lucida Sans Unicode" charset="0"/>
              </a:defRPr>
            </a:lvl1pPr>
          </a:lstStyle>
          <a:p>
            <a:pPr>
              <a:defRPr/>
            </a:pPr>
            <a:endParaRPr lang="de-DE" dirty="0"/>
          </a:p>
        </p:txBody>
      </p:sp>
      <p:sp>
        <p:nvSpPr>
          <p:cNvPr id="3079" name="Rectangle 7"/>
          <p:cNvSpPr>
            <a:spLocks noGrp="1" noChangeArrowheads="1"/>
          </p:cNvSpPr>
          <p:nvPr>
            <p:ph type="sldNum"/>
          </p:nvPr>
        </p:nvSpPr>
        <p:spPr bwMode="auto">
          <a:xfrm>
            <a:off x="3850444" y="9430092"/>
            <a:ext cx="2944085" cy="494687"/>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Lucida Sans Unicode" charset="0"/>
              </a:defRPr>
            </a:lvl1pPr>
          </a:lstStyle>
          <a:p>
            <a:pPr>
              <a:defRPr/>
            </a:pPr>
            <a:fld id="{E811A358-667D-414F-B600-E957DA09B8F5}" type="slidenum">
              <a:rPr lang="de-DE"/>
              <a:pPr>
                <a:defRPr/>
              </a:pPr>
              <a:t>‹Nr.›</a:t>
            </a:fld>
            <a:endParaRPr lang="de-DE" dirty="0"/>
          </a:p>
        </p:txBody>
      </p:sp>
    </p:spTree>
    <p:extLst>
      <p:ext uri="{BB962C8B-B14F-4D97-AF65-F5344CB8AC3E}">
        <p14:creationId xmlns:p14="http://schemas.microsoft.com/office/powerpoint/2010/main" xmlns="" val="143809602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lienbildplatzhalter 1"/>
          <p:cNvSpPr>
            <a:spLocks noGrp="1" noRot="1" noChangeAspect="1" noTextEdit="1"/>
          </p:cNvSpPr>
          <p:nvPr>
            <p:ph type="sldImg"/>
          </p:nvPr>
        </p:nvSpPr>
        <p:spPr>
          <a:ln/>
        </p:spPr>
      </p:sp>
      <p:sp>
        <p:nvSpPr>
          <p:cNvPr id="55299" name="Notizenplatzhalter 2"/>
          <p:cNvSpPr>
            <a:spLocks noGrp="1"/>
          </p:cNvSpPr>
          <p:nvPr>
            <p:ph type="body" idx="1"/>
          </p:nvPr>
        </p:nvSpPr>
        <p:spPr>
          <a:noFill/>
          <a:ln/>
        </p:spPr>
        <p:txBody>
          <a:bodyPr/>
          <a:lstStyle/>
          <a:p>
            <a:pPr eaLnBrk="1" hangingPunct="1"/>
            <a:endParaRPr lang="de-DE" dirty="0" smtClean="0">
              <a:latin typeface="Arial" charset="0"/>
            </a:endParaRPr>
          </a:p>
        </p:txBody>
      </p:sp>
      <p:sp>
        <p:nvSpPr>
          <p:cNvPr id="55300" name="Foliennummernplatzhalter 3"/>
          <p:cNvSpPr>
            <a:spLocks noGrp="1"/>
          </p:cNvSpPr>
          <p:nvPr>
            <p:ph type="sldNum" sz="quarter"/>
          </p:nvPr>
        </p:nvSpPr>
        <p:spPr>
          <a:noFill/>
        </p:spPr>
        <p:txBody>
          <a:bodyPr/>
          <a:lstStyle/>
          <a:p>
            <a:pPr>
              <a:buFont typeface="Times New Roman" pitchFamily="18" charset="0"/>
              <a:buNone/>
            </a:pPr>
            <a:fld id="{F2AE64E5-C578-4AFD-8DD0-B2A9CEE3CE97}" type="slidenum">
              <a:rPr lang="de-DE" smtClean="0">
                <a:ea typeface="Lucida Sans Unicode" pitchFamily="34" charset="0"/>
                <a:cs typeface="Lucida Sans Unicode" pitchFamily="34" charset="0"/>
              </a:rPr>
              <a:pPr>
                <a:buFont typeface="Times New Roman" pitchFamily="18" charset="0"/>
                <a:buNone/>
              </a:pPr>
              <a:t>1</a:t>
            </a:fld>
            <a:endParaRPr lang="de-DE" dirty="0" smtClean="0">
              <a:ea typeface="Lucida Sans Unicode" pitchFamily="34" charset="0"/>
              <a:cs typeface="Lucida Sans Unicode"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Ich habe viele</a:t>
            </a:r>
            <a:r>
              <a:rPr lang="de-DE" baseline="0" dirty="0" smtClean="0"/>
              <a:t> Website Sprachen benutzt, das wichtigste ist HTML – mit HTML kann man die Seite bauen, dann mit CSS ist Layout und Design konfiguriert und letztens JavaScript, welches die Seite dynamisch macht. Die 3 sind sozusagen die Basis jedes Website.</a:t>
            </a:r>
          </a:p>
          <a:p>
            <a:r>
              <a:rPr lang="de-DE" baseline="0" dirty="0" smtClean="0"/>
              <a:t>Mit diese Sprachen habe ich die vorher gezeigte Konzepte umgesetzt. Die Seiten habe ich mit dem Editor Sublime Text 2 geschrieben. Dann die Teste von das geschriebene Quellcode erfolgen im Browsers. Ich muss es immer im mehrere Browser Testen damit ich weiß das es überall kompatibel ist.</a:t>
            </a:r>
          </a:p>
          <a:p>
            <a:r>
              <a:rPr lang="de-DE" baseline="0" dirty="0" smtClean="0"/>
              <a:t>Es war abgesprochen das ich Bootstrap benutzen soll. Bootstrap dient als CSS für die ganze Seite, es hat bereits Klassen erstellt, welche die HTML Elementen beeinflussen, dass heißt, wenn ich zum Beispiel die Benutzer-Leiste oben fixieren möchte, muss ich schreiben: &lt;</a:t>
            </a:r>
            <a:r>
              <a:rPr lang="de-DE" baseline="0" dirty="0" err="1" smtClean="0"/>
              <a:t>nav</a:t>
            </a:r>
            <a:r>
              <a:rPr lang="de-DE" baseline="0" dirty="0" smtClean="0"/>
              <a:t> </a:t>
            </a:r>
            <a:r>
              <a:rPr lang="de-DE" baseline="0" dirty="0" err="1" smtClean="0"/>
              <a:t>class</a:t>
            </a:r>
            <a:r>
              <a:rPr lang="de-DE" baseline="0" dirty="0" smtClean="0"/>
              <a:t>=„</a:t>
            </a:r>
            <a:r>
              <a:rPr lang="de-DE" baseline="0" dirty="0" err="1" smtClean="0"/>
              <a:t>navbar</a:t>
            </a:r>
            <a:r>
              <a:rPr lang="de-DE" baseline="0" dirty="0" smtClean="0"/>
              <a:t>-</a:t>
            </a:r>
            <a:r>
              <a:rPr lang="de-DE" baseline="0" dirty="0" err="1" smtClean="0"/>
              <a:t>fixed</a:t>
            </a:r>
            <a:r>
              <a:rPr lang="de-DE" baseline="0" dirty="0" smtClean="0"/>
              <a:t>-top </a:t>
            </a:r>
            <a:r>
              <a:rPr lang="de-DE" baseline="0" dirty="0" err="1" smtClean="0"/>
              <a:t>navbar-default</a:t>
            </a:r>
            <a:r>
              <a:rPr lang="de-DE" baseline="0" dirty="0" smtClean="0"/>
              <a:t>“&gt; </a:t>
            </a:r>
          </a:p>
          <a:p>
            <a:r>
              <a:rPr lang="de-DE" baseline="0" dirty="0" smtClean="0"/>
              <a:t>Die jQuery ist eine Vereinfachung von </a:t>
            </a:r>
            <a:r>
              <a:rPr lang="de-DE" baseline="0" dirty="0" err="1" smtClean="0"/>
              <a:t>Javascript</a:t>
            </a:r>
            <a:r>
              <a:rPr lang="de-DE" baseline="0" dirty="0" smtClean="0"/>
              <a:t>. Es kann besser mit Manipulation mit dynamische Daten umgehen. Einen Beispiel dafür werde ich noch zeigen.</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10</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z="1200" b="0" i="0" kern="1200" dirty="0" smtClean="0">
                <a:solidFill>
                  <a:schemeClr val="tx1"/>
                </a:solidFill>
                <a:effectLst/>
                <a:latin typeface="Times New Roman" pitchFamily="16" charset="0"/>
                <a:ea typeface="+mn-ea"/>
                <a:cs typeface="+mn-cs"/>
              </a:rPr>
              <a:t> </a:t>
            </a:r>
            <a:r>
              <a:rPr lang="de-DE" sz="1200" b="0" i="0" kern="1200" dirty="0" err="1" smtClean="0">
                <a:solidFill>
                  <a:schemeClr val="tx1"/>
                </a:solidFill>
                <a:effectLst/>
                <a:latin typeface="Times New Roman" pitchFamily="16" charset="0"/>
                <a:ea typeface="+mn-ea"/>
                <a:cs typeface="+mn-cs"/>
              </a:rPr>
              <a:t>ajax</a:t>
            </a:r>
            <a:r>
              <a:rPr lang="de-DE" sz="1200" b="0" i="0" kern="1200" dirty="0" smtClean="0">
                <a:solidFill>
                  <a:schemeClr val="tx1"/>
                </a:solidFill>
                <a:effectLst/>
                <a:latin typeface="Times New Roman" pitchFamily="16" charset="0"/>
                <a:ea typeface="+mn-ea"/>
                <a:cs typeface="+mn-cs"/>
              </a:rPr>
              <a:t> - asynchronen Datenübertragung zwischen einem Browser und dem Server</a:t>
            </a:r>
            <a:endParaRPr lang="de-DE" dirty="0">
              <a:solidFill>
                <a:schemeClr val="tx1"/>
              </a:solidFill>
            </a:endParaRPr>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11</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12</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13</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14</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So sieht</a:t>
            </a:r>
            <a:r>
              <a:rPr lang="de-DE" baseline="0" dirty="0" smtClean="0"/>
              <a:t> das CSS von </a:t>
            </a:r>
            <a:r>
              <a:rPr lang="de-DE" baseline="0" dirty="0" err="1" smtClean="0"/>
              <a:t>login-seite</a:t>
            </a:r>
            <a:r>
              <a:rPr lang="de-DE" baseline="0" dirty="0" smtClean="0"/>
              <a:t> </a:t>
            </a:r>
          </a:p>
          <a:p>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15</a:t>
            </a:fld>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Alte</a:t>
            </a:r>
            <a:r>
              <a:rPr lang="de-DE" baseline="0" dirty="0" smtClean="0"/>
              <a:t> Version zeigen und jQuery zeigen! Mit dieses habe ich eine Seite nach meine Konzepte geschrieben.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16</a:t>
            </a:fld>
            <a:endParaRPr lang="de-D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Das</a:t>
            </a:r>
            <a:r>
              <a:rPr lang="de-DE" baseline="0" dirty="0" smtClean="0"/>
              <a:t> was geschrieben war, habe ich in den </a:t>
            </a:r>
            <a:r>
              <a:rPr lang="de-DE" baseline="0" dirty="0" err="1" smtClean="0"/>
              <a:t>sb-admin</a:t>
            </a:r>
            <a:r>
              <a:rPr lang="de-DE" baseline="0" dirty="0" smtClean="0"/>
              <a:t> integriert und so sieht das aus. Damit es aber übersichtlicher wird, habe ich später die Kontinente, Länder in die linke Spalte </a:t>
            </a:r>
            <a:r>
              <a:rPr lang="de-DE" baseline="0" dirty="0" err="1" smtClean="0"/>
              <a:t>reingefügt</a:t>
            </a:r>
            <a:r>
              <a:rPr lang="de-DE" baseline="0" dirty="0" smtClean="0"/>
              <a:t>.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17</a:t>
            </a:fld>
            <a:endParaRPr lang="de-D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18</a:t>
            </a:fld>
            <a:endParaRPr lang="de-D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19</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a:t>
            </a:fld>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Um die Daten zu visualisieren</a:t>
            </a:r>
            <a:r>
              <a:rPr lang="de-DE" baseline="0" dirty="0" smtClean="0"/>
              <a:t> braucht man eine Diagramm-Bibliothek – ich habe mehrere </a:t>
            </a:r>
            <a:r>
              <a:rPr lang="de-DE" baseline="0" dirty="0" err="1" smtClean="0"/>
              <a:t>Javascript</a:t>
            </a:r>
            <a:r>
              <a:rPr lang="de-DE" baseline="0" dirty="0" smtClean="0"/>
              <a:t> – Bibliotheken untersucht. Die Kriterien untersuchen. Ich nenne paar Beispielen: </a:t>
            </a:r>
            <a:r>
              <a:rPr lang="de-DE" baseline="0" dirty="0" err="1" smtClean="0"/>
              <a:t>jqPlot</a:t>
            </a:r>
            <a:r>
              <a:rPr lang="de-DE" baseline="0" dirty="0" smtClean="0"/>
              <a:t>, </a:t>
            </a:r>
            <a:r>
              <a:rPr lang="de-DE" baseline="0" dirty="0" err="1" smtClean="0"/>
              <a:t>highcharts</a:t>
            </a:r>
            <a:r>
              <a:rPr lang="de-DE" baseline="0" dirty="0" smtClean="0"/>
              <a:t>, </a:t>
            </a:r>
            <a:r>
              <a:rPr lang="de-DE" baseline="0" dirty="0" err="1" smtClean="0"/>
              <a:t>flot</a:t>
            </a:r>
            <a:r>
              <a:rPr lang="de-DE" baseline="0" dirty="0" smtClean="0"/>
              <a:t> </a:t>
            </a:r>
            <a:r>
              <a:rPr lang="de-DE" baseline="0" dirty="0" err="1" smtClean="0"/>
              <a:t>charts</a:t>
            </a:r>
            <a:r>
              <a:rPr lang="de-DE" baseline="0" dirty="0" smtClean="0"/>
              <a:t> oder </a:t>
            </a:r>
            <a:r>
              <a:rPr lang="de-DE" baseline="0" dirty="0" err="1" smtClean="0"/>
              <a:t>fusioncharts</a:t>
            </a:r>
            <a:r>
              <a:rPr lang="de-DE" baseline="0" dirty="0" smtClean="0"/>
              <a:t>. Die 2 besten waren </a:t>
            </a:r>
            <a:r>
              <a:rPr lang="de-DE" baseline="0" dirty="0" err="1" smtClean="0"/>
              <a:t>Amcharts</a:t>
            </a:r>
            <a:r>
              <a:rPr lang="de-DE" baseline="0" dirty="0" smtClean="0"/>
              <a:t> und </a:t>
            </a:r>
            <a:r>
              <a:rPr lang="de-DE" baseline="0" dirty="0" err="1" smtClean="0"/>
              <a:t>dyGraphs</a:t>
            </a:r>
            <a:r>
              <a:rPr lang="de-DE" baseline="0" dirty="0" smtClean="0"/>
              <a:t>. Ich habe Testseiten mit Testdaten gebaut, dass ich es euch zeigen kann.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20</a:t>
            </a:fld>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Zurzeit</a:t>
            </a:r>
            <a:r>
              <a:rPr lang="de-DE" baseline="0" dirty="0" smtClean="0"/>
              <a:t> gibt es zwei Datenbank-Tabellen </a:t>
            </a:r>
          </a:p>
          <a:p>
            <a:r>
              <a:rPr lang="de-DE" baseline="0" dirty="0" smtClean="0"/>
              <a:t>– eine mit alle Werten wie Zellspannung, Temperaturen außen, in EBU oder einer Zelle, dann z.B.: die Ladezyklen, die Frequenz der EBU und Fehlermeldungen zu jeden Modul</a:t>
            </a:r>
          </a:p>
          <a:p>
            <a:r>
              <a:rPr lang="de-DE" baseline="0" dirty="0" smtClean="0"/>
              <a:t>– In Meta-Datenbank sind alle allgemeine Informationen zu Kraftwerken gespeichert, wenn wir z.B.: die Kraftwerk Alt Daber nehmen, muss für dies Ort – Koordinaten, Land, Ort, welche Modulen und weitere stehen.</a:t>
            </a:r>
          </a:p>
          <a:p>
            <a:pPr>
              <a:buFontTx/>
              <a:buNone/>
            </a:pPr>
            <a:r>
              <a:rPr lang="de-DE" baseline="0" dirty="0" smtClean="0"/>
              <a:t>Man kann diese Tabellen manuell im phpPgAdmin oder Adminer Umgebung eintippen oder was schneller geht und ist übersichtlicher – mit SQL-Code schreiben und den Code hochladen. Es wird über SQL-Query ausgeführt.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21</a:t>
            </a:fld>
            <a:endParaRPr lang="de-D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22</a:t>
            </a:fld>
            <a:endParaRPr lang="de-D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So sieht das im phpPgAdmin</a:t>
            </a:r>
            <a:r>
              <a:rPr lang="de-DE" baseline="0" dirty="0" smtClean="0"/>
              <a:t>, was eine Verwaltung von </a:t>
            </a:r>
            <a:r>
              <a:rPr lang="de-DE" baseline="0" dirty="0" err="1" smtClean="0"/>
              <a:t>postgreSQL</a:t>
            </a:r>
            <a:r>
              <a:rPr lang="de-DE" baseline="0" dirty="0" smtClean="0"/>
              <a:t> Datenbanken ist. Man kann die Tabellen auch hier bearbeiten, neue Anträge und alles andere machen. Über den SQL-Query geht es aber schneller.</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23</a:t>
            </a:fld>
            <a:endParaRPr lang="de-D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24</a:t>
            </a:fld>
            <a:endParaRPr lang="de-DE"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Jetzt</a:t>
            </a:r>
            <a:r>
              <a:rPr lang="de-DE" baseline="0" dirty="0" smtClean="0"/>
              <a:t> zeige ich euch die Website Online – paar Daten habe ich schon auch visualisiert.</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25</a:t>
            </a:fld>
            <a:endParaRPr lang="de-DE"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p:nvPr>
        </p:nvSpPr>
        <p:spPr>
          <a:noFill/>
        </p:spPr>
        <p:txBody>
          <a:bodyPr/>
          <a:lstStyle/>
          <a:p>
            <a:pPr>
              <a:buFont typeface="Times New Roman" pitchFamily="18" charset="0"/>
              <a:buNone/>
            </a:pPr>
            <a:fld id="{BB1B2EC0-BD8F-48D2-B156-80CAD4D402D5}" type="slidenum">
              <a:rPr lang="en-US" smtClean="0">
                <a:ea typeface="Lucida Sans Unicode" pitchFamily="34" charset="0"/>
                <a:cs typeface="Lucida Sans Unicode" pitchFamily="34" charset="0"/>
              </a:rPr>
              <a:pPr>
                <a:buFont typeface="Times New Roman" pitchFamily="18" charset="0"/>
                <a:buNone/>
              </a:pPr>
              <a:t>26</a:t>
            </a:fld>
            <a:endParaRPr lang="en-US" dirty="0" smtClean="0">
              <a:ea typeface="Lucida Sans Unicode" pitchFamily="34" charset="0"/>
              <a:cs typeface="Lucida Sans Unicode"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3</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228600" indent="-228600">
              <a:buAutoNum type="arabicPeriod"/>
            </a:pPr>
            <a:r>
              <a:rPr lang="de-DE" dirty="0" smtClean="0"/>
              <a:t>Erste Konzepte</a:t>
            </a:r>
            <a:r>
              <a:rPr lang="de-DE" baseline="0" dirty="0" smtClean="0"/>
              <a:t> zeigen, was ich gezeichnet habe.</a:t>
            </a:r>
          </a:p>
          <a:p>
            <a:pPr marL="228600" indent="-228600">
              <a:buAutoNum type="arabicPeriod"/>
            </a:pPr>
            <a:r>
              <a:rPr lang="de-DE" baseline="0" dirty="0" smtClean="0"/>
              <a:t>Wie die Website entwickelt wurde und welche Sprachen wurden benutzt.</a:t>
            </a:r>
          </a:p>
          <a:p>
            <a:pPr marL="228600" indent="-228600">
              <a:buAutoNum type="arabicPeriod"/>
            </a:pPr>
            <a:r>
              <a:rPr lang="de-DE" baseline="0" dirty="0" smtClean="0"/>
              <a:t>Wie wurden die Test-Daten visualisiert. Mit welche Mitteln?</a:t>
            </a:r>
          </a:p>
          <a:p>
            <a:pPr marL="228600" indent="-228600">
              <a:buAutoNum type="arabicPeriod"/>
            </a:pPr>
            <a:r>
              <a:rPr lang="de-DE" baseline="0" dirty="0" smtClean="0"/>
              <a:t>Meta-Datenbank konzipiert</a:t>
            </a:r>
          </a:p>
          <a:p>
            <a:pPr marL="228600" indent="-228600">
              <a:buAutoNum type="arabicPeriod"/>
            </a:pPr>
            <a:r>
              <a:rPr lang="de-DE" dirty="0" smtClean="0"/>
              <a:t>PHP</a:t>
            </a:r>
          </a:p>
          <a:p>
            <a:pPr marL="228600" indent="-228600">
              <a:buAutoNum type="arabicPeriod"/>
            </a:pPr>
            <a:r>
              <a:rPr lang="de-DE" dirty="0" err="1" smtClean="0"/>
              <a:t>Ergebniss</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4</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Die Entwurfe</a:t>
            </a:r>
            <a:r>
              <a:rPr lang="de-DE" baseline="0" dirty="0" smtClean="0"/>
              <a:t> waren in GIMP oder auf dem Papier gemacht. Meine Aufgabe war erstens Konzepte für das zukünftige Layout der Website erstellen. Es ist wichtig, weil man eine grobe Vorstellung von der Seite braucht. Sonst kann man nicht wirklich mit  programmieren anfangen. Die Start Seite mit dem Login und Auswahl-Listen wurden als erstes konzipiert.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5</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Entworfen war die Login-Seite, das ist auch die erste Seite auf den man ankommt, das heißt, dass die einen guten, klassischen und minimalistischen Layout haben muss. Alles was wir hier brauchen ist Logo, zwei Platzhalter für Benutzername und Kennwort, das kleine Box mit ‚Merken‘-Möglichkeit und das Anmeldung-Knopf.</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6</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Das war alle erste Konzept</a:t>
            </a:r>
            <a:r>
              <a:rPr lang="de-DE" baseline="0" dirty="0" smtClean="0"/>
              <a:t>, wo ich alle Kraftwerke nebeneinander darstellen möchte – das war nicht möglich, weil es gibt sehr viele Kraftwerken und sehr viele Daten. Dazu muss die Website später auch dynamisch funktionieren.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7</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Dieses ist mein zweites</a:t>
            </a:r>
            <a:r>
              <a:rPr lang="de-DE" baseline="0" dirty="0" smtClean="0"/>
              <a:t> Konzept für die Auswahl-Liste</a:t>
            </a:r>
            <a:r>
              <a:rPr lang="de-DE" dirty="0" smtClean="0"/>
              <a:t>,</a:t>
            </a:r>
            <a:r>
              <a:rPr lang="de-DE" baseline="0" dirty="0" smtClean="0"/>
              <a:t> wo </a:t>
            </a:r>
            <a:r>
              <a:rPr lang="de-DE" dirty="0" smtClean="0"/>
              <a:t>Kontinente</a:t>
            </a:r>
            <a:r>
              <a:rPr lang="de-DE" baseline="0" dirty="0" smtClean="0"/>
              <a:t>, Länder, Kraftwerken stehen  – Meine Idee war, das beim Anklicken die Tabelle sich nach unten öffnet. Zum Beispiel ich klicke auf Europa, dann Deutschland, was hier fehlt, dann die Kraftwerk auswählen. </a:t>
            </a:r>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8</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Ich habe viele</a:t>
            </a:r>
            <a:r>
              <a:rPr lang="de-DE" baseline="0" dirty="0" smtClean="0"/>
              <a:t> Website Sprachen benutzt, das wichtigste ist HTML – mit HTML kann man die Seite bauen, dann mit CSS ist Layout und Design konfiguriert und letztens JavaScript, welches die Seite dynamisch macht. Die 3 sind sozusagen die Basis jedes Website.</a:t>
            </a:r>
          </a:p>
          <a:p>
            <a:r>
              <a:rPr lang="de-DE" baseline="0" dirty="0" smtClean="0"/>
              <a:t>Mit diese Sprachen habe ich die vorher gezeigte Konzepte umgesetzt. Die Seiten habe ich mit dem Editor Sublime Text 2 geschrieben. Dann die Teste von das geschriebene Quellcode erfolgen im Browsers. Ich muss es immer im mehrere Browser Testen damit ich weiß das es überall kompatibel ist.</a:t>
            </a:r>
          </a:p>
          <a:p>
            <a:r>
              <a:rPr lang="de-DE" baseline="0" dirty="0" smtClean="0"/>
              <a:t>Es war abgesprochen das ich Bootstrap benutzen soll. Bootstrap dient als CSS für die ganze Seite, es hat bereits Klassen erstellt, welche die HTML Elementen beeinflussen, dass heißt, wenn ich zum Beispiel die Benutzer-Leiste oben fixieren möchte, muss ich schreiben: &lt;</a:t>
            </a:r>
            <a:r>
              <a:rPr lang="de-DE" baseline="0" dirty="0" err="1" smtClean="0"/>
              <a:t>nav</a:t>
            </a:r>
            <a:r>
              <a:rPr lang="de-DE" baseline="0" dirty="0" smtClean="0"/>
              <a:t> </a:t>
            </a:r>
            <a:r>
              <a:rPr lang="de-DE" baseline="0" dirty="0" err="1" smtClean="0"/>
              <a:t>class</a:t>
            </a:r>
            <a:r>
              <a:rPr lang="de-DE" baseline="0" dirty="0" smtClean="0"/>
              <a:t>=„</a:t>
            </a:r>
            <a:r>
              <a:rPr lang="de-DE" baseline="0" dirty="0" err="1" smtClean="0"/>
              <a:t>navbar</a:t>
            </a:r>
            <a:r>
              <a:rPr lang="de-DE" baseline="0" dirty="0" smtClean="0"/>
              <a:t>-</a:t>
            </a:r>
            <a:r>
              <a:rPr lang="de-DE" baseline="0" dirty="0" err="1" smtClean="0"/>
              <a:t>fixed</a:t>
            </a:r>
            <a:r>
              <a:rPr lang="de-DE" baseline="0" dirty="0" smtClean="0"/>
              <a:t>-top </a:t>
            </a:r>
            <a:r>
              <a:rPr lang="de-DE" baseline="0" dirty="0" err="1" smtClean="0"/>
              <a:t>navbar-default</a:t>
            </a:r>
            <a:r>
              <a:rPr lang="de-DE" baseline="0" dirty="0" smtClean="0"/>
              <a:t>“&gt; </a:t>
            </a:r>
          </a:p>
          <a:p>
            <a:r>
              <a:rPr lang="de-DE" baseline="0" dirty="0" smtClean="0"/>
              <a:t>Die jQuery ist eine Vereinfachung von </a:t>
            </a:r>
            <a:r>
              <a:rPr lang="de-DE" baseline="0" dirty="0" err="1" smtClean="0"/>
              <a:t>Javascript</a:t>
            </a:r>
            <a:r>
              <a:rPr lang="de-DE" baseline="0" dirty="0" smtClean="0"/>
              <a:t>. Es kann besser mit Manipulation mit dynamische Daten umgehen. Einen Beispiel dafür werde ich noch zeigen.</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9</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r">
    <p:bg>
      <p:bgPr>
        <a:solidFill>
          <a:schemeClr val="bg1"/>
        </a:solidFill>
        <a:effectLst/>
      </p:bgPr>
    </p:bg>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a:stretch>
            <a:fillRect/>
          </a:stretch>
        </p:blipFill>
        <p:spPr bwMode="auto">
          <a:xfrm>
            <a:off x="0" y="908050"/>
            <a:ext cx="9144000" cy="4794250"/>
          </a:xfrm>
          <a:prstGeom prst="rect">
            <a:avLst/>
          </a:prstGeom>
          <a:noFill/>
          <a:ln w="9525">
            <a:noFill/>
            <a:round/>
            <a:headEnd/>
            <a:tailEnd/>
          </a:ln>
        </p:spPr>
      </p:pic>
      <p:pic>
        <p:nvPicPr>
          <p:cNvPr id="5" name="Picture 2"/>
          <p:cNvPicPr>
            <a:picLocks noChangeAspect="1" noChangeArrowheads="1"/>
          </p:cNvPicPr>
          <p:nvPr userDrawn="1"/>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6" name="Picture 1"/>
          <p:cNvPicPr>
            <a:picLocks noChangeAspect="1" noChangeArrowheads="1"/>
          </p:cNvPicPr>
          <p:nvPr userDrawn="1"/>
        </p:nvPicPr>
        <p:blipFill>
          <a:blip r:embed="rId4" cstate="print"/>
          <a:srcRect/>
          <a:stretch>
            <a:fillRect/>
          </a:stretch>
        </p:blipFill>
        <p:spPr bwMode="auto">
          <a:xfrm>
            <a:off x="6156325" y="6280150"/>
            <a:ext cx="2879725" cy="431800"/>
          </a:xfrm>
          <a:prstGeom prst="rect">
            <a:avLst/>
          </a:prstGeom>
          <a:noFill/>
          <a:ln w="9525">
            <a:noFill/>
            <a:miter lim="800000"/>
            <a:headEnd/>
            <a:tailEnd/>
          </a:ln>
        </p:spPr>
      </p:pic>
      <p:sp>
        <p:nvSpPr>
          <p:cNvPr id="8" name="Titel 1"/>
          <p:cNvSpPr>
            <a:spLocks noGrp="1"/>
          </p:cNvSpPr>
          <p:nvPr>
            <p:ph type="title"/>
          </p:nvPr>
        </p:nvSpPr>
        <p:spPr>
          <a:xfrm>
            <a:off x="467544" y="4509120"/>
            <a:ext cx="8189065" cy="648072"/>
          </a:xfrm>
          <a:prstGeom prst="rect">
            <a:avLst/>
          </a:prstGeom>
        </p:spPr>
        <p:txBody>
          <a:bodyPr lIns="0"/>
          <a:lstStyle>
            <a:lvl1pPr algn="l">
              <a:defRPr sz="4400" b="0">
                <a:solidFill>
                  <a:srgbClr val="4D5153"/>
                </a:solidFill>
                <a:latin typeface="Calibri" pitchFamily="34" charset="0"/>
              </a:defRPr>
            </a:lvl1pPr>
          </a:lstStyle>
          <a:p>
            <a:r>
              <a:rPr lang="de-DE" dirty="0" smtClean="0"/>
              <a:t>Titelmasterformat durch Klicken bearbeiten</a:t>
            </a:r>
            <a:endParaRPr lang="de-DE" dirty="0"/>
          </a:p>
        </p:txBody>
      </p:sp>
      <p:sp>
        <p:nvSpPr>
          <p:cNvPr id="9" name="Textplatzhalter 10"/>
          <p:cNvSpPr>
            <a:spLocks noGrp="1"/>
          </p:cNvSpPr>
          <p:nvPr>
            <p:ph type="body" sz="quarter" idx="10"/>
          </p:nvPr>
        </p:nvSpPr>
        <p:spPr>
          <a:xfrm>
            <a:off x="467544" y="5128273"/>
            <a:ext cx="8227194" cy="576263"/>
          </a:xfrm>
          <a:prstGeom prst="rect">
            <a:avLst/>
          </a:prstGeom>
        </p:spPr>
        <p:txBody>
          <a:bodyPr lIns="0"/>
          <a:lstStyle>
            <a:lvl1pPr>
              <a:defRPr sz="3000">
                <a:solidFill>
                  <a:srgbClr val="4D5153"/>
                </a:solidFill>
                <a:latin typeface="Calibri" pitchFamily="34" charset="0"/>
                <a:cs typeface="Calibri" pitchFamily="34" charset="0"/>
              </a:defRPr>
            </a:lvl1pPr>
          </a:lstStyle>
          <a:p>
            <a:pPr lvl="0"/>
            <a:r>
              <a:rPr lang="de-DE" smtClean="0"/>
              <a:t>Textmasterformate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1"/>
          <p:cNvPicPr>
            <a:picLocks noChangeAspect="1" noChangeArrowheads="1"/>
          </p:cNvPicPr>
          <p:nvPr userDrawn="1"/>
        </p:nvPicPr>
        <p:blipFill>
          <a:blip r:embed="rId3" cstate="print"/>
          <a:srcRect/>
          <a:stretch>
            <a:fillRect/>
          </a:stretch>
        </p:blipFill>
        <p:spPr bwMode="auto">
          <a:xfrm>
            <a:off x="6948488" y="6427788"/>
            <a:ext cx="2087562" cy="314325"/>
          </a:xfrm>
          <a:prstGeom prst="rect">
            <a:avLst/>
          </a:prstGeom>
          <a:noFill/>
          <a:ln w="9525">
            <a:noFill/>
            <a:miter lim="800000"/>
            <a:headEnd/>
            <a:tailEnd/>
          </a:ln>
        </p:spPr>
      </p:pic>
      <p:sp>
        <p:nvSpPr>
          <p:cNvPr id="8" name="Titel 1"/>
          <p:cNvSpPr>
            <a:spLocks noGrp="1"/>
          </p:cNvSpPr>
          <p:nvPr>
            <p:ph type="title"/>
          </p:nvPr>
        </p:nvSpPr>
        <p:spPr>
          <a:xfrm>
            <a:off x="467544" y="4509120"/>
            <a:ext cx="8189065" cy="1143000"/>
          </a:xfrm>
          <a:prstGeom prst="rect">
            <a:avLst/>
          </a:prstGeom>
        </p:spPr>
        <p:txBody>
          <a:bodyPr lIns="0"/>
          <a:lstStyle>
            <a:lvl1pPr algn="l">
              <a:lnSpc>
                <a:spcPct val="90000"/>
              </a:lnSpc>
              <a:defRPr sz="4000" b="0">
                <a:solidFill>
                  <a:srgbClr val="4D5153"/>
                </a:solidFill>
                <a:latin typeface="Calibri" pitchFamily="34" charset="0"/>
              </a:defRPr>
            </a:lvl1pPr>
          </a:lstStyle>
          <a:p>
            <a:r>
              <a:rPr lang="de-DE" smtClean="0"/>
              <a:t>Titelmasterformat durch Klicken bearbeiten</a:t>
            </a:r>
            <a:endParaRPr lang="de-DE" dirty="0"/>
          </a:p>
        </p:txBody>
      </p:sp>
      <p:sp>
        <p:nvSpPr>
          <p:cNvPr id="9" name="Textplatzhalter 10"/>
          <p:cNvSpPr>
            <a:spLocks noGrp="1"/>
          </p:cNvSpPr>
          <p:nvPr>
            <p:ph type="body" sz="quarter" idx="10"/>
          </p:nvPr>
        </p:nvSpPr>
        <p:spPr>
          <a:xfrm>
            <a:off x="467544" y="5733057"/>
            <a:ext cx="8227194" cy="576263"/>
          </a:xfrm>
          <a:prstGeom prst="rect">
            <a:avLst/>
          </a:prstGeom>
        </p:spPr>
        <p:txBody>
          <a:bodyPr lIns="0"/>
          <a:lstStyle>
            <a:lvl1pPr>
              <a:defRPr sz="2400">
                <a:solidFill>
                  <a:srgbClr val="4D5153"/>
                </a:solidFill>
                <a:latin typeface="Calibri" pitchFamily="34" charset="0"/>
                <a:cs typeface="Calibri" pitchFamily="34" charset="0"/>
              </a:defRPr>
            </a:lvl1pPr>
          </a:lstStyle>
          <a:p>
            <a:pPr lvl="0"/>
            <a:r>
              <a:rPr lang="de-DE" dirty="0" smtClean="0"/>
              <a:t>Textmasterformate durch Klicken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bg>
      <p:bgRef idx="1001">
        <a:schemeClr val="bg1"/>
      </p:bgRef>
    </p:bg>
    <p:spTree>
      <p:nvGrpSpPr>
        <p:cNvPr id="1" name=""/>
        <p:cNvGrpSpPr/>
        <p:nvPr/>
      </p:nvGrpSpPr>
      <p:grpSpPr>
        <a:xfrm>
          <a:off x="0" y="0"/>
          <a:ext cx="0" cy="0"/>
          <a:chOff x="0" y="0"/>
          <a:chExt cx="0" cy="0"/>
        </a:xfrm>
      </p:grpSpPr>
      <p:sp>
        <p:nvSpPr>
          <p:cNvPr id="4" name="Titel 1"/>
          <p:cNvSpPr>
            <a:spLocks noGrp="1" noChangeAspect="1"/>
          </p:cNvSpPr>
          <p:nvPr>
            <p:ph type="title"/>
          </p:nvPr>
        </p:nvSpPr>
        <p:spPr>
          <a:xfrm>
            <a:off x="827584" y="214313"/>
            <a:ext cx="7632847" cy="714375"/>
          </a:xfrm>
          <a:prstGeom prst="rect">
            <a:avLst/>
          </a:prstGeom>
        </p:spPr>
        <p:txBody>
          <a:bodyPr lIns="0" rIns="0"/>
          <a:lstStyle>
            <a:lvl1pPr>
              <a:defRPr b="0" baseline="0">
                <a:solidFill>
                  <a:srgbClr val="4D5153"/>
                </a:solidFill>
              </a:defRPr>
            </a:lvl1pPr>
          </a:lstStyle>
          <a:p>
            <a:r>
              <a:rPr lang="de-DE" smtClean="0"/>
              <a:t>Titelmasterformat durch Klicken bearbeiten</a:t>
            </a:r>
            <a:endParaRPr lang="de-DE" dirty="0"/>
          </a:p>
        </p:txBody>
      </p:sp>
      <p:sp>
        <p:nvSpPr>
          <p:cNvPr id="5" name="Inhaltsplatzhalter 2"/>
          <p:cNvSpPr>
            <a:spLocks noGrp="1" noChangeAspect="1"/>
          </p:cNvSpPr>
          <p:nvPr>
            <p:ph idx="1"/>
          </p:nvPr>
        </p:nvSpPr>
        <p:spPr>
          <a:xfrm>
            <a:off x="827584" y="869950"/>
            <a:ext cx="7632848" cy="5439370"/>
          </a:xfrm>
          <a:prstGeom prst="rect">
            <a:avLst/>
          </a:prstGeom>
        </p:spPr>
        <p:txBody>
          <a:bodyPr lIns="0" rIns="0"/>
          <a:lstStyle>
            <a:lvl1pPr marL="0" indent="0">
              <a:lnSpc>
                <a:spcPct val="110000"/>
              </a:lnSpc>
              <a:defRPr sz="2300"/>
            </a:lvl1pPr>
            <a:lvl2pPr marL="288000">
              <a:lnSpc>
                <a:spcPct val="110000"/>
              </a:lnSpc>
              <a:buFontTx/>
              <a:buBlip>
                <a:blip r:embed="rId2"/>
              </a:buBlip>
              <a:defRPr sz="2300"/>
            </a:lvl2pPr>
            <a:lvl3pPr marL="720000">
              <a:lnSpc>
                <a:spcPct val="110000"/>
              </a:lnSpc>
              <a:buClr>
                <a:srgbClr val="4D5153"/>
              </a:buClr>
              <a:buFont typeface="Symbol" pitchFamily="18" charset="2"/>
              <a:buChar char="-"/>
              <a:defRPr sz="1800"/>
            </a:lvl3pPr>
            <a:lvl4pPr>
              <a:lnSpc>
                <a:spcPct val="110000"/>
              </a:lnSpc>
              <a:defRPr sz="1800"/>
            </a:lvl4pPr>
            <a:lvl5pPr>
              <a:lnSpc>
                <a:spcPct val="110000"/>
              </a:lnSpc>
              <a:defRPr sz="18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2362200" y="5105400"/>
            <a:ext cx="6629400" cy="366713"/>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mn-ea"/>
              <a:cs typeface="Lucida Sans Unicode" charset="0"/>
            </a:endParaRPr>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Lst>
  <p:txStyles>
    <p:titleStyle>
      <a:lvl1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Lucida Sans Unicode" pitchFamily="34" charset="0"/>
          <a:cs typeface="+mj-cs"/>
        </a:defRPr>
      </a:lvl1pPr>
      <a:lvl2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Lucida Sans Unicode" pitchFamily="34" charset="0"/>
          <a:cs typeface="Lucida Sans Unicode" charset="0"/>
        </a:defRPr>
      </a:lvl2pPr>
      <a:lvl3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Lucida Sans Unicode" pitchFamily="34" charset="0"/>
          <a:cs typeface="Lucida Sans Unicode" charset="0"/>
        </a:defRPr>
      </a:lvl3pPr>
      <a:lvl4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Lucida Sans Unicode" pitchFamily="34" charset="0"/>
          <a:cs typeface="Lucida Sans Unicode" charset="0"/>
        </a:defRPr>
      </a:lvl4pPr>
      <a:lvl5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Lucida Sans Unicode" pitchFamily="34" charset="0"/>
          <a:cs typeface="Lucida Sans Unicode"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Lucida Sans Unicode"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Lucida Sans Unicode"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Lucida Sans Unicode"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Lucida Sans Unicode"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Lucida Sans Unicode" pitchFamily="34" charset="0"/>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ea typeface="Lucida Sans Unicode" pitchFamily="34" charset="0"/>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Lucida Sans Unicode" pitchFamily="34" charset="0"/>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Lucida Sans Unicode" pitchFamily="34" charset="0"/>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Lucida Sans Unicode" pitchFamily="34" charset="0"/>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p:cNvPicPr>
            <a:picLocks noChangeAspect="1" noChangeArrowheads="1"/>
          </p:cNvPicPr>
          <p:nvPr userDrawn="1"/>
        </p:nvPicPr>
        <p:blipFill>
          <a:blip r:embed="rId3" cstate="print"/>
          <a:srcRect/>
          <a:stretch>
            <a:fillRect/>
          </a:stretch>
        </p:blipFill>
        <p:spPr bwMode="auto">
          <a:xfrm>
            <a:off x="8267700" y="115888"/>
            <a:ext cx="696913" cy="1044575"/>
          </a:xfrm>
          <a:prstGeom prst="rect">
            <a:avLst/>
          </a:prstGeom>
          <a:noFill/>
          <a:ln w="9525">
            <a:noFill/>
            <a:miter lim="800000"/>
            <a:headEnd/>
            <a:tailEnd/>
          </a:ln>
        </p:spPr>
      </p:pic>
      <p:pic>
        <p:nvPicPr>
          <p:cNvPr id="4099" name="Picture 6"/>
          <p:cNvPicPr>
            <a:picLocks noChangeAspect="1" noChangeArrowheads="1"/>
          </p:cNvPicPr>
          <p:nvPr userDrawn="1"/>
        </p:nvPicPr>
        <p:blipFill>
          <a:blip r:embed="rId4" cstate="print"/>
          <a:srcRect/>
          <a:stretch>
            <a:fillRect/>
          </a:stretch>
        </p:blipFill>
        <p:spPr bwMode="auto">
          <a:xfrm>
            <a:off x="684213" y="6450013"/>
            <a:ext cx="8266112" cy="292100"/>
          </a:xfrm>
          <a:prstGeom prst="rect">
            <a:avLst/>
          </a:prstGeom>
          <a:noFill/>
          <a:ln w="9525">
            <a:noFill/>
            <a:miter lim="800000"/>
            <a:headEnd/>
            <a:tailEnd/>
          </a:ln>
        </p:spPr>
      </p:pic>
      <p:sp>
        <p:nvSpPr>
          <p:cNvPr id="7" name="Rechteck 6"/>
          <p:cNvSpPr/>
          <p:nvPr userDrawn="1"/>
        </p:nvSpPr>
        <p:spPr bwMode="auto">
          <a:xfrm>
            <a:off x="0" y="0"/>
            <a:ext cx="323850" cy="6858000"/>
          </a:xfrm>
          <a:prstGeom prst="rect">
            <a:avLst/>
          </a:prstGeom>
          <a:solidFill>
            <a:srgbClr val="B70C29"/>
          </a:solidFill>
          <a:ln w="9525" cap="flat" cmpd="sng" algn="ctr">
            <a:no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de-DE" dirty="0">
              <a:solidFill>
                <a:srgbClr val="B70C29"/>
              </a:solidFill>
              <a:cs typeface="Lucida Sans Unicode" charset="0"/>
            </a:endParaRPr>
          </a:p>
        </p:txBody>
      </p:sp>
    </p:spTree>
  </p:cSld>
  <p:clrMap bg1="lt1" tx1="dk1" bg2="lt2" tx2="dk2" accent1="accent1" accent2="accent2" accent3="accent3" accent4="accent4" accent5="accent5" accent6="accent6" hlink="hlink" folHlink="folHlink"/>
  <p:sldLayoutIdLst>
    <p:sldLayoutId id="2147483822" r:id="rId1"/>
  </p:sldLayoutIdLst>
  <p:timing>
    <p:tnLst>
      <p:par>
        <p:cTn id="1" dur="indefinite" restart="never" nodeType="tmRoot"/>
      </p:par>
    </p:tnLst>
  </p:timing>
  <p:txStyles>
    <p:titleStyle>
      <a:lvl1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Lucida Sans Unicode" charset="0"/>
        </a:defRPr>
      </a:lvl2pPr>
      <a:lvl3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Lucida Sans Unicode" charset="0"/>
        </a:defRPr>
      </a:lvl3pPr>
      <a:lvl4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Lucida Sans Unicode" charset="0"/>
        </a:defRPr>
      </a:lvl4pPr>
      <a:lvl5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Lucida Sans Unicode" charset="0"/>
        </a:defRPr>
      </a:lvl5pPr>
      <a:lvl6pPr marL="2514600" indent="-228600" algn="l" defTabSz="449263" rtl="0" fontAlgn="base">
        <a:spcBef>
          <a:spcPct val="0"/>
        </a:spcBef>
        <a:spcAft>
          <a:spcPct val="0"/>
        </a:spcAft>
        <a:buClr>
          <a:srgbClr val="000000"/>
        </a:buClr>
        <a:buSzPct val="100000"/>
        <a:buFont typeface="Times New Roman" pitchFamily="16" charset="0"/>
        <a:defRPr sz="3600" b="1">
          <a:solidFill>
            <a:srgbClr val="B60C2B"/>
          </a:solidFill>
          <a:latin typeface="Arial" charset="0"/>
          <a:cs typeface="Lucida Sans Unicode" charset="0"/>
        </a:defRPr>
      </a:lvl6pPr>
      <a:lvl7pPr marL="2971800" indent="-228600" algn="l" defTabSz="449263" rtl="0" fontAlgn="base">
        <a:spcBef>
          <a:spcPct val="0"/>
        </a:spcBef>
        <a:spcAft>
          <a:spcPct val="0"/>
        </a:spcAft>
        <a:buClr>
          <a:srgbClr val="000000"/>
        </a:buClr>
        <a:buSzPct val="100000"/>
        <a:buFont typeface="Times New Roman" pitchFamily="16" charset="0"/>
        <a:defRPr sz="3600" b="1">
          <a:solidFill>
            <a:srgbClr val="B60C2B"/>
          </a:solidFill>
          <a:latin typeface="Arial" charset="0"/>
          <a:cs typeface="Lucida Sans Unicode" charset="0"/>
        </a:defRPr>
      </a:lvl7pPr>
      <a:lvl8pPr marL="3429000" indent="-228600" algn="l" defTabSz="449263" rtl="0" fontAlgn="base">
        <a:spcBef>
          <a:spcPct val="0"/>
        </a:spcBef>
        <a:spcAft>
          <a:spcPct val="0"/>
        </a:spcAft>
        <a:buClr>
          <a:srgbClr val="000000"/>
        </a:buClr>
        <a:buSzPct val="100000"/>
        <a:buFont typeface="Times New Roman" pitchFamily="16" charset="0"/>
        <a:defRPr sz="3600" b="1">
          <a:solidFill>
            <a:srgbClr val="B60C2B"/>
          </a:solidFill>
          <a:latin typeface="Arial" charset="0"/>
          <a:cs typeface="Lucida Sans Unicode" charset="0"/>
        </a:defRPr>
      </a:lvl8pPr>
      <a:lvl9pPr marL="3886200" indent="-228600" algn="l" defTabSz="449263" rtl="0" fontAlgn="base">
        <a:spcBef>
          <a:spcPct val="0"/>
        </a:spcBef>
        <a:spcAft>
          <a:spcPct val="0"/>
        </a:spcAft>
        <a:buClr>
          <a:srgbClr val="000000"/>
        </a:buClr>
        <a:buSzPct val="100000"/>
        <a:buFont typeface="Times New Roman" pitchFamily="16" charset="0"/>
        <a:defRPr sz="3600" b="1">
          <a:solidFill>
            <a:srgbClr val="B60C2B"/>
          </a:solidFill>
          <a:latin typeface="Arial" charset="0"/>
          <a:cs typeface="Lucida Sans Unicode" charset="0"/>
        </a:defRPr>
      </a:lvl9pPr>
    </p:titleStyle>
    <p:bodyStyle>
      <a:lvl1pPr marL="342900" indent="-34290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Calibri" pitchFamily="34" charset="0"/>
          <a:ea typeface="Lucida Sans Unicode" pitchFamily="34" charset="0"/>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Calibri" pitchFamily="34" charset="0"/>
          <a:ea typeface="Lucida Sans Unicode" pitchFamily="34" charset="0"/>
          <a:cs typeface="+mn-cs"/>
        </a:defRPr>
      </a:lvl2pPr>
      <a:lvl3pPr marL="11430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Calibri" pitchFamily="34" charset="0"/>
          <a:ea typeface="Lucida Sans Unicode" pitchFamily="34" charset="0"/>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8" charset="0"/>
        <a:defRPr sz="1600">
          <a:solidFill>
            <a:srgbClr val="000000"/>
          </a:solidFill>
          <a:latin typeface="Calibri" pitchFamily="34" charset="0"/>
          <a:ea typeface="Lucida Sans Unicode" pitchFamily="34" charset="0"/>
          <a:cs typeface="+mn-cs"/>
        </a:defRPr>
      </a:lvl4pPr>
      <a:lvl5pPr marL="2057400" indent="-228600" algn="l" defTabSz="449263" rtl="0" eaLnBrk="0" fontAlgn="base" hangingPunct="0">
        <a:spcBef>
          <a:spcPts val="300"/>
        </a:spcBef>
        <a:spcAft>
          <a:spcPct val="0"/>
        </a:spcAft>
        <a:buClr>
          <a:srgbClr val="000000"/>
        </a:buClr>
        <a:buSzPct val="100000"/>
        <a:buFont typeface="Times New Roman" pitchFamily="18" charset="0"/>
        <a:defRPr sz="1200">
          <a:solidFill>
            <a:srgbClr val="000000"/>
          </a:solidFill>
          <a:latin typeface="Calibri" pitchFamily="34" charset="0"/>
          <a:ea typeface="Lucida Sans Unicode" pitchFamily="34" charset="0"/>
          <a:cs typeface="+mn-cs"/>
        </a:defRPr>
      </a:lvl5pPr>
      <a:lvl6pPr marL="25146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6pPr>
      <a:lvl7pPr marL="29718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7pPr>
      <a:lvl8pPr marL="34290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8pPr>
      <a:lvl9pPr marL="38862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microsoft.com/office/2007/relationships/hdphoto" Target="../media/hdphoto3.wdp"/></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80.148.29.41/phpPgAdmin/"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hyperlink" Target="https://80.148.29.41/login/"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9"/>
          <p:cNvSpPr>
            <a:spLocks noGrp="1"/>
          </p:cNvSpPr>
          <p:nvPr>
            <p:ph type="title"/>
          </p:nvPr>
        </p:nvSpPr>
        <p:spPr bwMode="auto">
          <a:xfrm>
            <a:off x="395536" y="4365104"/>
            <a:ext cx="8188325" cy="793304"/>
          </a:xfrm>
          <a:noFill/>
          <a:ln>
            <a:miter lim="800000"/>
            <a:headEnd/>
            <a:tailEnd/>
          </a:ln>
        </p:spPr>
        <p:txBody>
          <a:bodyPr vert="horz" wrap="square" tIns="45720" rIns="91440" bIns="45720" numCol="1" anchor="t" anchorCtr="0" compatLnSpc="1">
            <a:prstTxWarp prst="textNoShape">
              <a:avLst/>
            </a:prstTxWarp>
          </a:bodyPr>
          <a:lstStyle/>
          <a:p>
            <a:pPr algn="ctr"/>
            <a:r>
              <a:rPr lang="de-DE" sz="3600" b="1" u="sng" dirty="0" smtClean="0"/>
              <a:t>Website – Daten Visualisierung</a:t>
            </a:r>
          </a:p>
        </p:txBody>
      </p:sp>
      <p:sp>
        <p:nvSpPr>
          <p:cNvPr id="8195" name="Textfeld 12"/>
          <p:cNvSpPr txBox="1">
            <a:spLocks noChangeArrowheads="1"/>
          </p:cNvSpPr>
          <p:nvPr/>
        </p:nvSpPr>
        <p:spPr bwMode="auto">
          <a:xfrm>
            <a:off x="8101013" y="4076700"/>
            <a:ext cx="936625" cy="215900"/>
          </a:xfrm>
          <a:prstGeom prst="rect">
            <a:avLst/>
          </a:prstGeom>
          <a:noFill/>
          <a:ln w="9525">
            <a:noFill/>
            <a:miter lim="800000"/>
            <a:headEnd/>
            <a:tailEnd/>
          </a:ln>
        </p:spPr>
        <p:txBody>
          <a:bodyPr>
            <a:spAutoFit/>
          </a:bodyPr>
          <a:lstStyle/>
          <a:p>
            <a:pPr algn="r">
              <a:buClr>
                <a:srgbClr val="000000"/>
              </a:buClr>
              <a:buSzPct val="100000"/>
              <a:buFont typeface="Times New Roman" pitchFamily="18" charset="0"/>
              <a:buNone/>
            </a:pPr>
            <a:r>
              <a:rPr lang="de-DE" sz="800" dirty="0"/>
              <a:t>2011_0921</a:t>
            </a:r>
          </a:p>
        </p:txBody>
      </p:sp>
      <p:sp>
        <p:nvSpPr>
          <p:cNvPr id="12" name="Text Box 4"/>
          <p:cNvSpPr txBox="1">
            <a:spLocks noChangeArrowheads="1"/>
          </p:cNvSpPr>
          <p:nvPr/>
        </p:nvSpPr>
        <p:spPr bwMode="auto">
          <a:xfrm>
            <a:off x="381000" y="6213475"/>
            <a:ext cx="4838700" cy="555625"/>
          </a:xfrm>
          <a:prstGeom prst="rect">
            <a:avLst/>
          </a:prstGeom>
          <a:noFill/>
          <a:ln w="9525">
            <a:noFill/>
            <a:round/>
            <a:headEnd/>
            <a:tailEnd/>
          </a:ln>
          <a:effectLst/>
        </p:spPr>
        <p:txBody>
          <a:bodyPr lIns="90000" tIns="46800" rIns="90000" bIns="46800">
            <a:spAutoFit/>
          </a:bodyPr>
          <a:lstStyle/>
          <a:p>
            <a:pPr>
              <a:lnSpc>
                <a:spcPct val="150000"/>
              </a:lnSpc>
              <a:spcBef>
                <a:spcPts val="0"/>
              </a:spcBef>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de-DE" sz="2000" dirty="0">
                <a:solidFill>
                  <a:srgbClr val="4D5153"/>
                </a:solidFill>
                <a:latin typeface="Calibri" pitchFamily="34" charset="0"/>
                <a:ea typeface="+mn-ea"/>
                <a:cs typeface="Lucida Sans Unicode" charset="0"/>
              </a:rPr>
              <a:t>Eco-friendly  •  Innovative  •  Reliable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http://getbootstrap.com/examples/screenshots/justified-nav.jpg"/>
          <p:cNvPicPr>
            <a:picLocks noChangeAspect="1" noChangeArrowheads="1"/>
          </p:cNvPicPr>
          <p:nvPr/>
        </p:nvPicPr>
        <p:blipFill>
          <a:blip r:embed="rId3" cstate="print"/>
          <a:srcRect/>
          <a:stretch>
            <a:fillRect/>
          </a:stretch>
        </p:blipFill>
        <p:spPr bwMode="auto">
          <a:xfrm>
            <a:off x="395535" y="2276872"/>
            <a:ext cx="4800533" cy="3600400"/>
          </a:xfrm>
          <a:prstGeom prst="rect">
            <a:avLst/>
          </a:prstGeom>
          <a:noFill/>
        </p:spPr>
      </p:pic>
      <p:sp>
        <p:nvSpPr>
          <p:cNvPr id="2" name="Titel 1"/>
          <p:cNvSpPr>
            <a:spLocks noGrp="1"/>
          </p:cNvSpPr>
          <p:nvPr>
            <p:ph type="title"/>
          </p:nvPr>
        </p:nvSpPr>
        <p:spPr/>
        <p:txBody>
          <a:bodyPr/>
          <a:lstStyle/>
          <a:p>
            <a:r>
              <a:rPr lang="de-DE" dirty="0" smtClean="0"/>
              <a:t>2.1 Umsetzung</a:t>
            </a:r>
            <a:endParaRPr lang="de-DE" dirty="0"/>
          </a:p>
        </p:txBody>
      </p:sp>
      <p:sp>
        <p:nvSpPr>
          <p:cNvPr id="3" name="Inhaltsplatzhalter 2"/>
          <p:cNvSpPr>
            <a:spLocks noGrp="1"/>
          </p:cNvSpPr>
          <p:nvPr>
            <p:ph idx="1"/>
          </p:nvPr>
        </p:nvSpPr>
        <p:spPr>
          <a:xfrm>
            <a:off x="899592" y="908720"/>
            <a:ext cx="7632848" cy="5184000"/>
          </a:xfrm>
        </p:spPr>
        <p:txBody>
          <a:bodyPr/>
          <a:lstStyle/>
          <a:p>
            <a:pPr>
              <a:buFont typeface="Arial" pitchFamily="34" charset="0"/>
              <a:buChar char="•"/>
            </a:pPr>
            <a:r>
              <a:rPr lang="de-DE" dirty="0" smtClean="0"/>
              <a:t> </a:t>
            </a:r>
            <a:r>
              <a:rPr lang="de-DE" b="1" dirty="0" smtClean="0"/>
              <a:t>Bootstrap</a:t>
            </a:r>
          </a:p>
          <a:p>
            <a:pPr marL="2250" lvl="1" indent="0">
              <a:buNone/>
            </a:pPr>
            <a:r>
              <a:rPr lang="cs-CZ" dirty="0" smtClean="0"/>
              <a:t>-&gt; </a:t>
            </a:r>
            <a:r>
              <a:rPr lang="de-DE" dirty="0" smtClean="0"/>
              <a:t>bietet zahlreiche Gestaltungsvorlagen für Typographie,</a:t>
            </a:r>
            <a:r>
              <a:rPr lang="cs-CZ" dirty="0" smtClean="0"/>
              <a:t> </a:t>
            </a:r>
            <a:r>
              <a:rPr lang="de-DE" dirty="0" smtClean="0"/>
              <a:t>Formulare, Buttons</a:t>
            </a:r>
          </a:p>
          <a:p>
            <a:endParaRPr lang="de-DE" dirty="0" smtClean="0"/>
          </a:p>
          <a:p>
            <a:endParaRPr lang="de-DE" dirty="0" smtClean="0"/>
          </a:p>
          <a:p>
            <a:endParaRPr lang="de-DE" dirty="0" smtClean="0"/>
          </a:p>
          <a:p>
            <a:endParaRPr lang="de-DE" dirty="0"/>
          </a:p>
        </p:txBody>
      </p:sp>
      <p:pic>
        <p:nvPicPr>
          <p:cNvPr id="4" name="Picture 4" descr="http://getbootstrap.com/examples/screenshots/dashboard.jpg"/>
          <p:cNvPicPr>
            <a:picLocks noChangeAspect="1" noChangeArrowheads="1"/>
          </p:cNvPicPr>
          <p:nvPr/>
        </p:nvPicPr>
        <p:blipFill>
          <a:blip r:embed="rId4" cstate="print"/>
          <a:srcRect/>
          <a:stretch>
            <a:fillRect/>
          </a:stretch>
        </p:blipFill>
        <p:spPr bwMode="auto">
          <a:xfrm>
            <a:off x="1691680" y="2510898"/>
            <a:ext cx="4896544" cy="3672408"/>
          </a:xfrm>
          <a:prstGeom prst="rect">
            <a:avLst/>
          </a:prstGeom>
          <a:noFill/>
        </p:spPr>
      </p:pic>
      <p:pic>
        <p:nvPicPr>
          <p:cNvPr id="4098" name="Picture 2" descr="http://getbootstrap.com/examples/screenshots/theme.jpg"/>
          <p:cNvPicPr>
            <a:picLocks noChangeAspect="1" noChangeArrowheads="1"/>
          </p:cNvPicPr>
          <p:nvPr/>
        </p:nvPicPr>
        <p:blipFill>
          <a:blip r:embed="rId5" cstate="print"/>
          <a:srcRect/>
          <a:stretch>
            <a:fillRect/>
          </a:stretch>
        </p:blipFill>
        <p:spPr bwMode="auto">
          <a:xfrm>
            <a:off x="2483768" y="2591330"/>
            <a:ext cx="5201736" cy="3901302"/>
          </a:xfrm>
          <a:prstGeom prst="rect">
            <a:avLst/>
          </a:prstGeom>
          <a:noFill/>
        </p:spPr>
      </p:pic>
      <p:pic>
        <p:nvPicPr>
          <p:cNvPr id="4103" name="Picture 7"/>
          <p:cNvPicPr>
            <a:picLocks noChangeAspect="1" noChangeArrowheads="1"/>
          </p:cNvPicPr>
          <p:nvPr/>
        </p:nvPicPr>
        <p:blipFill>
          <a:blip r:embed="rId6" cstate="print"/>
          <a:srcRect l="15072" t="28907" r="33629" b="17201"/>
          <a:stretch>
            <a:fillRect/>
          </a:stretch>
        </p:blipFill>
        <p:spPr bwMode="auto">
          <a:xfrm>
            <a:off x="4101117" y="3450958"/>
            <a:ext cx="4788532" cy="30243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blinds(horizontal)">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3"/>
                                        </p:tgtEl>
                                        <p:attrNameLst>
                                          <p:attrName>style.visibility</p:attrName>
                                        </p:attrNameLst>
                                      </p:cBhvr>
                                      <p:to>
                                        <p:strVal val="visible"/>
                                      </p:to>
                                    </p:set>
                                    <p:animEffect transition="in" filter="blinds(horizontal)">
                                      <p:cBhvr>
                                        <p:cTn id="17"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2.1 Umsetzung</a:t>
            </a:r>
            <a:endParaRPr lang="de-DE" dirty="0"/>
          </a:p>
        </p:txBody>
      </p:sp>
      <p:pic>
        <p:nvPicPr>
          <p:cNvPr id="2049" name="Picture 1"/>
          <p:cNvPicPr>
            <a:picLocks noChangeAspect="1" noChangeArrowheads="1"/>
          </p:cNvPicPr>
          <p:nvPr/>
        </p:nvPicPr>
        <p:blipFill>
          <a:blip r:embed="rId3" cstate="print"/>
          <a:srcRect/>
          <a:stretch>
            <a:fillRect/>
          </a:stretch>
        </p:blipFill>
        <p:spPr bwMode="auto">
          <a:xfrm>
            <a:off x="1022390" y="2636912"/>
            <a:ext cx="7294026" cy="3683521"/>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005950" y="5085184"/>
            <a:ext cx="4197471" cy="1078607"/>
          </a:xfrm>
          <a:prstGeom prst="rect">
            <a:avLst/>
          </a:prstGeom>
          <a:noFill/>
          <a:ln w="9525">
            <a:noFill/>
            <a:miter lim="800000"/>
            <a:headEnd/>
            <a:tailEnd/>
          </a:ln>
        </p:spPr>
      </p:pic>
      <p:sp>
        <p:nvSpPr>
          <p:cNvPr id="9" name="Inhaltsplatzhalter 2"/>
          <p:cNvSpPr txBox="1">
            <a:spLocks/>
          </p:cNvSpPr>
          <p:nvPr/>
        </p:nvSpPr>
        <p:spPr>
          <a:xfrm>
            <a:off x="899592" y="908720"/>
            <a:ext cx="7632848" cy="1728192"/>
          </a:xfrm>
          <a:prstGeom prst="rect">
            <a:avLst/>
          </a:prstGeom>
        </p:spPr>
        <p:txBody>
          <a:bodyPr lIns="0" rIns="0"/>
          <a:lstStyle>
            <a:lvl1pPr marL="0" indent="0" algn="l" defTabSz="449263" rtl="0" eaLnBrk="0" fontAlgn="base" hangingPunct="0">
              <a:lnSpc>
                <a:spcPct val="110000"/>
              </a:lnSpc>
              <a:spcBef>
                <a:spcPts val="600"/>
              </a:spcBef>
              <a:spcAft>
                <a:spcPct val="0"/>
              </a:spcAft>
              <a:buClr>
                <a:srgbClr val="000000"/>
              </a:buClr>
              <a:buSzPct val="100000"/>
              <a:buFont typeface="Times New Roman" pitchFamily="18" charset="0"/>
              <a:defRPr sz="2300">
                <a:solidFill>
                  <a:srgbClr val="000000"/>
                </a:solidFill>
                <a:latin typeface="Calibri" pitchFamily="34" charset="0"/>
                <a:ea typeface="Lucida Sans Unicode" pitchFamily="34" charset="0"/>
                <a:cs typeface="+mn-cs"/>
              </a:defRPr>
            </a:lvl1pPr>
            <a:lvl2pPr marL="288000" indent="-285750" algn="l" defTabSz="449263" rtl="0" eaLnBrk="0" fontAlgn="base" hangingPunct="0">
              <a:lnSpc>
                <a:spcPct val="110000"/>
              </a:lnSpc>
              <a:spcBef>
                <a:spcPts val="600"/>
              </a:spcBef>
              <a:spcAft>
                <a:spcPct val="0"/>
              </a:spcAft>
              <a:buClr>
                <a:srgbClr val="000000"/>
              </a:buClr>
              <a:buSzPct val="100000"/>
              <a:buFontTx/>
              <a:buBlip>
                <a:blip r:embed="rId5"/>
              </a:buBlip>
              <a:defRPr sz="2300">
                <a:solidFill>
                  <a:srgbClr val="000000"/>
                </a:solidFill>
                <a:latin typeface="Calibri" pitchFamily="34" charset="0"/>
                <a:ea typeface="Lucida Sans Unicode" pitchFamily="34" charset="0"/>
                <a:cs typeface="+mn-cs"/>
              </a:defRPr>
            </a:lvl2pPr>
            <a:lvl3pPr marL="720000" indent="-228600" algn="l" defTabSz="449263" rtl="0" eaLnBrk="0" fontAlgn="base" hangingPunct="0">
              <a:lnSpc>
                <a:spcPct val="110000"/>
              </a:lnSpc>
              <a:spcBef>
                <a:spcPts val="500"/>
              </a:spcBef>
              <a:spcAft>
                <a:spcPct val="0"/>
              </a:spcAft>
              <a:buClr>
                <a:srgbClr val="4D5153"/>
              </a:buClr>
              <a:buSzPct val="100000"/>
              <a:buFont typeface="Symbol" pitchFamily="18" charset="2"/>
              <a:buChar char="-"/>
              <a:defRPr sz="1800">
                <a:solidFill>
                  <a:srgbClr val="000000"/>
                </a:solidFill>
                <a:latin typeface="Calibri" pitchFamily="34" charset="0"/>
                <a:ea typeface="Lucida Sans Unicode" pitchFamily="34" charset="0"/>
                <a:cs typeface="+mn-cs"/>
              </a:defRPr>
            </a:lvl3pPr>
            <a:lvl4pPr marL="1600200" indent="-228600" algn="l" defTabSz="449263" rtl="0" eaLnBrk="0" fontAlgn="base" hangingPunct="0">
              <a:lnSpc>
                <a:spcPct val="110000"/>
              </a:lnSpc>
              <a:spcBef>
                <a:spcPts val="400"/>
              </a:spcBef>
              <a:spcAft>
                <a:spcPct val="0"/>
              </a:spcAft>
              <a:buClr>
                <a:srgbClr val="000000"/>
              </a:buClr>
              <a:buSzPct val="100000"/>
              <a:buFont typeface="Times New Roman" pitchFamily="18" charset="0"/>
              <a:defRPr sz="1800">
                <a:solidFill>
                  <a:srgbClr val="000000"/>
                </a:solidFill>
                <a:latin typeface="Calibri" pitchFamily="34" charset="0"/>
                <a:ea typeface="Lucida Sans Unicode" pitchFamily="34" charset="0"/>
                <a:cs typeface="+mn-cs"/>
              </a:defRPr>
            </a:lvl4pPr>
            <a:lvl5pPr marL="2057400" indent="-228600" algn="l" defTabSz="449263" rtl="0" eaLnBrk="0" fontAlgn="base" hangingPunct="0">
              <a:lnSpc>
                <a:spcPct val="110000"/>
              </a:lnSpc>
              <a:spcBef>
                <a:spcPts val="300"/>
              </a:spcBef>
              <a:spcAft>
                <a:spcPct val="0"/>
              </a:spcAft>
              <a:buClr>
                <a:srgbClr val="000000"/>
              </a:buClr>
              <a:buSzPct val="100000"/>
              <a:buFont typeface="Times New Roman" pitchFamily="18" charset="0"/>
              <a:defRPr sz="1800">
                <a:solidFill>
                  <a:srgbClr val="000000"/>
                </a:solidFill>
                <a:latin typeface="Calibri" pitchFamily="34" charset="0"/>
                <a:ea typeface="Lucida Sans Unicode" pitchFamily="34" charset="0"/>
                <a:cs typeface="+mn-cs"/>
              </a:defRPr>
            </a:lvl5pPr>
            <a:lvl6pPr marL="25146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6pPr>
            <a:lvl7pPr marL="29718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7pPr>
            <a:lvl8pPr marL="34290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8pPr>
            <a:lvl9pPr marL="38862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9pPr>
          </a:lstStyle>
          <a:p>
            <a:pPr>
              <a:buFont typeface="Arial" pitchFamily="34" charset="0"/>
              <a:buChar char="•"/>
            </a:pPr>
            <a:r>
              <a:rPr lang="de-DE" b="1" kern="0" dirty="0" smtClean="0"/>
              <a:t> JQuery</a:t>
            </a:r>
          </a:p>
          <a:p>
            <a:pPr lvl="2"/>
            <a:r>
              <a:rPr lang="de-DE" kern="0" dirty="0" err="1" smtClean="0"/>
              <a:t>Document</a:t>
            </a:r>
            <a:r>
              <a:rPr lang="de-DE" kern="0" dirty="0" smtClean="0"/>
              <a:t>-</a:t>
            </a:r>
            <a:r>
              <a:rPr lang="de-DE" kern="0" dirty="0" err="1" smtClean="0"/>
              <a:t>Object</a:t>
            </a:r>
            <a:r>
              <a:rPr lang="de-DE" kern="0" dirty="0" smtClean="0"/>
              <a:t>-Model-Manipulation </a:t>
            </a:r>
          </a:p>
          <a:p>
            <a:pPr lvl="2"/>
            <a:r>
              <a:rPr lang="de-DE" kern="0" dirty="0" smtClean="0"/>
              <a:t>Animationen </a:t>
            </a:r>
            <a:r>
              <a:rPr lang="de-DE" kern="0" dirty="0" smtClean="0"/>
              <a:t>und Effekte</a:t>
            </a:r>
          </a:p>
          <a:p>
            <a:pPr lvl="2"/>
            <a:r>
              <a:rPr lang="de-DE" kern="0" dirty="0" smtClean="0"/>
              <a:t> Ajax-Funktionalitäten</a:t>
            </a:r>
            <a:endParaRPr lang="de-DE" kern="0" dirty="0"/>
          </a:p>
        </p:txBody>
      </p:sp>
      <p:sp>
        <p:nvSpPr>
          <p:cNvPr id="3" name="TextovéPole 2"/>
          <p:cNvSpPr txBox="1"/>
          <p:nvPr/>
        </p:nvSpPr>
        <p:spPr bwMode="auto">
          <a:xfrm flipH="1">
            <a:off x="1403648" y="4005064"/>
            <a:ext cx="936039" cy="1331391"/>
          </a:xfrm>
          <a:prstGeom prst="rect">
            <a:avLst/>
          </a:prstGeom>
          <a:solidFill>
            <a:schemeClr val="bg1"/>
          </a:solidFill>
          <a:ln w="9525">
            <a:noFill/>
            <a:round/>
            <a:headEnd/>
            <a:tailEnd/>
          </a:ln>
        </p:spPr>
        <p:txBody>
          <a:bodyPr wrap="square" lIns="0" tIns="0" rIns="0" bIns="0" rtlCol="0">
            <a:spAutoFit/>
          </a:bodyPr>
          <a:lstStyle/>
          <a:p>
            <a:pPr indent="-342900">
              <a:lnSpc>
                <a:spcPct val="140000"/>
              </a:lnSpc>
              <a:buClr>
                <a:srgbClr val="000000"/>
              </a:buClr>
              <a:buSzPct val="100000"/>
              <a:buFont typeface="Times New Roman" pitchFamily="18" charset="0"/>
              <a:buNone/>
            </a:pPr>
            <a:endParaRPr lang="en-US" sz="1100" kern="0" dirty="0" err="1">
              <a:solidFill>
                <a:srgbClr val="4D5153"/>
              </a:solidFill>
              <a:latin typeface="Calibri" pitchFamily="34" charset="0"/>
              <a:cs typeface="+mn-cs"/>
            </a:endParaRPr>
          </a:p>
        </p:txBody>
      </p:sp>
      <p:pic>
        <p:nvPicPr>
          <p:cNvPr id="8" name="Picture 1"/>
          <p:cNvPicPr>
            <a:picLocks noChangeAspect="1" noChangeArrowheads="1"/>
          </p:cNvPicPr>
          <p:nvPr/>
        </p:nvPicPr>
        <p:blipFill rotWithShape="1">
          <a:blip r:embed="rId3" cstate="print"/>
          <a:srcRect b="70763"/>
          <a:stretch/>
        </p:blipFill>
        <p:spPr bwMode="auto">
          <a:xfrm>
            <a:off x="1022390" y="2653183"/>
            <a:ext cx="7294026" cy="107695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wipe(up)">
                                      <p:cBhvr>
                                        <p:cTn id="7"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cstate="print"/>
          <a:srcRect/>
          <a:stretch>
            <a:fillRect/>
          </a:stretch>
        </p:blipFill>
        <p:spPr bwMode="auto">
          <a:xfrm>
            <a:off x="827088" y="1772816"/>
            <a:ext cx="7632700" cy="3726764"/>
          </a:xfrm>
          <a:prstGeom prst="rect">
            <a:avLst/>
          </a:prstGeom>
          <a:noFill/>
          <a:ln w="9525">
            <a:noFill/>
            <a:miter lim="800000"/>
            <a:headEnd/>
            <a:tailEnd/>
          </a:ln>
        </p:spPr>
      </p:pic>
      <p:sp>
        <p:nvSpPr>
          <p:cNvPr id="4" name="Rechteck 3"/>
          <p:cNvSpPr/>
          <p:nvPr/>
        </p:nvSpPr>
        <p:spPr>
          <a:xfrm>
            <a:off x="827584" y="980728"/>
            <a:ext cx="3111749" cy="369332"/>
          </a:xfrm>
          <a:prstGeom prst="rect">
            <a:avLst/>
          </a:prstGeom>
        </p:spPr>
        <p:txBody>
          <a:bodyPr wrap="none">
            <a:spAutoFit/>
          </a:bodyPr>
          <a:lstStyle/>
          <a:p>
            <a:pPr>
              <a:buFont typeface="Arial" pitchFamily="34" charset="0"/>
              <a:buChar char="•"/>
            </a:pPr>
            <a:r>
              <a:rPr lang="de-DE" dirty="0" smtClean="0">
                <a:solidFill>
                  <a:schemeClr val="tx1"/>
                </a:solidFill>
              </a:rPr>
              <a:t> Login Screen mit Bootstrap</a:t>
            </a:r>
            <a:endParaRPr lang="de-DE" dirty="0">
              <a:solidFill>
                <a:schemeClr val="tx1"/>
              </a:solidFill>
            </a:endParaRPr>
          </a:p>
        </p:txBody>
      </p:sp>
      <p:sp>
        <p:nvSpPr>
          <p:cNvPr id="7" name="Titel 1"/>
          <p:cNvSpPr>
            <a:spLocks noGrp="1"/>
          </p:cNvSpPr>
          <p:nvPr>
            <p:ph type="title"/>
          </p:nvPr>
        </p:nvSpPr>
        <p:spPr/>
        <p:txBody>
          <a:bodyPr/>
          <a:lstStyle/>
          <a:p>
            <a:r>
              <a:rPr lang="de-DE" dirty="0" smtClean="0"/>
              <a:t>2.1 Umsetzung</a:t>
            </a:r>
            <a:endParaRPr lang="de-D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2.1 Umsetzung </a:t>
            </a:r>
            <a:r>
              <a:rPr lang="de-DE" dirty="0" smtClean="0"/>
              <a:t>(HTML)</a:t>
            </a:r>
            <a:endParaRPr lang="de-DE" dirty="0"/>
          </a:p>
        </p:txBody>
      </p:sp>
      <p:sp>
        <p:nvSpPr>
          <p:cNvPr id="4" name="Rechteck 3"/>
          <p:cNvSpPr/>
          <p:nvPr/>
        </p:nvSpPr>
        <p:spPr>
          <a:xfrm>
            <a:off x="827584" y="980728"/>
            <a:ext cx="4449680" cy="369332"/>
          </a:xfrm>
          <a:prstGeom prst="rect">
            <a:avLst/>
          </a:prstGeom>
        </p:spPr>
        <p:txBody>
          <a:bodyPr wrap="none">
            <a:spAutoFit/>
          </a:bodyPr>
          <a:lstStyle/>
          <a:p>
            <a:pPr>
              <a:buFont typeface="Arial" pitchFamily="34" charset="0"/>
              <a:buChar char="•"/>
            </a:pPr>
            <a:r>
              <a:rPr lang="de-DE" dirty="0" smtClean="0">
                <a:solidFill>
                  <a:schemeClr val="tx1"/>
                </a:solidFill>
              </a:rPr>
              <a:t> Login Seite – </a:t>
            </a:r>
            <a:r>
              <a:rPr lang="de-DE" b="1" dirty="0" smtClean="0">
                <a:solidFill>
                  <a:schemeClr val="tx1"/>
                </a:solidFill>
              </a:rPr>
              <a:t>HTML</a:t>
            </a:r>
            <a:r>
              <a:rPr lang="de-DE" dirty="0" smtClean="0">
                <a:solidFill>
                  <a:schemeClr val="tx1"/>
                </a:solidFill>
              </a:rPr>
              <a:t> - Quellcode - HEAD</a:t>
            </a:r>
            <a:endParaRPr lang="de-DE" dirty="0">
              <a:solidFill>
                <a:schemeClr val="tx1"/>
              </a:solidFill>
            </a:endParaRPr>
          </a:p>
        </p:txBody>
      </p:sp>
      <p:pic>
        <p:nvPicPr>
          <p:cNvPr id="7" name="Inhaltsplatzhalter 6" descr="HTML_Head_login.png"/>
          <p:cNvPicPr>
            <a:picLocks noGrp="1" noChangeAspect="1"/>
          </p:cNvPicPr>
          <p:nvPr>
            <p:ph idx="1"/>
          </p:nvPr>
        </p:nvPicPr>
        <p:blipFill>
          <a:blip r:embed="rId3" cstate="print"/>
          <a:srcRect r="21243"/>
          <a:stretch>
            <a:fillRect/>
          </a:stretch>
        </p:blipFill>
        <p:spPr>
          <a:xfrm>
            <a:off x="827584" y="1412776"/>
            <a:ext cx="6918657" cy="4968552"/>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2.1 Umsetzung </a:t>
            </a:r>
            <a:r>
              <a:rPr lang="de-DE" dirty="0" smtClean="0"/>
              <a:t>(HTML)</a:t>
            </a:r>
            <a:endParaRPr lang="de-DE" dirty="0"/>
          </a:p>
        </p:txBody>
      </p:sp>
      <p:sp>
        <p:nvSpPr>
          <p:cNvPr id="4" name="Rechteck 3"/>
          <p:cNvSpPr/>
          <p:nvPr/>
        </p:nvSpPr>
        <p:spPr>
          <a:xfrm>
            <a:off x="827584" y="980728"/>
            <a:ext cx="4462504" cy="369332"/>
          </a:xfrm>
          <a:prstGeom prst="rect">
            <a:avLst/>
          </a:prstGeom>
        </p:spPr>
        <p:txBody>
          <a:bodyPr wrap="none">
            <a:spAutoFit/>
          </a:bodyPr>
          <a:lstStyle/>
          <a:p>
            <a:pPr>
              <a:buFont typeface="Arial" pitchFamily="34" charset="0"/>
              <a:buChar char="•"/>
            </a:pPr>
            <a:r>
              <a:rPr lang="de-DE" dirty="0" smtClean="0">
                <a:solidFill>
                  <a:schemeClr val="tx1"/>
                </a:solidFill>
              </a:rPr>
              <a:t> Login Seite – </a:t>
            </a:r>
            <a:r>
              <a:rPr lang="de-DE" b="1" dirty="0" smtClean="0">
                <a:solidFill>
                  <a:schemeClr val="tx1"/>
                </a:solidFill>
              </a:rPr>
              <a:t>HTML</a:t>
            </a:r>
            <a:r>
              <a:rPr lang="de-DE" dirty="0" smtClean="0">
                <a:solidFill>
                  <a:schemeClr val="tx1"/>
                </a:solidFill>
              </a:rPr>
              <a:t> - Quellcode - BODY</a:t>
            </a:r>
            <a:endParaRPr lang="de-DE" dirty="0">
              <a:solidFill>
                <a:schemeClr val="tx1"/>
              </a:solidFill>
            </a:endParaRPr>
          </a:p>
        </p:txBody>
      </p:sp>
      <p:pic>
        <p:nvPicPr>
          <p:cNvPr id="7" name="Inhaltsplatzhalter 6" descr="HTML_body_login.png"/>
          <p:cNvPicPr>
            <a:picLocks noGrp="1" noChangeAspect="1"/>
          </p:cNvPicPr>
          <p:nvPr>
            <p:ph idx="1"/>
          </p:nvPr>
        </p:nvPicPr>
        <p:blipFill>
          <a:blip r:embed="rId3" cstate="print"/>
          <a:stretch>
            <a:fillRect/>
          </a:stretch>
        </p:blipFill>
        <p:spPr>
          <a:xfrm>
            <a:off x="539552" y="1412776"/>
            <a:ext cx="8463789" cy="4752528"/>
          </a:xfrm>
          <a:ln>
            <a:solidFill>
              <a:schemeClr val="bg1">
                <a:lumMod val="85000"/>
              </a:schemeClr>
            </a:solidFill>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2.1 Website </a:t>
            </a:r>
            <a:r>
              <a:rPr lang="de-DE" dirty="0" smtClean="0"/>
              <a:t>- Bootstrap</a:t>
            </a:r>
            <a:endParaRPr lang="de-DE" dirty="0"/>
          </a:p>
        </p:txBody>
      </p:sp>
      <p:pic>
        <p:nvPicPr>
          <p:cNvPr id="5" name="Inhaltsplatzhalter 4" descr="CSS_login.png"/>
          <p:cNvPicPr>
            <a:picLocks noGrp="1" noChangeAspect="1"/>
          </p:cNvPicPr>
          <p:nvPr>
            <p:ph idx="1"/>
          </p:nvPr>
        </p:nvPicPr>
        <p:blipFill>
          <a:blip r:embed="rId3" cstate="print"/>
          <a:srcRect t="10296"/>
          <a:stretch>
            <a:fillRect/>
          </a:stretch>
        </p:blipFill>
        <p:spPr>
          <a:xfrm>
            <a:off x="1187624" y="1484784"/>
            <a:ext cx="3528392" cy="4782176"/>
          </a:xfrm>
        </p:spPr>
      </p:pic>
      <p:sp>
        <p:nvSpPr>
          <p:cNvPr id="4" name="Rechteck 3"/>
          <p:cNvSpPr/>
          <p:nvPr/>
        </p:nvSpPr>
        <p:spPr>
          <a:xfrm>
            <a:off x="827584" y="980728"/>
            <a:ext cx="3646255" cy="369332"/>
          </a:xfrm>
          <a:prstGeom prst="rect">
            <a:avLst/>
          </a:prstGeom>
        </p:spPr>
        <p:txBody>
          <a:bodyPr wrap="none">
            <a:spAutoFit/>
          </a:bodyPr>
          <a:lstStyle/>
          <a:p>
            <a:pPr>
              <a:buFont typeface="Arial" pitchFamily="34" charset="0"/>
              <a:buChar char="•"/>
            </a:pPr>
            <a:r>
              <a:rPr lang="de-DE" dirty="0" smtClean="0">
                <a:solidFill>
                  <a:schemeClr val="tx1"/>
                </a:solidFill>
              </a:rPr>
              <a:t> ein Teil von CSS der Login-Seite</a:t>
            </a:r>
            <a:endParaRPr lang="de-DE" dirty="0">
              <a:solidFill>
                <a:schemeClr val="tx1"/>
              </a:solidFill>
            </a:endParaRPr>
          </a:p>
        </p:txBody>
      </p:sp>
      <p:sp>
        <p:nvSpPr>
          <p:cNvPr id="6" name="Geschweifte Klammer rechts 5"/>
          <p:cNvSpPr/>
          <p:nvPr/>
        </p:nvSpPr>
        <p:spPr bwMode="auto">
          <a:xfrm>
            <a:off x="4067944" y="5373216"/>
            <a:ext cx="576064" cy="792088"/>
          </a:xfrm>
          <a:prstGeom prst="rightBrace">
            <a:avLst>
              <a:gd name="adj1" fmla="val 20566"/>
              <a:gd name="adj2" fmla="val 36562"/>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1800" b="0" i="0" u="none" strike="noStrike" cap="none" normalizeH="0" baseline="0" smtClean="0">
              <a:ln>
                <a:noFill/>
              </a:ln>
              <a:solidFill>
                <a:schemeClr val="bg1"/>
              </a:solidFill>
              <a:effectLst/>
              <a:latin typeface="Arial" charset="0"/>
              <a:cs typeface="Lucida Sans Unicode" charset="0"/>
            </a:endParaRPr>
          </a:p>
        </p:txBody>
      </p:sp>
      <p:sp>
        <p:nvSpPr>
          <p:cNvPr id="8" name="Rechteck 7"/>
          <p:cNvSpPr/>
          <p:nvPr/>
        </p:nvSpPr>
        <p:spPr>
          <a:xfrm>
            <a:off x="4716016" y="5445224"/>
            <a:ext cx="1728192"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pPr>
            <a:r>
              <a:rPr lang="de-DE" sz="2000" kern="0" dirty="0" smtClean="0">
                <a:solidFill>
                  <a:schemeClr val="tx1"/>
                </a:solidFill>
                <a:latin typeface="Calibri" pitchFamily="34" charset="0"/>
                <a:cs typeface="+mn-cs"/>
              </a:rPr>
              <a:t> Button - Design</a:t>
            </a:r>
          </a:p>
        </p:txBody>
      </p:sp>
      <p:pic>
        <p:nvPicPr>
          <p:cNvPr id="9" name="Picture 2"/>
          <p:cNvPicPr>
            <a:picLocks noChangeAspect="1" noChangeArrowheads="1"/>
          </p:cNvPicPr>
          <p:nvPr/>
        </p:nvPicPr>
        <p:blipFill>
          <a:blip r:embed="rId4" cstate="print"/>
          <a:srcRect l="29252" t="78545" r="33011" b="7930"/>
          <a:stretch>
            <a:fillRect/>
          </a:stretch>
        </p:blipFill>
        <p:spPr bwMode="auto">
          <a:xfrm>
            <a:off x="5580112" y="4293096"/>
            <a:ext cx="2880320" cy="504056"/>
          </a:xfrm>
          <a:prstGeom prst="rect">
            <a:avLst/>
          </a:prstGeom>
          <a:solidFill>
            <a:schemeClr val="accent3"/>
          </a:solidFill>
          <a:ln w="9525">
            <a:noFill/>
            <a:miter lim="800000"/>
            <a:headEnd/>
            <a:tailEnd/>
          </a:ln>
        </p:spPr>
      </p:pic>
      <p:cxnSp>
        <p:nvCxnSpPr>
          <p:cNvPr id="11" name="Gerade Verbindung mit Pfeil 10"/>
          <p:cNvCxnSpPr/>
          <p:nvPr/>
        </p:nvCxnSpPr>
        <p:spPr bwMode="auto">
          <a:xfrm flipV="1">
            <a:off x="5724128" y="4869160"/>
            <a:ext cx="936104" cy="504056"/>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a:stretch>
            <a:fillRect/>
          </a:stretch>
        </p:blipFill>
        <p:spPr bwMode="auto">
          <a:xfrm>
            <a:off x="5940152" y="1628800"/>
            <a:ext cx="2800350" cy="3960440"/>
          </a:xfrm>
          <a:prstGeom prst="rect">
            <a:avLst/>
          </a:prstGeom>
          <a:noFill/>
          <a:ln w="9525">
            <a:noFill/>
            <a:miter lim="800000"/>
            <a:headEnd/>
            <a:tailEnd/>
          </a:ln>
        </p:spPr>
      </p:pic>
      <p:sp>
        <p:nvSpPr>
          <p:cNvPr id="2" name="Titel 1"/>
          <p:cNvSpPr>
            <a:spLocks noGrp="1"/>
          </p:cNvSpPr>
          <p:nvPr>
            <p:ph type="title"/>
          </p:nvPr>
        </p:nvSpPr>
        <p:spPr/>
        <p:txBody>
          <a:bodyPr/>
          <a:lstStyle/>
          <a:p>
            <a:r>
              <a:rPr lang="de-DE" dirty="0" smtClean="0"/>
              <a:t>2.2 Website </a:t>
            </a:r>
            <a:r>
              <a:rPr lang="de-DE" dirty="0" smtClean="0"/>
              <a:t>- Konzept V1</a:t>
            </a:r>
            <a:endParaRPr lang="de-DE" dirty="0"/>
          </a:p>
        </p:txBody>
      </p:sp>
      <p:pic>
        <p:nvPicPr>
          <p:cNvPr id="5122" name="Picture 2"/>
          <p:cNvPicPr>
            <a:picLocks noGrp="1" noChangeAspect="1" noChangeArrowheads="1"/>
          </p:cNvPicPr>
          <p:nvPr>
            <p:ph idx="1"/>
          </p:nvPr>
        </p:nvPicPr>
        <p:blipFill>
          <a:blip r:embed="rId4" cstate="print"/>
          <a:srcRect/>
          <a:stretch>
            <a:fillRect/>
          </a:stretch>
        </p:blipFill>
        <p:spPr bwMode="auto">
          <a:xfrm>
            <a:off x="636488" y="2420888"/>
            <a:ext cx="6367120" cy="3600400"/>
          </a:xfrm>
          <a:prstGeom prst="rect">
            <a:avLst/>
          </a:prstGeom>
          <a:noFill/>
          <a:ln w="9525">
            <a:noFill/>
            <a:miter lim="800000"/>
            <a:headEnd/>
            <a:tailEnd/>
          </a:ln>
        </p:spPr>
      </p:pic>
      <p:sp>
        <p:nvSpPr>
          <p:cNvPr id="6" name="Rechteck 5"/>
          <p:cNvSpPr/>
          <p:nvPr/>
        </p:nvSpPr>
        <p:spPr>
          <a:xfrm>
            <a:off x="827584" y="980728"/>
            <a:ext cx="4086503" cy="646331"/>
          </a:xfrm>
          <a:prstGeom prst="rect">
            <a:avLst/>
          </a:prstGeom>
        </p:spPr>
        <p:txBody>
          <a:bodyPr wrap="none">
            <a:spAutoFit/>
          </a:bodyPr>
          <a:lstStyle/>
          <a:p>
            <a:pPr>
              <a:buFont typeface="Arial" pitchFamily="34" charset="0"/>
              <a:buChar char="•"/>
            </a:pPr>
            <a:r>
              <a:rPr lang="de-DE" dirty="0" smtClean="0">
                <a:solidFill>
                  <a:schemeClr val="tx1"/>
                </a:solidFill>
              </a:rPr>
              <a:t> Auswahl-Liste – Beispiel mit </a:t>
            </a:r>
            <a:r>
              <a:rPr lang="de-DE" dirty="0" smtClean="0">
                <a:solidFill>
                  <a:schemeClr val="tx1"/>
                </a:solidFill>
              </a:rPr>
              <a:t>Amerika</a:t>
            </a:r>
          </a:p>
          <a:p>
            <a:pPr>
              <a:buFont typeface="Arial" pitchFamily="34" charset="0"/>
              <a:buChar char="•"/>
            </a:pPr>
            <a:r>
              <a:rPr lang="de-DE" dirty="0" smtClean="0">
                <a:solidFill>
                  <a:schemeClr val="tx1"/>
                </a:solidFill>
              </a:rPr>
              <a:t>Bootstrap - Klassen</a:t>
            </a:r>
            <a:endParaRPr lang="de-DE"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sb-admin-first.PNG"/>
          <p:cNvPicPr>
            <a:picLocks noChangeAspect="1"/>
          </p:cNvPicPr>
          <p:nvPr/>
        </p:nvPicPr>
        <p:blipFill>
          <a:blip r:embed="rId3" cstate="print">
            <a:extLst>
              <a:ext uri="{BEBA8EAE-BF5A-486C-A8C5-ECC9F3942E4B}">
                <a14:imgProps xmlns:a14="http://schemas.microsoft.com/office/drawing/2010/main" xmlns="">
                  <a14:imgLayer r:embed="rId4">
                    <a14:imgEffect>
                      <a14:brightnessContrast contrast="-40000"/>
                    </a14:imgEffect>
                  </a14:imgLayer>
                </a14:imgProps>
              </a:ext>
            </a:extLst>
          </a:blip>
          <a:srcRect r="935" b="7177"/>
          <a:stretch>
            <a:fillRect/>
          </a:stretch>
        </p:blipFill>
        <p:spPr>
          <a:xfrm>
            <a:off x="683567" y="1340768"/>
            <a:ext cx="8109901" cy="4896544"/>
          </a:xfrm>
          <a:prstGeom prst="rect">
            <a:avLst/>
          </a:prstGeom>
        </p:spPr>
      </p:pic>
      <p:sp>
        <p:nvSpPr>
          <p:cNvPr id="2" name="Titel 1"/>
          <p:cNvSpPr>
            <a:spLocks noGrp="1"/>
          </p:cNvSpPr>
          <p:nvPr>
            <p:ph type="title"/>
          </p:nvPr>
        </p:nvSpPr>
        <p:spPr/>
        <p:txBody>
          <a:bodyPr/>
          <a:lstStyle/>
          <a:p>
            <a:r>
              <a:rPr lang="de-DE" dirty="0" smtClean="0"/>
              <a:t>2.3 Website </a:t>
            </a:r>
            <a:r>
              <a:rPr lang="de-DE" dirty="0" smtClean="0"/>
              <a:t>- Konzept V2</a:t>
            </a:r>
            <a:endParaRPr lang="de-DE" dirty="0"/>
          </a:p>
        </p:txBody>
      </p:sp>
      <p:sp>
        <p:nvSpPr>
          <p:cNvPr id="3" name="Inhaltsplatzhalter 2"/>
          <p:cNvSpPr>
            <a:spLocks noGrp="1"/>
          </p:cNvSpPr>
          <p:nvPr>
            <p:ph idx="1"/>
          </p:nvPr>
        </p:nvSpPr>
        <p:spPr>
          <a:xfrm>
            <a:off x="827584" y="869950"/>
            <a:ext cx="7632848" cy="758850"/>
          </a:xfrm>
        </p:spPr>
        <p:txBody>
          <a:bodyPr/>
          <a:lstStyle/>
          <a:p>
            <a:pPr>
              <a:buFont typeface="Arial" pitchFamily="34" charset="0"/>
              <a:buChar char="•"/>
            </a:pPr>
            <a:r>
              <a:rPr lang="de-DE" dirty="0" smtClean="0"/>
              <a:t> Template sb-admin-2 --&gt; Design/Layout feststellen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2.3 Website </a:t>
            </a:r>
            <a:r>
              <a:rPr lang="de-DE" dirty="0" smtClean="0"/>
              <a:t>- Konzept V2</a:t>
            </a:r>
            <a:endParaRPr lang="de-DE" dirty="0"/>
          </a:p>
        </p:txBody>
      </p:sp>
      <p:sp>
        <p:nvSpPr>
          <p:cNvPr id="4" name="Inhaltsplatzhalter 2"/>
          <p:cNvSpPr>
            <a:spLocks noGrp="1"/>
          </p:cNvSpPr>
          <p:nvPr>
            <p:ph idx="1"/>
          </p:nvPr>
        </p:nvSpPr>
        <p:spPr/>
        <p:txBody>
          <a:bodyPr/>
          <a:lstStyle/>
          <a:p>
            <a:pPr>
              <a:buFont typeface="Arial" pitchFamily="34" charset="0"/>
              <a:buChar char="•"/>
            </a:pPr>
            <a:r>
              <a:rPr lang="de-DE" dirty="0" smtClean="0"/>
              <a:t> Die Karte Implementierung -  mit Leaflet (JavaScript Plug-In)</a:t>
            </a:r>
          </a:p>
          <a:p>
            <a:pPr>
              <a:buFont typeface="Arial" pitchFamily="34" charset="0"/>
              <a:buChar char="•"/>
            </a:pPr>
            <a:endParaRPr lang="de-DE" dirty="0" smtClean="0"/>
          </a:p>
          <a:p>
            <a:pPr>
              <a:buFont typeface="Arial" pitchFamily="34" charset="0"/>
              <a:buChar char="•"/>
            </a:pPr>
            <a:endParaRPr lang="de-DE" dirty="0" smtClean="0"/>
          </a:p>
          <a:p>
            <a:pPr>
              <a:buFont typeface="Arial" pitchFamily="34" charset="0"/>
              <a:buChar char="•"/>
            </a:pPr>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r>
              <a:rPr lang="de-DE" dirty="0" smtClean="0"/>
              <a:t>	</a:t>
            </a:r>
          </a:p>
          <a:p>
            <a:endParaRPr lang="de-DE" dirty="0"/>
          </a:p>
        </p:txBody>
      </p:sp>
      <p:pic>
        <p:nvPicPr>
          <p:cNvPr id="3" name="Obrázek 2"/>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contrast="-20000"/>
                    </a14:imgEffect>
                  </a14:imgLayer>
                </a14:imgProps>
              </a:ext>
              <a:ext uri="{28A0092B-C50C-407E-A947-70E740481C1C}">
                <a14:useLocalDpi xmlns:a14="http://schemas.microsoft.com/office/drawing/2010/main" xmlns="" val="0"/>
              </a:ext>
            </a:extLst>
          </a:blip>
          <a:srcRect r="23020"/>
          <a:stretch/>
        </p:blipFill>
        <p:spPr>
          <a:xfrm>
            <a:off x="467544" y="1340768"/>
            <a:ext cx="8522144" cy="475252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2.3 Website </a:t>
            </a:r>
            <a:r>
              <a:rPr lang="de-DE" dirty="0" smtClean="0"/>
              <a:t>- Konzept V2</a:t>
            </a:r>
            <a:endParaRPr lang="de-DE" dirty="0"/>
          </a:p>
        </p:txBody>
      </p:sp>
      <p:pic>
        <p:nvPicPr>
          <p:cNvPr id="4" name="Inhaltsplatzhalter 3" descr="dashboard.PNG"/>
          <p:cNvPicPr>
            <a:picLocks noGrp="1" noChangeAspect="1"/>
          </p:cNvPicPr>
          <p:nvPr>
            <p:ph idx="1"/>
          </p:nvPr>
        </p:nvPicPr>
        <p:blipFill>
          <a:blip r:embed="rId3" cstate="print"/>
          <a:stretch>
            <a:fillRect/>
          </a:stretch>
        </p:blipFill>
        <p:spPr>
          <a:xfrm>
            <a:off x="395536" y="1340768"/>
            <a:ext cx="8706717" cy="4896544"/>
          </a:xfrm>
        </p:spPr>
      </p:pic>
      <p:sp>
        <p:nvSpPr>
          <p:cNvPr id="5" name="Inhaltsplatzhalter 2"/>
          <p:cNvSpPr txBox="1">
            <a:spLocks/>
          </p:cNvSpPr>
          <p:nvPr/>
        </p:nvSpPr>
        <p:spPr>
          <a:xfrm>
            <a:off x="827584" y="869950"/>
            <a:ext cx="7632848" cy="614834"/>
          </a:xfrm>
          <a:prstGeom prst="rect">
            <a:avLst/>
          </a:prstGeom>
        </p:spPr>
        <p:txBody>
          <a:bodyPr lIns="0" rIns="0"/>
          <a:lstStyle/>
          <a:p>
            <a:pPr marL="0" marR="0" lvl="0" indent="0" algn="l" defTabSz="449263" rtl="0" eaLnBrk="0" fontAlgn="base" latinLnBrk="0" hangingPunct="0">
              <a:lnSpc>
                <a:spcPct val="110000"/>
              </a:lnSpc>
              <a:spcBef>
                <a:spcPts val="600"/>
              </a:spcBef>
              <a:spcAft>
                <a:spcPct val="0"/>
              </a:spcAft>
              <a:buClr>
                <a:srgbClr val="000000"/>
              </a:buClr>
              <a:buSzPct val="100000"/>
              <a:buFont typeface="Arial" pitchFamily="34" charset="0"/>
              <a:buChar char="•"/>
              <a:tabLst/>
              <a:defRPr/>
            </a:pPr>
            <a:r>
              <a:rPr kumimoji="0" lang="de-DE" sz="23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rPr>
              <a:t> Dashboard --&gt; Design/Layout feststellen</a:t>
            </a:r>
          </a:p>
          <a:p>
            <a:pPr marL="0" marR="0" lvl="0" indent="0" algn="l" defTabSz="449263" rtl="0" eaLnBrk="0" fontAlgn="base" latinLnBrk="0" hangingPunct="0">
              <a:lnSpc>
                <a:spcPct val="110000"/>
              </a:lnSpc>
              <a:spcBef>
                <a:spcPts val="600"/>
              </a:spcBef>
              <a:spcAft>
                <a:spcPct val="0"/>
              </a:spcAft>
              <a:buClr>
                <a:srgbClr val="000000"/>
              </a:buClr>
              <a:buSzPct val="100000"/>
              <a:buFont typeface="Times New Roman" pitchFamily="18" charset="0"/>
              <a:buNone/>
              <a:tabLst/>
              <a:defRPr/>
            </a:pPr>
            <a:endParaRPr kumimoji="0" lang="de-DE" sz="2300" b="0" i="0" u="none" strike="noStrike" kern="0" cap="none" spc="0" normalizeH="0" baseline="0" noProof="0" dirty="0">
              <a:ln>
                <a:noFill/>
              </a:ln>
              <a:solidFill>
                <a:srgbClr val="000000"/>
              </a:solidFill>
              <a:effectLst/>
              <a:uLnTx/>
              <a:uFillTx/>
              <a:latin typeface="Calibri" pitchFamily="34" charset="0"/>
              <a:ea typeface="Lucida Sans Unicode" pitchFamily="34" charset="0"/>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Zielstellung</a:t>
            </a:r>
            <a:endParaRPr lang="de-DE" dirty="0"/>
          </a:p>
        </p:txBody>
      </p:sp>
      <p:sp>
        <p:nvSpPr>
          <p:cNvPr id="3" name="Inhaltsplatzhalter 2"/>
          <p:cNvSpPr>
            <a:spLocks noGrp="1"/>
          </p:cNvSpPr>
          <p:nvPr>
            <p:ph idx="1"/>
          </p:nvPr>
        </p:nvSpPr>
        <p:spPr/>
        <p:txBody>
          <a:bodyPr/>
          <a:lstStyle/>
          <a:p>
            <a:endParaRPr lang="de-DE" dirty="0" smtClean="0"/>
          </a:p>
          <a:p>
            <a:pPr>
              <a:buFont typeface="Arial" pitchFamily="34" charset="0"/>
              <a:buChar char="•"/>
            </a:pPr>
            <a:r>
              <a:rPr lang="de-DE" dirty="0" smtClean="0"/>
              <a:t> Visualisierung verschiedener übertragener Daten</a:t>
            </a:r>
          </a:p>
          <a:p>
            <a:pPr lvl="2">
              <a:buFont typeface="Arial" pitchFamily="34" charset="0"/>
              <a:buChar char="•"/>
            </a:pPr>
            <a:r>
              <a:rPr lang="de-DE" dirty="0" smtClean="0"/>
              <a:t>Batteriespeicher</a:t>
            </a:r>
          </a:p>
          <a:p>
            <a:pPr lvl="2">
              <a:buFont typeface="Arial" pitchFamily="34" charset="0"/>
              <a:buChar char="•"/>
            </a:pPr>
            <a:r>
              <a:rPr lang="de-DE" dirty="0" smtClean="0"/>
              <a:t>Batteriemanagementsystem</a:t>
            </a:r>
          </a:p>
          <a:p>
            <a:pPr lvl="2">
              <a:buFont typeface="Arial" pitchFamily="34" charset="0"/>
              <a:buChar char="•"/>
            </a:pPr>
            <a:r>
              <a:rPr lang="de-DE" dirty="0" smtClean="0"/>
              <a:t>Wechselrichter</a:t>
            </a:r>
          </a:p>
          <a:p>
            <a:pPr lvl="2">
              <a:buFont typeface="Arial" pitchFamily="34" charset="0"/>
              <a:buChar char="•"/>
            </a:pPr>
            <a:r>
              <a:rPr lang="de-DE" dirty="0" smtClean="0"/>
              <a:t>Pool</a:t>
            </a:r>
          </a:p>
          <a:p>
            <a:pPr lvl="2">
              <a:buFont typeface="Arial" pitchFamily="34" charset="0"/>
              <a:buChar char="•"/>
            </a:pPr>
            <a:endParaRPr lang="de-DE" dirty="0" smtClean="0"/>
          </a:p>
          <a:p>
            <a:pPr>
              <a:buFont typeface="Arial" pitchFamily="34" charset="0"/>
              <a:buChar char="•"/>
            </a:pPr>
            <a:r>
              <a:rPr lang="de-DE" dirty="0" smtClean="0"/>
              <a:t> mittels einer Website mit jeweiligen grafischen Mitteln</a:t>
            </a:r>
          </a:p>
          <a:p>
            <a:pPr>
              <a:buFont typeface="Arial" pitchFamily="34" charset="0"/>
              <a:buChar char="•"/>
            </a:pPr>
            <a:r>
              <a:rPr lang="de-DE" dirty="0" smtClean="0"/>
              <a:t> soll vor allem als analytische Werkzeuge dienen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3. Daten </a:t>
            </a:r>
            <a:r>
              <a:rPr lang="de-DE" dirty="0" smtClean="0"/>
              <a:t>- Visualisieren</a:t>
            </a:r>
            <a:br>
              <a:rPr lang="de-DE" dirty="0" smtClean="0"/>
            </a:br>
            <a:endParaRPr lang="de-DE" dirty="0"/>
          </a:p>
        </p:txBody>
      </p:sp>
      <p:sp>
        <p:nvSpPr>
          <p:cNvPr id="3" name="Inhaltsplatzhalter 2"/>
          <p:cNvSpPr>
            <a:spLocks noGrp="1"/>
          </p:cNvSpPr>
          <p:nvPr>
            <p:ph idx="1"/>
          </p:nvPr>
        </p:nvSpPr>
        <p:spPr/>
        <p:txBody>
          <a:bodyPr/>
          <a:lstStyle/>
          <a:p>
            <a:pPr>
              <a:buFont typeface="Arial" pitchFamily="34" charset="0"/>
              <a:buChar char="•"/>
            </a:pPr>
            <a:endParaRPr lang="de-DE" dirty="0" smtClean="0"/>
          </a:p>
          <a:p>
            <a:pPr>
              <a:buFont typeface="Arial" pitchFamily="34" charset="0"/>
              <a:buChar char="•"/>
            </a:pPr>
            <a:r>
              <a:rPr lang="de-DE" dirty="0" smtClean="0"/>
              <a:t> Charting - Bibliothek = ein Plug-In für die Website um Daten in eine Form zu visualisieren </a:t>
            </a:r>
          </a:p>
          <a:p>
            <a:pPr>
              <a:buFont typeface="Arial" pitchFamily="34" charset="0"/>
              <a:buChar char="•"/>
            </a:pPr>
            <a:r>
              <a:rPr lang="de-DE" dirty="0" smtClean="0"/>
              <a:t> mehrere getestet – eine Auswahl nach Kriterien, z.B.: </a:t>
            </a:r>
          </a:p>
          <a:p>
            <a:pPr lvl="2"/>
            <a:r>
              <a:rPr lang="de-DE" dirty="0" smtClean="0"/>
              <a:t>Lizenz, Größe, </a:t>
            </a:r>
            <a:r>
              <a:rPr lang="de-DE" dirty="0" err="1" smtClean="0"/>
              <a:t>responsive</a:t>
            </a:r>
            <a:r>
              <a:rPr lang="de-DE" dirty="0" smtClean="0"/>
              <a:t>, Kompatibilität, JSON/CSV und  </a:t>
            </a:r>
          </a:p>
          <a:p>
            <a:pPr lvl="2">
              <a:buNone/>
            </a:pPr>
            <a:r>
              <a:rPr lang="de-DE" dirty="0" smtClean="0"/>
              <a:t>mehrere Daten ‚auf einmal‘</a:t>
            </a:r>
          </a:p>
          <a:p>
            <a:pPr>
              <a:buFont typeface="Arial" pitchFamily="34" charset="0"/>
              <a:buChar char="•"/>
            </a:pPr>
            <a:r>
              <a:rPr lang="de-DE" dirty="0" smtClean="0"/>
              <a:t> </a:t>
            </a:r>
            <a:r>
              <a:rPr lang="de-DE" dirty="0" err="1" smtClean="0"/>
              <a:t>Amcharts</a:t>
            </a:r>
            <a:r>
              <a:rPr lang="de-DE" dirty="0" smtClean="0"/>
              <a:t> und </a:t>
            </a:r>
            <a:r>
              <a:rPr lang="de-DE" dirty="0" err="1" smtClean="0"/>
              <a:t>dyGraphs</a:t>
            </a:r>
            <a:endParaRPr lang="de-DE" dirty="0" smtClean="0"/>
          </a:p>
          <a:p>
            <a:pPr>
              <a:buFont typeface="Arial" pitchFamily="34" charset="0"/>
              <a:buChar char="•"/>
            </a:pPr>
            <a:r>
              <a:rPr lang="de-DE" dirty="0" smtClean="0"/>
              <a:t> Beispiele:</a:t>
            </a:r>
          </a:p>
          <a:p>
            <a:pPr lvl="2">
              <a:buFont typeface="Arial" pitchFamily="34" charset="0"/>
              <a:buChar char="•"/>
            </a:pPr>
            <a:r>
              <a:rPr lang="de-DE" dirty="0" smtClean="0"/>
              <a:t> Amcharts.html</a:t>
            </a:r>
          </a:p>
          <a:p>
            <a:pPr lvl="2">
              <a:buFont typeface="Arial" pitchFamily="34" charset="0"/>
              <a:buChar char="•"/>
            </a:pPr>
            <a:r>
              <a:rPr lang="de-DE" dirty="0" smtClean="0"/>
              <a:t> dyGraphs.html</a:t>
            </a:r>
          </a:p>
          <a:p>
            <a:pPr lvl="1">
              <a:buNone/>
            </a:pPr>
            <a:endParaRPr lang="de-DE"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4. SQL </a:t>
            </a:r>
            <a:r>
              <a:rPr lang="de-DE" dirty="0" smtClean="0"/>
              <a:t>- Datenbank</a:t>
            </a:r>
            <a:endParaRPr lang="de-DE" dirty="0"/>
          </a:p>
        </p:txBody>
      </p:sp>
      <p:sp>
        <p:nvSpPr>
          <p:cNvPr id="3" name="Inhaltsplatzhalter 2"/>
          <p:cNvSpPr>
            <a:spLocks noGrp="1"/>
          </p:cNvSpPr>
          <p:nvPr>
            <p:ph idx="1"/>
          </p:nvPr>
        </p:nvSpPr>
        <p:spPr/>
        <p:txBody>
          <a:bodyPr/>
          <a:lstStyle/>
          <a:p>
            <a:endParaRPr lang="de-DE" dirty="0" smtClean="0"/>
          </a:p>
          <a:p>
            <a:pPr>
              <a:buFont typeface="Arial" pitchFamily="34" charset="0"/>
              <a:buChar char="•"/>
            </a:pPr>
            <a:r>
              <a:rPr lang="de-DE" dirty="0" smtClean="0"/>
              <a:t> PostgreSQL (Datenbankmanagementsystem)</a:t>
            </a:r>
          </a:p>
          <a:p>
            <a:pPr lvl="2">
              <a:buFont typeface="Arial" pitchFamily="34" charset="0"/>
              <a:buChar char="•"/>
            </a:pPr>
            <a:r>
              <a:rPr lang="de-DE" dirty="0" smtClean="0"/>
              <a:t>Datenbank mit allen Daten eines Kraftwerkes: </a:t>
            </a:r>
          </a:p>
          <a:p>
            <a:pPr lvl="3">
              <a:buFont typeface="Arial" pitchFamily="34" charset="0"/>
              <a:buChar char="•"/>
            </a:pPr>
            <a:r>
              <a:rPr lang="de-DE" dirty="0" smtClean="0"/>
              <a:t>Zellspannungen, Temperaturen, Ladezyklen, Frequenzen, Errors, Reports usw.</a:t>
            </a:r>
          </a:p>
          <a:p>
            <a:pPr lvl="2">
              <a:buFont typeface="Arial" pitchFamily="34" charset="0"/>
              <a:buChar char="•"/>
            </a:pPr>
            <a:r>
              <a:rPr lang="de-DE" dirty="0" smtClean="0"/>
              <a:t>Meta-Datenbank mit allen allgemeinen Informationen, z.B.: </a:t>
            </a:r>
          </a:p>
          <a:p>
            <a:pPr lvl="3">
              <a:buFont typeface="Arial" pitchFamily="34" charset="0"/>
              <a:buChar char="•"/>
            </a:pPr>
            <a:r>
              <a:rPr lang="de-DE" dirty="0" smtClean="0"/>
              <a:t>Länder, Ort, Koordinaten, Namen, Modulen eines Kraftwerkes, die Namen der Modulen, usw.</a:t>
            </a:r>
          </a:p>
          <a:p>
            <a:pPr>
              <a:buFont typeface="Arial" pitchFamily="34" charset="0"/>
              <a:buChar char="•"/>
            </a:pPr>
            <a:r>
              <a:rPr lang="de-DE" dirty="0" smtClean="0"/>
              <a:t> im phpPgAdmin jede Tabelle manuell erstellen </a:t>
            </a:r>
          </a:p>
          <a:p>
            <a:r>
              <a:rPr lang="de-DE" dirty="0" smtClean="0"/>
              <a:t>	oder -&gt; über SQL-Sprache programmieren</a:t>
            </a:r>
          </a:p>
          <a:p>
            <a:pPr>
              <a:buFont typeface="Arial" pitchFamily="34" charset="0"/>
              <a:buChar char="•"/>
            </a:pPr>
            <a:endParaRPr lang="de-DE" dirty="0" smtClean="0"/>
          </a:p>
          <a:p>
            <a:pPr>
              <a:buFont typeface="Arial" pitchFamily="34" charset="0"/>
              <a:buChar char="•"/>
            </a:pPr>
            <a:endParaRPr lang="de-DE" dirty="0" smtClean="0"/>
          </a:p>
          <a:p>
            <a:pPr lvl="1">
              <a:buNone/>
            </a:pPr>
            <a:r>
              <a:rPr lang="de-DE"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nhaltsplatzhalter 4" descr="sql-insert-values.png"/>
          <p:cNvPicPr>
            <a:picLocks noChangeAspect="1"/>
          </p:cNvPicPr>
          <p:nvPr/>
        </p:nvPicPr>
        <p:blipFill>
          <a:blip r:embed="rId3" cstate="print"/>
          <a:srcRect t="1182" b="69264"/>
          <a:stretch>
            <a:fillRect/>
          </a:stretch>
        </p:blipFill>
        <p:spPr>
          <a:xfrm>
            <a:off x="683568" y="3717032"/>
            <a:ext cx="7200800" cy="2016224"/>
          </a:xfrm>
          <a:prstGeom prst="rect">
            <a:avLst/>
          </a:prstGeom>
        </p:spPr>
      </p:pic>
      <p:pic>
        <p:nvPicPr>
          <p:cNvPr id="19" name="Inhaltsplatzhalter 18" descr="sql_tables.png"/>
          <p:cNvPicPr>
            <a:picLocks noGrp="1" noChangeAspect="1"/>
          </p:cNvPicPr>
          <p:nvPr>
            <p:ph idx="1"/>
          </p:nvPr>
        </p:nvPicPr>
        <p:blipFill>
          <a:blip r:embed="rId4" cstate="print"/>
          <a:srcRect r="13139" b="75333"/>
          <a:stretch>
            <a:fillRect/>
          </a:stretch>
        </p:blipFill>
        <p:spPr>
          <a:xfrm>
            <a:off x="683568" y="1628800"/>
            <a:ext cx="7808737" cy="1800200"/>
          </a:xfrm>
        </p:spPr>
      </p:pic>
      <p:sp>
        <p:nvSpPr>
          <p:cNvPr id="2" name="Titel 1"/>
          <p:cNvSpPr>
            <a:spLocks noGrp="1"/>
          </p:cNvSpPr>
          <p:nvPr>
            <p:ph type="title"/>
          </p:nvPr>
        </p:nvSpPr>
        <p:spPr/>
        <p:txBody>
          <a:bodyPr/>
          <a:lstStyle/>
          <a:p>
            <a:r>
              <a:rPr lang="de-DE" dirty="0" smtClean="0"/>
              <a:t>4.1 SQL </a:t>
            </a:r>
            <a:r>
              <a:rPr lang="de-DE" dirty="0" smtClean="0"/>
              <a:t>- Quellcode</a:t>
            </a:r>
            <a:endParaRPr lang="de-DE" dirty="0"/>
          </a:p>
        </p:txBody>
      </p:sp>
      <p:sp>
        <p:nvSpPr>
          <p:cNvPr id="6" name="Textfeld 5"/>
          <p:cNvSpPr txBox="1"/>
          <p:nvPr/>
        </p:nvSpPr>
        <p:spPr bwMode="auto">
          <a:xfrm rot="10800000" flipV="1">
            <a:off x="4932040" y="908720"/>
            <a:ext cx="3096344"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pPr>
            <a:r>
              <a:rPr lang="de-DE" sz="2000" kern="0" dirty="0" smtClean="0">
                <a:solidFill>
                  <a:schemeClr val="tx1"/>
                </a:solidFill>
                <a:latin typeface="Calibri" pitchFamily="34" charset="0"/>
                <a:cs typeface="+mn-cs"/>
              </a:rPr>
              <a:t> Tabelle und Spalten erstellen </a:t>
            </a:r>
            <a:endParaRPr lang="de-DE" sz="2000" kern="0" dirty="0">
              <a:solidFill>
                <a:schemeClr val="tx1"/>
              </a:solidFill>
              <a:latin typeface="Calibri" pitchFamily="34" charset="0"/>
              <a:cs typeface="+mn-cs"/>
            </a:endParaRPr>
          </a:p>
        </p:txBody>
      </p:sp>
      <p:sp>
        <p:nvSpPr>
          <p:cNvPr id="7" name="Textfeld 6"/>
          <p:cNvSpPr txBox="1"/>
          <p:nvPr/>
        </p:nvSpPr>
        <p:spPr bwMode="auto">
          <a:xfrm rot="10800000" flipV="1">
            <a:off x="5796136" y="2348880"/>
            <a:ext cx="2880320"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buFont typeface="Times New Roman" pitchFamily="18" charset="0"/>
              <a:buNone/>
            </a:pPr>
            <a:r>
              <a:rPr lang="de-DE" sz="2000" kern="0" dirty="0" smtClean="0">
                <a:solidFill>
                  <a:schemeClr val="tx1"/>
                </a:solidFill>
                <a:latin typeface="Calibri" pitchFamily="34" charset="0"/>
                <a:cs typeface="+mn-cs"/>
              </a:rPr>
              <a:t> Eigenschaften eine Tabelle</a:t>
            </a:r>
            <a:endParaRPr lang="de-DE" sz="2000" kern="0" dirty="0">
              <a:solidFill>
                <a:schemeClr val="tx1"/>
              </a:solidFill>
              <a:latin typeface="Calibri" pitchFamily="34" charset="0"/>
              <a:cs typeface="+mn-cs"/>
            </a:endParaRPr>
          </a:p>
        </p:txBody>
      </p:sp>
      <p:cxnSp>
        <p:nvCxnSpPr>
          <p:cNvPr id="9" name="Gerade Verbindung mit Pfeil 8"/>
          <p:cNvCxnSpPr/>
          <p:nvPr/>
        </p:nvCxnSpPr>
        <p:spPr bwMode="auto">
          <a:xfrm flipV="1">
            <a:off x="5076056" y="2636912"/>
            <a:ext cx="648072" cy="36004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 name="Gerade Verbindung mit Pfeil 12"/>
          <p:cNvCxnSpPr/>
          <p:nvPr/>
        </p:nvCxnSpPr>
        <p:spPr bwMode="auto">
          <a:xfrm flipV="1">
            <a:off x="3923928" y="1196752"/>
            <a:ext cx="864096" cy="50405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4" name="Textfeld 13"/>
          <p:cNvSpPr txBox="1"/>
          <p:nvPr/>
        </p:nvSpPr>
        <p:spPr bwMode="auto">
          <a:xfrm rot="10800000" flipV="1">
            <a:off x="6444208" y="3140968"/>
            <a:ext cx="1440160"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buFont typeface="Times New Roman" pitchFamily="18" charset="0"/>
              <a:buNone/>
            </a:pPr>
            <a:r>
              <a:rPr lang="de-DE" sz="2000" kern="0" dirty="0" smtClean="0">
                <a:solidFill>
                  <a:schemeClr val="tx1"/>
                </a:solidFill>
                <a:latin typeface="Calibri" pitchFamily="34" charset="0"/>
                <a:cs typeface="+mn-cs"/>
              </a:rPr>
              <a:t> Kommentare</a:t>
            </a:r>
            <a:endParaRPr lang="de-DE" sz="2000" kern="0" dirty="0">
              <a:solidFill>
                <a:schemeClr val="tx1"/>
              </a:solidFill>
              <a:latin typeface="Calibri" pitchFamily="34" charset="0"/>
              <a:cs typeface="+mn-cs"/>
            </a:endParaRPr>
          </a:p>
        </p:txBody>
      </p:sp>
      <p:cxnSp>
        <p:nvCxnSpPr>
          <p:cNvPr id="16" name="Gerade Verbindung mit Pfeil 15"/>
          <p:cNvCxnSpPr/>
          <p:nvPr/>
        </p:nvCxnSpPr>
        <p:spPr bwMode="auto">
          <a:xfrm flipV="1">
            <a:off x="5076056" y="3501008"/>
            <a:ext cx="1296144" cy="288032"/>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2" name="Textfeld 11"/>
          <p:cNvSpPr txBox="1"/>
          <p:nvPr/>
        </p:nvSpPr>
        <p:spPr bwMode="auto">
          <a:xfrm rot="10800000" flipV="1">
            <a:off x="6732240" y="5229200"/>
            <a:ext cx="1872208"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pPr>
            <a:r>
              <a:rPr lang="de-DE" sz="2000" kern="0" dirty="0" smtClean="0">
                <a:solidFill>
                  <a:schemeClr val="tx1"/>
                </a:solidFill>
                <a:latin typeface="Calibri" pitchFamily="34" charset="0"/>
                <a:cs typeface="+mn-cs"/>
              </a:rPr>
              <a:t> ‚</a:t>
            </a:r>
            <a:r>
              <a:rPr lang="de-DE" sz="2000" kern="0" dirty="0" err="1" smtClean="0">
                <a:solidFill>
                  <a:schemeClr val="tx1"/>
                </a:solidFill>
                <a:latin typeface="Calibri" pitchFamily="34" charset="0"/>
                <a:cs typeface="+mn-cs"/>
              </a:rPr>
              <a:t>values</a:t>
            </a:r>
            <a:r>
              <a:rPr lang="de-DE" sz="2000" kern="0" dirty="0" smtClean="0">
                <a:solidFill>
                  <a:schemeClr val="tx1"/>
                </a:solidFill>
                <a:latin typeface="Calibri" pitchFamily="34" charset="0"/>
                <a:cs typeface="+mn-cs"/>
              </a:rPr>
              <a:t>‘ einfügen </a:t>
            </a:r>
            <a:endParaRPr lang="de-DE" sz="2000" kern="0" dirty="0">
              <a:solidFill>
                <a:schemeClr val="tx1"/>
              </a:solidFill>
              <a:latin typeface="Calibri" pitchFamily="34" charset="0"/>
              <a:cs typeface="+mn-cs"/>
            </a:endParaRPr>
          </a:p>
        </p:txBody>
      </p:sp>
      <p:sp>
        <p:nvSpPr>
          <p:cNvPr id="15" name="Geschweifte Klammer rechts 14"/>
          <p:cNvSpPr/>
          <p:nvPr/>
        </p:nvSpPr>
        <p:spPr bwMode="auto">
          <a:xfrm>
            <a:off x="6012160" y="4293096"/>
            <a:ext cx="648072" cy="1436255"/>
          </a:xfrm>
          <a:prstGeom prst="rightBrace">
            <a:avLst>
              <a:gd name="adj1" fmla="val 8333"/>
              <a:gd name="adj2" fmla="val 84482"/>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1800" b="0" i="0" u="none" strike="noStrike" cap="none" normalizeH="0" baseline="0" smtClean="0">
              <a:ln>
                <a:noFill/>
              </a:ln>
              <a:solidFill>
                <a:schemeClr val="bg1"/>
              </a:solidFill>
              <a:effectLst/>
              <a:latin typeface="Arial" charset="0"/>
              <a:cs typeface="Lucida Sans Unicode"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4.2 SQL </a:t>
            </a:r>
            <a:r>
              <a:rPr lang="de-DE" dirty="0" smtClean="0"/>
              <a:t>- phpPgAdmin Interface</a:t>
            </a:r>
            <a:endParaRPr lang="de-DE" dirty="0"/>
          </a:p>
        </p:txBody>
      </p:sp>
      <p:pic>
        <p:nvPicPr>
          <p:cNvPr id="8" name="Inhaltsplatzhalter 7" descr="phpPgAdmin-Interface.PNG"/>
          <p:cNvPicPr>
            <a:picLocks noGrp="1" noChangeAspect="1"/>
          </p:cNvPicPr>
          <p:nvPr>
            <p:ph idx="1"/>
          </p:nvPr>
        </p:nvPicPr>
        <p:blipFill>
          <a:blip r:embed="rId3" cstate="print"/>
          <a:stretch>
            <a:fillRect/>
          </a:stretch>
        </p:blipFill>
        <p:spPr>
          <a:xfrm>
            <a:off x="467544" y="1340768"/>
            <a:ext cx="8496944" cy="3605358"/>
          </a:xfrm>
        </p:spPr>
      </p:pic>
      <p:sp>
        <p:nvSpPr>
          <p:cNvPr id="9" name="Textfeld 8"/>
          <p:cNvSpPr txBox="1"/>
          <p:nvPr/>
        </p:nvSpPr>
        <p:spPr bwMode="auto">
          <a:xfrm>
            <a:off x="683568" y="5013177"/>
            <a:ext cx="2592288" cy="1184940"/>
          </a:xfrm>
          <a:prstGeom prst="rect">
            <a:avLst/>
          </a:prstGeom>
          <a:noFill/>
          <a:ln w="9525">
            <a:noFill/>
            <a:round/>
            <a:headEnd/>
            <a:tailEnd/>
          </a:ln>
        </p:spPr>
        <p:txBody>
          <a:bodyPr wrap="square" lIns="0" tIns="0" rIns="0" bIns="0" rtlCol="0">
            <a:spAutoFit/>
          </a:bodyPr>
          <a:lstStyle/>
          <a:p>
            <a:pPr indent="-342900">
              <a:lnSpc>
                <a:spcPct val="140000"/>
              </a:lnSpc>
              <a:buClr>
                <a:srgbClr val="000000"/>
              </a:buClr>
              <a:buSzPct val="100000"/>
              <a:buFont typeface="Times New Roman" pitchFamily="18" charset="0"/>
              <a:buNone/>
            </a:pPr>
            <a:r>
              <a:rPr lang="de-DE" sz="1100" kern="0" dirty="0" smtClean="0">
                <a:solidFill>
                  <a:srgbClr val="4D5153"/>
                </a:solidFill>
                <a:latin typeface="Calibri" pitchFamily="34" charset="0"/>
                <a:cs typeface="+mn-cs"/>
              </a:rPr>
              <a:t>online: </a:t>
            </a:r>
            <a:r>
              <a:rPr lang="de-DE" sz="1100" kern="0" dirty="0" smtClean="0">
                <a:solidFill>
                  <a:srgbClr val="4D5153"/>
                </a:solidFill>
                <a:latin typeface="Calibri" pitchFamily="34" charset="0"/>
                <a:cs typeface="+mn-cs"/>
                <a:hlinkClick r:id="rId4"/>
              </a:rPr>
              <a:t>phpPgAdmin</a:t>
            </a:r>
            <a:endParaRPr lang="de-DE" sz="1100" kern="0" dirty="0" smtClean="0">
              <a:solidFill>
                <a:srgbClr val="4D5153"/>
              </a:solidFill>
              <a:latin typeface="Calibri" pitchFamily="34" charset="0"/>
              <a:cs typeface="+mn-cs"/>
            </a:endParaRPr>
          </a:p>
          <a:p>
            <a:pPr indent="-342900">
              <a:lnSpc>
                <a:spcPct val="140000"/>
              </a:lnSpc>
              <a:buClr>
                <a:srgbClr val="000000"/>
              </a:buClr>
              <a:buSzPct val="100000"/>
              <a:buFont typeface="Times New Roman" pitchFamily="18" charset="0"/>
              <a:buNone/>
            </a:pPr>
            <a:r>
              <a:rPr lang="de-DE" sz="1100" dirty="0" smtClean="0">
                <a:solidFill>
                  <a:schemeClr val="accent3">
                    <a:lumMod val="65000"/>
                  </a:schemeClr>
                </a:solidFill>
              </a:rPr>
              <a:t>odysseus </a:t>
            </a:r>
          </a:p>
          <a:p>
            <a:pPr indent="-342900">
              <a:lnSpc>
                <a:spcPct val="140000"/>
              </a:lnSpc>
              <a:buClr>
                <a:srgbClr val="000000"/>
              </a:buClr>
              <a:buSzPct val="100000"/>
              <a:buFont typeface="Times New Roman" pitchFamily="18" charset="0"/>
              <a:buNone/>
            </a:pPr>
            <a:r>
              <a:rPr lang="de-DE" sz="1100" dirty="0" smtClean="0">
                <a:solidFill>
                  <a:schemeClr val="accent3">
                    <a:lumMod val="65000"/>
                  </a:schemeClr>
                </a:solidFill>
              </a:rPr>
              <a:t>Osnfltcvmsmtiuaixuczepu0</a:t>
            </a:r>
            <a:br>
              <a:rPr lang="de-DE" sz="1100" dirty="0" smtClean="0">
                <a:solidFill>
                  <a:schemeClr val="accent3">
                    <a:lumMod val="65000"/>
                  </a:schemeClr>
                </a:solidFill>
              </a:rPr>
            </a:br>
            <a:endParaRPr lang="de-DE" sz="1100" kern="0" dirty="0" smtClean="0">
              <a:solidFill>
                <a:schemeClr val="accent3">
                  <a:lumMod val="65000"/>
                </a:schemeClr>
              </a:solidFill>
              <a:latin typeface="Calibri" pitchFamily="34" charset="0"/>
              <a:cs typeface="+mn-cs"/>
            </a:endParaRPr>
          </a:p>
          <a:p>
            <a:pPr indent="-342900">
              <a:lnSpc>
                <a:spcPct val="140000"/>
              </a:lnSpc>
              <a:buClr>
                <a:srgbClr val="000000"/>
              </a:buClr>
              <a:buSzPct val="100000"/>
              <a:buFont typeface="Times New Roman" pitchFamily="18" charset="0"/>
              <a:buNone/>
            </a:pPr>
            <a:endParaRPr lang="de-DE" sz="1100" kern="0" dirty="0">
              <a:solidFill>
                <a:srgbClr val="4D5153"/>
              </a:solidFill>
              <a:latin typeface="Calibri" pitchFamily="34" charset="0"/>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5. PHP</a:t>
            </a:r>
            <a:endParaRPr lang="de-DE" dirty="0"/>
          </a:p>
        </p:txBody>
      </p:sp>
      <p:sp>
        <p:nvSpPr>
          <p:cNvPr id="3" name="Inhaltsplatzhalter 2"/>
          <p:cNvSpPr>
            <a:spLocks noGrp="1"/>
          </p:cNvSpPr>
          <p:nvPr>
            <p:ph idx="1"/>
          </p:nvPr>
        </p:nvSpPr>
        <p:spPr/>
        <p:txBody>
          <a:bodyPr/>
          <a:lstStyle/>
          <a:p>
            <a:pPr>
              <a:buFont typeface="Arial" pitchFamily="34" charset="0"/>
              <a:buChar char="•"/>
            </a:pPr>
            <a:r>
              <a:rPr lang="de-DE" dirty="0" smtClean="0"/>
              <a:t> server-seitige Skriptsprache</a:t>
            </a:r>
          </a:p>
          <a:p>
            <a:pPr>
              <a:buFont typeface="Arial" pitchFamily="34" charset="0"/>
              <a:buChar char="•"/>
            </a:pPr>
            <a:r>
              <a:rPr lang="de-DE" dirty="0" smtClean="0"/>
              <a:t> dynamisch, automatisiert -&gt;</a:t>
            </a:r>
            <a:endParaRPr lang="de-DE" dirty="0"/>
          </a:p>
        </p:txBody>
      </p:sp>
      <p:pic>
        <p:nvPicPr>
          <p:cNvPr id="1026" name="Picture 2" descr="C:\bin\Praktikumsbericht\Bericht\PPT\Pics\PHP_modules_phppgadmin.PNG"/>
          <p:cNvPicPr>
            <a:picLocks noChangeAspect="1" noChangeArrowheads="1"/>
          </p:cNvPicPr>
          <p:nvPr/>
        </p:nvPicPr>
        <p:blipFill>
          <a:blip r:embed="rId3" cstate="print"/>
          <a:srcRect r="42353"/>
          <a:stretch>
            <a:fillRect/>
          </a:stretch>
        </p:blipFill>
        <p:spPr bwMode="auto">
          <a:xfrm>
            <a:off x="5076056" y="1484784"/>
            <a:ext cx="3888432" cy="4914901"/>
          </a:xfrm>
          <a:prstGeom prst="rect">
            <a:avLst/>
          </a:prstGeom>
          <a:noFill/>
        </p:spPr>
      </p:pic>
      <p:pic>
        <p:nvPicPr>
          <p:cNvPr id="1027" name="Picture 3" descr="C:\bin\Praktikumsbericht\Bericht\PPT\Pics\PHP_modules.PNG"/>
          <p:cNvPicPr>
            <a:picLocks noChangeAspect="1" noChangeArrowheads="1"/>
          </p:cNvPicPr>
          <p:nvPr/>
        </p:nvPicPr>
        <p:blipFill>
          <a:blip r:embed="rId4" cstate="print"/>
          <a:srcRect r="49676" b="47857"/>
          <a:stretch>
            <a:fillRect/>
          </a:stretch>
        </p:blipFill>
        <p:spPr bwMode="auto">
          <a:xfrm>
            <a:off x="1115616" y="1772816"/>
            <a:ext cx="2376264" cy="4392488"/>
          </a:xfrm>
          <a:prstGeom prst="rect">
            <a:avLst/>
          </a:prstGeom>
          <a:noFill/>
        </p:spPr>
      </p:pic>
      <p:sp>
        <p:nvSpPr>
          <p:cNvPr id="6" name="Geschweifte Klammer links 5"/>
          <p:cNvSpPr/>
          <p:nvPr/>
        </p:nvSpPr>
        <p:spPr bwMode="auto">
          <a:xfrm>
            <a:off x="2699792" y="3140968"/>
            <a:ext cx="2448272" cy="1656184"/>
          </a:xfrm>
          <a:prstGeom prst="leftBrac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1800" b="1" i="0" u="none" strike="noStrike" normalizeH="0" baseline="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cs typeface="Lucida Sans Unicode"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6. Ergebnis</a:t>
            </a:r>
            <a:endParaRPr lang="de-DE" dirty="0"/>
          </a:p>
        </p:txBody>
      </p:sp>
      <p:sp>
        <p:nvSpPr>
          <p:cNvPr id="3" name="Inhaltsplatzhalter 2"/>
          <p:cNvSpPr>
            <a:spLocks noGrp="1"/>
          </p:cNvSpPr>
          <p:nvPr>
            <p:ph idx="1"/>
          </p:nvPr>
        </p:nvSpPr>
        <p:spPr/>
        <p:txBody>
          <a:bodyPr/>
          <a:lstStyle/>
          <a:p>
            <a:pPr>
              <a:buFont typeface="Arial" pitchFamily="34" charset="0"/>
              <a:buChar char="•"/>
            </a:pPr>
            <a:endParaRPr lang="de-DE" dirty="0" smtClean="0"/>
          </a:p>
          <a:p>
            <a:pPr>
              <a:buFont typeface="Arial" pitchFamily="34" charset="0"/>
              <a:buChar char="•"/>
            </a:pPr>
            <a:r>
              <a:rPr lang="de-DE" dirty="0" smtClean="0"/>
              <a:t> über FTP auf Server hochladen</a:t>
            </a:r>
          </a:p>
          <a:p>
            <a:pPr>
              <a:buFont typeface="Arial" pitchFamily="34" charset="0"/>
              <a:buChar char="•"/>
            </a:pPr>
            <a:r>
              <a:rPr lang="de-DE" dirty="0" smtClean="0"/>
              <a:t> zugänglich an unseren Server </a:t>
            </a:r>
            <a:r>
              <a:rPr lang="de-DE" dirty="0" smtClean="0">
                <a:hlinkClick r:id="rId3"/>
              </a:rPr>
              <a:t>Belectric - Analytic Tools</a:t>
            </a:r>
            <a:endParaRPr lang="de-DE" dirty="0" smtClean="0"/>
          </a:p>
          <a:p>
            <a:pPr lvl="2">
              <a:buFont typeface="Arial" pitchFamily="34" charset="0"/>
              <a:buChar char="•"/>
            </a:pPr>
            <a:r>
              <a:rPr lang="de-DE" dirty="0" smtClean="0"/>
              <a:t> (https://80.148.29.41/)</a:t>
            </a:r>
          </a:p>
          <a:p>
            <a:pPr>
              <a:buFont typeface="Arial" pitchFamily="34" charset="0"/>
              <a:buChar char="•"/>
            </a:pPr>
            <a:endParaRPr lang="de-DE" dirty="0" smtClean="0"/>
          </a:p>
          <a:p>
            <a:pPr>
              <a:buFont typeface="Arial" pitchFamily="34" charset="0"/>
              <a:buChar char="•"/>
            </a:pPr>
            <a:endParaRPr lang="de-D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cstate="print"/>
          <a:srcRect/>
          <a:stretch>
            <a:fillRect/>
          </a:stretch>
        </p:blipFill>
        <p:spPr bwMode="auto">
          <a:xfrm>
            <a:off x="0" y="765175"/>
            <a:ext cx="9144000" cy="6089650"/>
          </a:xfrm>
          <a:prstGeom prst="rect">
            <a:avLst/>
          </a:prstGeom>
          <a:noFill/>
          <a:ln w="9525">
            <a:noFill/>
            <a:miter lim="800000"/>
            <a:headEnd/>
            <a:tailEnd/>
          </a:ln>
        </p:spPr>
      </p:pic>
      <p:pic>
        <p:nvPicPr>
          <p:cNvPr id="53251" name="Picture 2"/>
          <p:cNvPicPr>
            <a:picLocks noChangeAspect="1" noChangeArrowheads="1"/>
          </p:cNvPicPr>
          <p:nvPr/>
        </p:nvPicPr>
        <p:blipFill>
          <a:blip r:embed="rId4" cstate="print"/>
          <a:srcRect/>
          <a:stretch>
            <a:fillRect/>
          </a:stretch>
        </p:blipFill>
        <p:spPr bwMode="auto">
          <a:xfrm>
            <a:off x="0" y="0"/>
            <a:ext cx="9144000" cy="6858000"/>
          </a:xfrm>
          <a:prstGeom prst="rect">
            <a:avLst/>
          </a:prstGeom>
          <a:noFill/>
          <a:ln w="9525">
            <a:noFill/>
            <a:miter lim="800000"/>
            <a:headEnd/>
            <a:tailEnd/>
          </a:ln>
        </p:spPr>
      </p:pic>
      <p:pic>
        <p:nvPicPr>
          <p:cNvPr id="53252" name="Picture 1"/>
          <p:cNvPicPr>
            <a:picLocks noChangeAspect="1" noChangeArrowheads="1"/>
          </p:cNvPicPr>
          <p:nvPr/>
        </p:nvPicPr>
        <p:blipFill>
          <a:blip r:embed="rId5" cstate="print"/>
          <a:srcRect/>
          <a:stretch>
            <a:fillRect/>
          </a:stretch>
        </p:blipFill>
        <p:spPr bwMode="auto">
          <a:xfrm>
            <a:off x="6948488" y="6427788"/>
            <a:ext cx="2087562" cy="314325"/>
          </a:xfrm>
          <a:prstGeom prst="rect">
            <a:avLst/>
          </a:prstGeom>
          <a:noFill/>
          <a:ln w="9525">
            <a:noFill/>
            <a:miter lim="800000"/>
            <a:headEnd/>
            <a:tailEnd/>
          </a:ln>
        </p:spPr>
      </p:pic>
      <p:sp>
        <p:nvSpPr>
          <p:cNvPr id="53253" name="Titel 14"/>
          <p:cNvSpPr>
            <a:spLocks noGrp="1"/>
          </p:cNvSpPr>
          <p:nvPr>
            <p:ph type="title"/>
          </p:nvPr>
        </p:nvSpPr>
        <p:spPr bwMode="auto">
          <a:xfrm>
            <a:off x="468313" y="4508500"/>
            <a:ext cx="8188325" cy="1143000"/>
          </a:xfrm>
          <a:noFill/>
          <a:ln>
            <a:miter lim="800000"/>
            <a:headEnd/>
            <a:tailEnd/>
          </a:ln>
        </p:spPr>
        <p:txBody>
          <a:bodyPr vert="horz" wrap="square" tIns="45720" rIns="91440" bIns="45720" numCol="1" anchor="t" anchorCtr="0" compatLnSpc="1">
            <a:prstTxWarp prst="textNoShape">
              <a:avLst/>
            </a:prstTxWarp>
          </a:bodyPr>
          <a:lstStyle/>
          <a:p>
            <a:r>
              <a:rPr lang="de-DE" dirty="0" smtClean="0"/>
              <a:t>BELECTRIC – The better electric.</a:t>
            </a:r>
          </a:p>
        </p:txBody>
      </p:sp>
      <p:sp>
        <p:nvSpPr>
          <p:cNvPr id="17" name="Textplatzhalter 4"/>
          <p:cNvSpPr>
            <a:spLocks noGrp="1"/>
          </p:cNvSpPr>
          <p:nvPr>
            <p:ph type="body" sz="quarter" idx="10"/>
          </p:nvPr>
        </p:nvSpPr>
        <p:spPr bwMode="auto">
          <a:xfrm>
            <a:off x="468313" y="5300663"/>
            <a:ext cx="8226425" cy="1223962"/>
          </a:xfrm>
          <a:noFill/>
          <a:ln>
            <a:miter lim="800000"/>
            <a:headEnd/>
            <a:tailEnd/>
          </a:ln>
        </p:spPr>
        <p:txBody>
          <a:bodyPr vert="horz" wrap="square" tIns="45720" rIns="0" bIns="45720" numCol="1" anchor="t" anchorCtr="0" compatLnSpc="1">
            <a:prstTxWarp prst="textNoShape">
              <a:avLst/>
            </a:prstTxWarp>
          </a:bodyPr>
          <a:lstStyle/>
          <a:p>
            <a:pPr marL="0" indent="0">
              <a:spcBef>
                <a:spcPct val="0"/>
              </a:spcBef>
            </a:pPr>
            <a:r>
              <a:rPr lang="de-DE" sz="2000" dirty="0" smtClean="0"/>
              <a:t>Headquarters Germany: </a:t>
            </a:r>
          </a:p>
          <a:p>
            <a:pPr marL="0" indent="0">
              <a:spcBef>
                <a:spcPct val="0"/>
              </a:spcBef>
            </a:pPr>
            <a:r>
              <a:rPr lang="de-DE" sz="2000" dirty="0" smtClean="0"/>
              <a:t>BELECTRIC Solarkraftwerke GmbH, Wadenbrunner Str. 10, 97509 Kolitzheim, </a:t>
            </a:r>
            <a:br>
              <a:rPr lang="de-DE" sz="2000" dirty="0" smtClean="0"/>
            </a:br>
            <a:r>
              <a:rPr lang="de-DE" sz="2000" dirty="0" smtClean="0"/>
              <a:t>Phone: +49 9385 9804 – 0, Email: info@belectric.com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childTnLst>
                                </p:cTn>
                              </p:par>
                            </p:childTnLst>
                          </p:cTn>
                        </p:par>
                        <p:par>
                          <p:cTn id="8" fill="hold">
                            <p:stCondLst>
                              <p:cond delay="3000"/>
                            </p:stCondLst>
                            <p:childTnLst>
                              <p:par>
                                <p:cTn id="9" presetID="10" presetClass="entr" presetSubtype="0" fill="hold" nodeType="afterEffect">
                                  <p:stCondLst>
                                    <p:cond delay="2000"/>
                                  </p:stCondLst>
                                  <p:childTnLst>
                                    <p:set>
                                      <p:cBhvr>
                                        <p:cTn id="10" dur="1" fill="hold">
                                          <p:stCondLst>
                                            <p:cond delay="0"/>
                                          </p:stCondLst>
                                        </p:cTn>
                                        <p:tgtEl>
                                          <p:spTgt spid="17">
                                            <p:txEl>
                                              <p:pRg st="1" end="1"/>
                                            </p:txEl>
                                          </p:spTgt>
                                        </p:tgtEl>
                                        <p:attrNameLst>
                                          <p:attrName>style.visibility</p:attrName>
                                        </p:attrNameLst>
                                      </p:cBhvr>
                                      <p:to>
                                        <p:strVal val="visible"/>
                                      </p:to>
                                    </p:set>
                                    <p:animEffect transition="in" filter="fade">
                                      <p:cBhvr>
                                        <p:cTn id="11" dur="10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de-DE" dirty="0" smtClean="0"/>
              <a:t>Übersichtsschema</a:t>
            </a:r>
            <a:endParaRPr lang="en-US" dirty="0"/>
          </a:p>
        </p:txBody>
      </p:sp>
      <p:sp>
        <p:nvSpPr>
          <p:cNvPr id="4" name="Obdélník 3"/>
          <p:cNvSpPr/>
          <p:nvPr/>
        </p:nvSpPr>
        <p:spPr bwMode="auto">
          <a:xfrm>
            <a:off x="899591" y="1804548"/>
            <a:ext cx="2265229" cy="2664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de-DE" sz="2000" dirty="0" smtClean="0">
              <a:solidFill>
                <a:schemeClr val="tx1"/>
              </a:solidFill>
              <a:cs typeface="Lucida Sans Unicode"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de-DE" sz="2000" dirty="0">
              <a:solidFill>
                <a:schemeClr val="tx1"/>
              </a:solidFill>
              <a:cs typeface="Lucida Sans Unicode"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de-DE" sz="2000" dirty="0" smtClean="0">
                <a:solidFill>
                  <a:schemeClr val="tx1"/>
                </a:solidFill>
                <a:cs typeface="Lucida Sans Unicode" charset="0"/>
              </a:rPr>
              <a:t>Kraftwerksblock</a:t>
            </a:r>
            <a:endParaRPr kumimoji="0" lang="en-US" sz="2000" b="0" i="0" u="none" strike="noStrike" cap="none" normalizeH="0" baseline="0" dirty="0" smtClean="0">
              <a:ln>
                <a:noFill/>
              </a:ln>
              <a:solidFill>
                <a:schemeClr val="tx1"/>
              </a:solidFill>
              <a:effectLst/>
              <a:cs typeface="Lucida Sans Unicode" charset="0"/>
            </a:endParaRPr>
          </a:p>
        </p:txBody>
      </p:sp>
      <p:sp>
        <p:nvSpPr>
          <p:cNvPr id="5" name="Obdélník 4"/>
          <p:cNvSpPr/>
          <p:nvPr/>
        </p:nvSpPr>
        <p:spPr bwMode="auto">
          <a:xfrm>
            <a:off x="3463456" y="1804500"/>
            <a:ext cx="2300814" cy="26642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000" b="0" i="0" u="none" strike="noStrike" cap="none" normalizeH="0" baseline="0" dirty="0" smtClean="0">
              <a:ln>
                <a:noFill/>
              </a:ln>
              <a:solidFill>
                <a:schemeClr val="tx1"/>
              </a:solidFill>
              <a:effectLst/>
              <a:latin typeface="Arial" charset="0"/>
              <a:cs typeface="Lucida Sans Unicode"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de-DE" sz="2000" dirty="0" smtClean="0">
                <a:solidFill>
                  <a:schemeClr val="tx1"/>
                </a:solidFill>
                <a:cs typeface="Lucida Sans Unicode" charset="0"/>
              </a:rPr>
              <a:t>Server mit</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Arial" charset="0"/>
                <a:cs typeface="Lucida Sans Unicode" charset="0"/>
              </a:rPr>
              <a:t>Datenbank</a:t>
            </a:r>
          </a:p>
        </p:txBody>
      </p:sp>
      <p:sp>
        <p:nvSpPr>
          <p:cNvPr id="6" name="Obdélník 5"/>
          <p:cNvSpPr/>
          <p:nvPr/>
        </p:nvSpPr>
        <p:spPr bwMode="auto">
          <a:xfrm>
            <a:off x="6012160" y="1804500"/>
            <a:ext cx="2376264" cy="26642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000" b="1" i="0" u="none" strike="noStrike" cap="none" normalizeH="0" baseline="0" dirty="0" smtClean="0">
              <a:ln>
                <a:noFill/>
              </a:ln>
              <a:solidFill>
                <a:schemeClr val="tx1"/>
              </a:solidFill>
              <a:effectLst/>
              <a:cs typeface="Lucida Sans Unicode"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de-DE" sz="2000" b="1" dirty="0" smtClean="0">
                <a:solidFill>
                  <a:schemeClr val="tx1"/>
                </a:solidFill>
                <a:cs typeface="Lucida Sans Unicode" charset="0"/>
              </a:rPr>
              <a:t>PC-Browser</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de-DE" sz="2000" dirty="0">
                <a:solidFill>
                  <a:schemeClr val="tx1"/>
                </a:solidFill>
                <a:cs typeface="Lucida Sans Unicode" charset="0"/>
              </a:rPr>
              <a:t>(</a:t>
            </a:r>
            <a:r>
              <a:rPr lang="de-DE" sz="2000" dirty="0" smtClean="0">
                <a:solidFill>
                  <a:schemeClr val="tx1"/>
                </a:solidFill>
                <a:cs typeface="Lucida Sans Unicode" charset="0"/>
              </a:rPr>
              <a:t>Kunde bzw. Angestellte)</a:t>
            </a:r>
            <a:endParaRPr kumimoji="0" lang="en-US" sz="2000" i="0" u="none" strike="noStrike" cap="none" normalizeH="0" baseline="0" dirty="0" smtClean="0">
              <a:ln>
                <a:noFill/>
              </a:ln>
              <a:solidFill>
                <a:schemeClr val="tx1"/>
              </a:solidFill>
              <a:effectLst/>
              <a:cs typeface="Lucida Sans Unicode" charset="0"/>
            </a:endParaRPr>
          </a:p>
        </p:txBody>
      </p:sp>
      <p:sp>
        <p:nvSpPr>
          <p:cNvPr id="7" name="Šipka doprava 6"/>
          <p:cNvSpPr/>
          <p:nvPr/>
        </p:nvSpPr>
        <p:spPr bwMode="auto">
          <a:xfrm>
            <a:off x="2683178" y="4114358"/>
            <a:ext cx="1240750" cy="287536"/>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Lucida Sans Unicode" charset="0"/>
            </a:endParaRPr>
          </a:p>
        </p:txBody>
      </p:sp>
      <p:sp>
        <p:nvSpPr>
          <p:cNvPr id="8" name="Šipka doprava 7"/>
          <p:cNvSpPr/>
          <p:nvPr/>
        </p:nvSpPr>
        <p:spPr bwMode="auto">
          <a:xfrm>
            <a:off x="5220072" y="4134114"/>
            <a:ext cx="1353362" cy="288032"/>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Lucida Sans Unicode" charset="0"/>
            </a:endParaRPr>
          </a:p>
        </p:txBody>
      </p:sp>
      <p:sp>
        <p:nvSpPr>
          <p:cNvPr id="12" name="Šipka doprava 11"/>
          <p:cNvSpPr/>
          <p:nvPr/>
        </p:nvSpPr>
        <p:spPr bwMode="auto">
          <a:xfrm rot="10800000">
            <a:off x="5220072" y="3846082"/>
            <a:ext cx="1353362" cy="288032"/>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Lucida Sans Unicode" charset="0"/>
            </a:endParaRPr>
          </a:p>
        </p:txBody>
      </p:sp>
      <p:sp>
        <p:nvSpPr>
          <p:cNvPr id="15" name="Pravá složená závorka 14"/>
          <p:cNvSpPr/>
          <p:nvPr/>
        </p:nvSpPr>
        <p:spPr bwMode="auto">
          <a:xfrm rot="5400000">
            <a:off x="6817304" y="4202173"/>
            <a:ext cx="765976" cy="1667902"/>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Lucida Sans Unicode" charset="0"/>
            </a:endParaRPr>
          </a:p>
        </p:txBody>
      </p:sp>
      <p:sp>
        <p:nvSpPr>
          <p:cNvPr id="18" name="TextovéPole 17"/>
          <p:cNvSpPr txBox="1"/>
          <p:nvPr/>
        </p:nvSpPr>
        <p:spPr bwMode="auto">
          <a:xfrm>
            <a:off x="7020272" y="5432884"/>
            <a:ext cx="720080" cy="344710"/>
          </a:xfrm>
          <a:prstGeom prst="rect">
            <a:avLst/>
          </a:prstGeom>
          <a:noFill/>
          <a:ln w="9525">
            <a:noFill/>
            <a:round/>
            <a:headEnd/>
            <a:tailEnd/>
          </a:ln>
        </p:spPr>
        <p:txBody>
          <a:bodyPr wrap="square" lIns="0" tIns="0" rIns="0" bIns="0" rtlCol="0">
            <a:spAutoFit/>
          </a:bodyPr>
          <a:lstStyle/>
          <a:p>
            <a:pPr indent="-342900">
              <a:lnSpc>
                <a:spcPct val="140000"/>
              </a:lnSpc>
              <a:buClr>
                <a:srgbClr val="000000"/>
              </a:buClr>
              <a:buSzPct val="100000"/>
              <a:buFont typeface="Times New Roman" pitchFamily="18" charset="0"/>
              <a:buNone/>
            </a:pPr>
            <a:r>
              <a:rPr lang="de-DE" sz="1600" kern="0" dirty="0" smtClean="0">
                <a:solidFill>
                  <a:srgbClr val="4D5153"/>
                </a:solidFill>
                <a:latin typeface="Calibri" pitchFamily="34" charset="0"/>
                <a:cs typeface="+mn-cs"/>
              </a:rPr>
              <a:t>Oskar</a:t>
            </a:r>
            <a:endParaRPr lang="en-US" sz="1600" kern="0" dirty="0" err="1">
              <a:solidFill>
                <a:srgbClr val="4D5153"/>
              </a:solidFill>
              <a:latin typeface="Calibri" pitchFamily="34" charset="0"/>
              <a:cs typeface="+mn-cs"/>
            </a:endParaRPr>
          </a:p>
        </p:txBody>
      </p:sp>
    </p:spTree>
    <p:extLst>
      <p:ext uri="{BB962C8B-B14F-4D97-AF65-F5344CB8AC3E}">
        <p14:creationId xmlns:p14="http://schemas.microsoft.com/office/powerpoint/2010/main" xmlns="" val="3199101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a:t>
            </a:r>
            <a:endParaRPr lang="de-DE" dirty="0"/>
          </a:p>
        </p:txBody>
      </p:sp>
      <p:sp>
        <p:nvSpPr>
          <p:cNvPr id="3" name="Inhaltsplatzhalter 2"/>
          <p:cNvSpPr>
            <a:spLocks noGrp="1"/>
          </p:cNvSpPr>
          <p:nvPr>
            <p:ph idx="1"/>
          </p:nvPr>
        </p:nvSpPr>
        <p:spPr/>
        <p:txBody>
          <a:bodyPr/>
          <a:lstStyle/>
          <a:p>
            <a:pPr marL="457200" indent="-457200">
              <a:buFont typeface="+mj-lt"/>
              <a:buAutoNum type="arabicPeriod"/>
            </a:pPr>
            <a:r>
              <a:rPr lang="de-DE" dirty="0" smtClean="0"/>
              <a:t>Konzepte</a:t>
            </a:r>
          </a:p>
          <a:p>
            <a:pPr marL="457200" indent="-457200">
              <a:buFont typeface="+mj-lt"/>
              <a:buAutoNum type="arabicPeriod"/>
            </a:pPr>
            <a:r>
              <a:rPr lang="de-DE" dirty="0" smtClean="0"/>
              <a:t>Umsetzung</a:t>
            </a:r>
          </a:p>
          <a:p>
            <a:pPr marL="745200" lvl="1" indent="-457200">
              <a:buNone/>
            </a:pPr>
            <a:r>
              <a:rPr lang="de-DE" sz="2000" dirty="0" smtClean="0"/>
              <a:t>2.1	</a:t>
            </a:r>
            <a:r>
              <a:rPr lang="de-DE" sz="2000" dirty="0"/>
              <a:t>	Bootstrap und jQuery</a:t>
            </a:r>
          </a:p>
          <a:p>
            <a:pPr marL="745200" lvl="1" indent="-457200">
              <a:buNone/>
            </a:pPr>
            <a:r>
              <a:rPr lang="de-DE" sz="2000" dirty="0" smtClean="0"/>
              <a:t>2.2	</a:t>
            </a:r>
            <a:r>
              <a:rPr lang="de-DE" sz="2000" dirty="0"/>
              <a:t>	Website-Konzept </a:t>
            </a:r>
            <a:r>
              <a:rPr lang="de-DE" sz="2000" dirty="0" smtClean="0"/>
              <a:t>V1</a:t>
            </a:r>
          </a:p>
          <a:p>
            <a:pPr marL="745200" lvl="1" indent="-457200">
              <a:buNone/>
            </a:pPr>
            <a:r>
              <a:rPr lang="de-DE" sz="2000" dirty="0" smtClean="0"/>
              <a:t>2.3		Website-Konzept V2 (mit sb-admin-2)</a:t>
            </a:r>
          </a:p>
          <a:p>
            <a:pPr marL="457200" indent="-457200">
              <a:buFont typeface="+mj-lt"/>
              <a:buAutoNum type="arabicPeriod"/>
            </a:pPr>
            <a:r>
              <a:rPr lang="de-DE" dirty="0" smtClean="0"/>
              <a:t>Daten-Visualisieren</a:t>
            </a:r>
          </a:p>
          <a:p>
            <a:pPr marL="457200" indent="-457200">
              <a:buFont typeface="+mj-lt"/>
              <a:buAutoNum type="arabicPeriod"/>
            </a:pPr>
            <a:r>
              <a:rPr lang="de-DE" dirty="0" smtClean="0"/>
              <a:t>SQL-Datenbank</a:t>
            </a:r>
          </a:p>
          <a:p>
            <a:pPr marL="745200" lvl="1" indent="-457200">
              <a:buNone/>
            </a:pPr>
            <a:r>
              <a:rPr lang="de-DE" sz="2000" dirty="0" smtClean="0"/>
              <a:t>4.1 		SQL-Quellcode</a:t>
            </a:r>
          </a:p>
          <a:p>
            <a:pPr marL="745200" lvl="1" indent="-457200">
              <a:buNone/>
            </a:pPr>
            <a:r>
              <a:rPr lang="de-DE" sz="2000" dirty="0" smtClean="0"/>
              <a:t>4.2 		phpPgAdmin </a:t>
            </a:r>
            <a:r>
              <a:rPr lang="de-DE" sz="2000" dirty="0" smtClean="0"/>
              <a:t>Interface</a:t>
            </a:r>
            <a:endParaRPr lang="de-DE" sz="2000" dirty="0" smtClean="0"/>
          </a:p>
          <a:p>
            <a:pPr marL="457200" indent="-457200">
              <a:buFont typeface="+mj-lt"/>
              <a:buAutoNum type="arabicPeriod"/>
            </a:pPr>
            <a:r>
              <a:rPr lang="de-DE" dirty="0" smtClean="0"/>
              <a:t>PHP</a:t>
            </a:r>
          </a:p>
          <a:p>
            <a:pPr marL="457200" indent="-457200">
              <a:buFont typeface="+mj-lt"/>
              <a:buAutoNum type="arabicPeriod"/>
            </a:pPr>
            <a:r>
              <a:rPr lang="de-DE" dirty="0" smtClean="0"/>
              <a:t>Ergebnis</a:t>
            </a:r>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 Konzept </a:t>
            </a:r>
            <a:r>
              <a:rPr lang="de-DE" dirty="0" smtClean="0"/>
              <a:t>- Erstellung</a:t>
            </a:r>
            <a:endParaRPr lang="de-DE" dirty="0"/>
          </a:p>
        </p:txBody>
      </p:sp>
      <p:sp>
        <p:nvSpPr>
          <p:cNvPr id="3" name="Inhaltsplatzhalter 2"/>
          <p:cNvSpPr>
            <a:spLocks noGrp="1"/>
          </p:cNvSpPr>
          <p:nvPr>
            <p:ph idx="1"/>
          </p:nvPr>
        </p:nvSpPr>
        <p:spPr/>
        <p:txBody>
          <a:bodyPr/>
          <a:lstStyle/>
          <a:p>
            <a:pPr>
              <a:buFont typeface="Arial" pitchFamily="34" charset="0"/>
              <a:buChar char="•"/>
            </a:pPr>
            <a:endParaRPr lang="de-DE" dirty="0" smtClean="0"/>
          </a:p>
          <a:p>
            <a:pPr>
              <a:buFont typeface="Arial" pitchFamily="34" charset="0"/>
              <a:buChar char="•"/>
            </a:pPr>
            <a:r>
              <a:rPr lang="de-DE" dirty="0" smtClean="0"/>
              <a:t> Entwürfe mit dem GIMP oder ‚auf dem Papier‘</a:t>
            </a:r>
          </a:p>
          <a:p>
            <a:pPr>
              <a:buFont typeface="Arial" pitchFamily="34" charset="0"/>
              <a:buChar char="•"/>
            </a:pPr>
            <a:r>
              <a:rPr lang="de-DE" dirty="0" smtClean="0"/>
              <a:t> Konzept für jede wichtige Seite </a:t>
            </a:r>
          </a:p>
          <a:p>
            <a:pPr lvl="1">
              <a:buNone/>
            </a:pPr>
            <a:r>
              <a:rPr lang="de-DE" dirty="0" smtClean="0"/>
              <a:t>	-&gt; dann mit Website-Sprachen umsetzen</a:t>
            </a:r>
          </a:p>
          <a:p>
            <a:pPr lvl="1">
              <a:buFont typeface="Arial" pitchFamily="34" charset="0"/>
              <a:buChar char="•"/>
            </a:pPr>
            <a:r>
              <a:rPr lang="de-DE" dirty="0" smtClean="0"/>
              <a:t>zu entwürfen: </a:t>
            </a:r>
          </a:p>
          <a:p>
            <a:pPr lvl="2">
              <a:buFont typeface="Arial" pitchFamily="34" charset="0"/>
              <a:buChar char="•"/>
            </a:pPr>
            <a:r>
              <a:rPr lang="de-DE" dirty="0" smtClean="0"/>
              <a:t>Login / Start Seite</a:t>
            </a:r>
          </a:p>
          <a:p>
            <a:pPr lvl="2">
              <a:buFont typeface="Arial" pitchFamily="34" charset="0"/>
              <a:buChar char="•"/>
            </a:pPr>
            <a:r>
              <a:rPr lang="de-DE" dirty="0" smtClean="0"/>
              <a:t>Auswahl-Liste mit alle Kraftwerken aus den ganzen Welt</a:t>
            </a:r>
          </a:p>
          <a:p>
            <a:pPr lvl="2">
              <a:buFont typeface="Arial" pitchFamily="34" charset="0"/>
              <a:buChar char="•"/>
            </a:pPr>
            <a:r>
              <a:rPr lang="de-DE" dirty="0" smtClean="0"/>
              <a:t>und weitere kleinere Konzepte für die Tabellen oder ähnliches</a:t>
            </a:r>
          </a:p>
          <a:p>
            <a:pPr lvl="2">
              <a:buFont typeface="Arial" pitchFamily="34" charset="0"/>
              <a:buChar char="•"/>
            </a:pPr>
            <a:endParaRPr lang="de-DE"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 Konzept </a:t>
            </a:r>
            <a:r>
              <a:rPr lang="de-DE" dirty="0" smtClean="0"/>
              <a:t>- Login Seite</a:t>
            </a:r>
            <a:endParaRPr lang="de-DE"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788195" y="1268760"/>
            <a:ext cx="7712766" cy="498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 Konzept </a:t>
            </a:r>
            <a:r>
              <a:rPr lang="de-DE" dirty="0" smtClean="0"/>
              <a:t>- Anlageblöcke 1</a:t>
            </a:r>
            <a:endParaRPr lang="de-DE" dirty="0"/>
          </a:p>
        </p:txBody>
      </p:sp>
      <p:pic>
        <p:nvPicPr>
          <p:cNvPr id="4" name="Picture 3" descr="\\srv-dd-fs\user\desktop\oskar.engler\Desktop\seite_anlagen_blocks.png"/>
          <p:cNvPicPr>
            <a:picLocks noGrp="1" noChangeAspect="1" noChangeArrowheads="1"/>
          </p:cNvPicPr>
          <p:nvPr>
            <p:ph idx="1"/>
          </p:nvPr>
        </p:nvPicPr>
        <p:blipFill>
          <a:blip r:embed="rId3" cstate="print">
            <a:duotone>
              <a:prstClr val="black"/>
              <a:schemeClr val="accent5">
                <a:lumMod val="60000"/>
                <a:lumOff val="40000"/>
                <a:tint val="45000"/>
                <a:satMod val="400000"/>
              </a:schemeClr>
            </a:duotone>
            <a:extLst>
              <a:ext uri="{BEBA8EAE-BF5A-486C-A8C5-ECC9F3942E4B}">
                <a14:imgProps xmlns:a14="http://schemas.microsoft.com/office/drawing/2010/main" xmlns="">
                  <a14:imgLayer r:embed="rId4">
                    <a14:imgEffect>
                      <a14:saturation sat="33000"/>
                    </a14:imgEffect>
                  </a14:imgLayer>
                </a14:imgProps>
              </a:ext>
            </a:extLst>
          </a:blip>
          <a:srcRect b="17665"/>
          <a:stretch>
            <a:fillRect/>
          </a:stretch>
        </p:blipFill>
        <p:spPr bwMode="auto">
          <a:xfrm>
            <a:off x="611560" y="1196752"/>
            <a:ext cx="8279249" cy="511256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 Konzept </a:t>
            </a:r>
            <a:r>
              <a:rPr lang="de-DE" dirty="0" smtClean="0"/>
              <a:t>- Anlageblöcke 2</a:t>
            </a:r>
            <a:endParaRPr lang="de-DE" dirty="0"/>
          </a:p>
        </p:txBody>
      </p:sp>
      <p:sp>
        <p:nvSpPr>
          <p:cNvPr id="6" name="Inhaltsplatzhalter 4"/>
          <p:cNvSpPr txBox="1">
            <a:spLocks/>
          </p:cNvSpPr>
          <p:nvPr/>
        </p:nvSpPr>
        <p:spPr>
          <a:xfrm>
            <a:off x="683568" y="908720"/>
            <a:ext cx="3816424" cy="1368152"/>
          </a:xfrm>
          <a:prstGeom prst="rect">
            <a:avLst/>
          </a:prstGeom>
        </p:spPr>
        <p:txBody>
          <a:bodyPr lIns="0" rIns="0"/>
          <a:lstStyle/>
          <a:p>
            <a:pPr marL="0" marR="0" lvl="0" indent="0" algn="l" defTabSz="449263" rtl="0" eaLnBrk="0" fontAlgn="base" latinLnBrk="0" hangingPunct="0">
              <a:lnSpc>
                <a:spcPct val="110000"/>
              </a:lnSpc>
              <a:spcBef>
                <a:spcPts val="600"/>
              </a:spcBef>
              <a:spcAft>
                <a:spcPct val="0"/>
              </a:spcAft>
              <a:buClr>
                <a:srgbClr val="000000"/>
              </a:buClr>
              <a:buSzPct val="100000"/>
              <a:buFont typeface="Arial" pitchFamily="34" charset="0"/>
              <a:buChar char="•"/>
              <a:tabLst/>
              <a:defRPr/>
            </a:pPr>
            <a:endParaRPr lang="de-DE" sz="2300" kern="0" dirty="0" smtClean="0">
              <a:solidFill>
                <a:srgbClr val="000000"/>
              </a:solidFill>
              <a:latin typeface="Calibri" pitchFamily="34" charset="0"/>
              <a:cs typeface="+mn-cs"/>
            </a:endParaRPr>
          </a:p>
          <a:p>
            <a:pPr marL="0" marR="0" lvl="0" indent="0" algn="l" defTabSz="449263" rtl="0" eaLnBrk="0" fontAlgn="base" latinLnBrk="0" hangingPunct="0">
              <a:lnSpc>
                <a:spcPct val="110000"/>
              </a:lnSpc>
              <a:spcBef>
                <a:spcPts val="600"/>
              </a:spcBef>
              <a:spcAft>
                <a:spcPct val="0"/>
              </a:spcAft>
              <a:buClr>
                <a:srgbClr val="000000"/>
              </a:buClr>
              <a:buSzPct val="100000"/>
              <a:buFont typeface="Arial" pitchFamily="34" charset="0"/>
              <a:buChar char="•"/>
              <a:tabLst/>
              <a:defRPr/>
            </a:pPr>
            <a:r>
              <a:rPr lang="de-DE" sz="2300" kern="0" dirty="0" smtClean="0">
                <a:solidFill>
                  <a:srgbClr val="000000"/>
                </a:solidFill>
                <a:latin typeface="Calibri" pitchFamily="34" charset="0"/>
                <a:cs typeface="+mn-cs"/>
              </a:rPr>
              <a:t> die jeweiligen Länder in Listen zusammenstellen</a:t>
            </a:r>
            <a:endParaRPr kumimoji="0" lang="de-DE" sz="2300" b="0" i="0" u="none" strike="noStrike" kern="0" cap="none" spc="0" normalizeH="0" baseline="0" noProof="0" dirty="0">
              <a:ln>
                <a:noFill/>
              </a:ln>
              <a:solidFill>
                <a:srgbClr val="000000"/>
              </a:solidFill>
              <a:effectLst/>
              <a:uLnTx/>
              <a:uFillTx/>
              <a:latin typeface="Calibri" pitchFamily="34" charset="0"/>
              <a:ea typeface="Lucida Sans Unicode" pitchFamily="34" charset="0"/>
              <a:cs typeface="+mn-cs"/>
            </a:endParaRPr>
          </a:p>
        </p:txBody>
      </p:sp>
      <p:pic>
        <p:nvPicPr>
          <p:cNvPr id="3075" name="Picture 3"/>
          <p:cNvPicPr>
            <a:picLocks noChangeAspect="1" noChangeArrowheads="1"/>
          </p:cNvPicPr>
          <p:nvPr/>
        </p:nvPicPr>
        <p:blipFill>
          <a:blip r:embed="rId3" cstate="print"/>
          <a:srcRect t="7042"/>
          <a:stretch>
            <a:fillRect/>
          </a:stretch>
        </p:blipFill>
        <p:spPr bwMode="auto">
          <a:xfrm>
            <a:off x="4698048" y="1340768"/>
            <a:ext cx="4094859" cy="5040560"/>
          </a:xfrm>
          <a:prstGeom prst="rect">
            <a:avLst/>
          </a:prstGeom>
          <a:noFill/>
          <a:ln w="9525">
            <a:noFill/>
            <a:miter lim="800000"/>
            <a:headEnd/>
            <a:tailEnd/>
          </a:ln>
        </p:spPr>
      </p:pic>
      <p:pic>
        <p:nvPicPr>
          <p:cNvPr id="3076" name="Picture 4"/>
          <p:cNvPicPr>
            <a:picLocks noGrp="1" noChangeAspect="1" noChangeArrowheads="1"/>
          </p:cNvPicPr>
          <p:nvPr>
            <p:ph idx="1"/>
          </p:nvPr>
        </p:nvPicPr>
        <p:blipFill>
          <a:blip r:embed="rId4" cstate="print"/>
          <a:srcRect t="13241"/>
          <a:stretch>
            <a:fillRect/>
          </a:stretch>
        </p:blipFill>
        <p:spPr bwMode="auto">
          <a:xfrm>
            <a:off x="539552" y="2564904"/>
            <a:ext cx="3806304"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2. Umsetzung</a:t>
            </a:r>
            <a:endParaRPr lang="de-DE" dirty="0"/>
          </a:p>
        </p:txBody>
      </p:sp>
      <p:sp>
        <p:nvSpPr>
          <p:cNvPr id="3" name="Inhaltsplatzhalter 2"/>
          <p:cNvSpPr>
            <a:spLocks noGrp="1"/>
          </p:cNvSpPr>
          <p:nvPr>
            <p:ph idx="1"/>
          </p:nvPr>
        </p:nvSpPr>
        <p:spPr/>
        <p:txBody>
          <a:bodyPr/>
          <a:lstStyle/>
          <a:p>
            <a:pPr marL="457200" indent="-457200">
              <a:buFont typeface="+mj-lt"/>
              <a:buAutoNum type="arabicPeriod"/>
            </a:pPr>
            <a:endParaRPr lang="de-DE" dirty="0" smtClean="0"/>
          </a:p>
          <a:p>
            <a:pPr marL="457200" indent="-457200">
              <a:buFont typeface="Arial" pitchFamily="34" charset="0"/>
              <a:buChar char="•"/>
            </a:pPr>
            <a:r>
              <a:rPr lang="de-DE" dirty="0" smtClean="0"/>
              <a:t>Statische Umsetzung der Visualisierung mit Web Sprachen (HTML, CSS und JavaScript)</a:t>
            </a:r>
          </a:p>
          <a:p>
            <a:pPr marL="457200" indent="-457200">
              <a:buFont typeface="Arial" pitchFamily="34" charset="0"/>
              <a:buChar char="•"/>
            </a:pPr>
            <a:endParaRPr lang="de-DE" dirty="0" smtClean="0"/>
          </a:p>
          <a:p>
            <a:pPr lvl="1">
              <a:buFont typeface="Arial" pitchFamily="34" charset="0"/>
              <a:buChar char="•"/>
            </a:pPr>
            <a:r>
              <a:rPr lang="de-DE" dirty="0" smtClean="0"/>
              <a:t> 	 Software: 	Editor = Sublime Text 2</a:t>
            </a:r>
          </a:p>
          <a:p>
            <a:pPr lvl="1">
              <a:buNone/>
            </a:pPr>
            <a:r>
              <a:rPr lang="de-DE" dirty="0" smtClean="0"/>
              <a:t>					Testen = im Browser</a:t>
            </a:r>
          </a:p>
          <a:p>
            <a:pPr lvl="1">
              <a:buFont typeface="Arial" pitchFamily="34" charset="0"/>
              <a:buChar char="•"/>
            </a:pPr>
            <a:r>
              <a:rPr lang="de-DE" dirty="0" smtClean="0"/>
              <a:t> 	Frameworks</a:t>
            </a:r>
          </a:p>
          <a:p>
            <a:r>
              <a:rPr lang="de-DE" dirty="0" smtClean="0"/>
              <a:t>	 </a:t>
            </a:r>
            <a:r>
              <a:rPr lang="cs-CZ" dirty="0" smtClean="0"/>
              <a:t>- </a:t>
            </a:r>
            <a:r>
              <a:rPr lang="de-DE" dirty="0" smtClean="0"/>
              <a:t>Bootstrap		 </a:t>
            </a:r>
            <a:r>
              <a:rPr lang="de-DE" sz="2000" dirty="0" smtClean="0"/>
              <a:t> 		 </a:t>
            </a:r>
            <a:r>
              <a:rPr lang="cs-CZ" sz="2000" dirty="0" smtClean="0"/>
              <a:t>-</a:t>
            </a:r>
            <a:r>
              <a:rPr lang="de-DE" sz="2000" dirty="0" smtClean="0"/>
              <a:t> </a:t>
            </a:r>
            <a:r>
              <a:rPr lang="de-DE" dirty="0" smtClean="0"/>
              <a:t>jQuery (JavaScript Framework)</a:t>
            </a:r>
          </a:p>
          <a:p>
            <a:pPr>
              <a:buFont typeface="Arial" pitchFamily="34" charset="0"/>
              <a:buChar char="•"/>
            </a:pPr>
            <a:endParaRPr lang="de-DE" dirty="0" smtClean="0"/>
          </a:p>
          <a:p>
            <a:endParaRPr lang="de-DE" dirty="0" smtClean="0"/>
          </a:p>
          <a:p>
            <a:endParaRPr lang="de-DE" dirty="0" smtClean="0"/>
          </a:p>
          <a:p>
            <a:endParaRPr lang="de-DE" dirty="0" smtClean="0"/>
          </a:p>
          <a:p>
            <a:endParaRPr lang="de-DE" dirty="0" smtClean="0"/>
          </a:p>
          <a:p>
            <a:endParaRPr lang="de-DE" dirty="0"/>
          </a:p>
        </p:txBody>
      </p:sp>
      <p:pic>
        <p:nvPicPr>
          <p:cNvPr id="4099" name="Picture 3" descr="\\srv-dd-fs\user\desktop\oskar.engler\Desktop\bootstrap-1.jpg"/>
          <p:cNvPicPr>
            <a:picLocks noChangeAspect="1" noChangeArrowheads="1"/>
          </p:cNvPicPr>
          <p:nvPr/>
        </p:nvPicPr>
        <p:blipFill>
          <a:blip r:embed="rId3" cstate="print"/>
          <a:srcRect/>
          <a:stretch>
            <a:fillRect/>
          </a:stretch>
        </p:blipFill>
        <p:spPr bwMode="auto">
          <a:xfrm>
            <a:off x="1465176" y="4653136"/>
            <a:ext cx="1147538" cy="1152128"/>
          </a:xfrm>
          <a:prstGeom prst="rect">
            <a:avLst/>
          </a:prstGeom>
          <a:noFill/>
        </p:spPr>
      </p:pic>
      <p:pic>
        <p:nvPicPr>
          <p:cNvPr id="4100" name="Picture 4" descr="\\srv-dd-fs\user\desktop\oskar.engler\Desktop\jquery-javascript.png"/>
          <p:cNvPicPr>
            <a:picLocks noChangeAspect="1" noChangeArrowheads="1"/>
          </p:cNvPicPr>
          <p:nvPr/>
        </p:nvPicPr>
        <p:blipFill>
          <a:blip r:embed="rId4" cstate="print"/>
          <a:srcRect/>
          <a:stretch>
            <a:fillRect/>
          </a:stretch>
        </p:blipFill>
        <p:spPr bwMode="auto">
          <a:xfrm>
            <a:off x="5292080" y="4480842"/>
            <a:ext cx="2614862" cy="178474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2_Larissa-Design">
  <a:themeElements>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Design">
      <a:majorFont>
        <a:latin typeface="Arial"/>
        <a:ea typeface=""/>
        <a:cs typeface="Lucida Sans Unicode"/>
      </a:majorFont>
      <a:minorFont>
        <a:latin typeface="Arial"/>
        <a:ea typeface=""/>
        <a:cs typeface="Lucida Sans Unicod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Lucida Sans Unicode"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Lucida Sans Unicode" charset="0"/>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Larissa-Design">
  <a:themeElements>
    <a:clrScheme name="BELECTRIC">
      <a:dk1>
        <a:srgbClr val="000000"/>
      </a:dk1>
      <a:lt1>
        <a:srgbClr val="FFFFFF"/>
      </a:lt1>
      <a:dk2>
        <a:srgbClr val="4D5153"/>
      </a:dk2>
      <a:lt2>
        <a:srgbClr val="4D5153"/>
      </a:lt2>
      <a:accent1>
        <a:srgbClr val="B70C29"/>
      </a:accent1>
      <a:accent2>
        <a:srgbClr val="933133"/>
      </a:accent2>
      <a:accent3>
        <a:srgbClr val="FFFFFF"/>
      </a:accent3>
      <a:accent4>
        <a:srgbClr val="000000"/>
      </a:accent4>
      <a:accent5>
        <a:srgbClr val="AAE2CA"/>
      </a:accent5>
      <a:accent6>
        <a:srgbClr val="2D2DB9"/>
      </a:accent6>
      <a:hlink>
        <a:srgbClr val="B70C29"/>
      </a:hlink>
      <a:folHlink>
        <a:srgbClr val="B70C29"/>
      </a:folHlink>
    </a:clrScheme>
    <a:fontScheme name="Larissa-Design">
      <a:majorFont>
        <a:latin typeface="Arial"/>
        <a:ea typeface=""/>
        <a:cs typeface="Lucida Sans Unicode"/>
      </a:majorFont>
      <a:minorFont>
        <a:latin typeface="Arial"/>
        <a:ea typeface=""/>
        <a:cs typeface="Lucida Sans Unicod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Lucida Sans Unicode"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Lucida Sans Unicode" charset="0"/>
          </a:defRPr>
        </a:defPPr>
      </a:lstStyle>
    </a:lnDef>
    <a:txDef>
      <a:spPr bwMode="auto">
        <a:noFill/>
        <a:ln w="9525">
          <a:noFill/>
          <a:round/>
          <a:headEnd/>
          <a:tailEnd/>
        </a:ln>
      </a:spPr>
      <a:bodyPr lIns="0" tIns="0" rIns="0" bIns="0"/>
      <a:lstStyle>
        <a:defPPr indent="-342900">
          <a:lnSpc>
            <a:spcPct val="140000"/>
          </a:lnSpc>
          <a:buClr>
            <a:srgbClr val="000000"/>
          </a:buClr>
          <a:buSzPct val="100000"/>
          <a:buFont typeface="Times New Roman" pitchFamily="18" charset="0"/>
          <a:buNone/>
          <a:defRPr sz="1100" kern="0" dirty="0" err="1">
            <a:solidFill>
              <a:srgbClr val="4D5153"/>
            </a:solidFill>
            <a:latin typeface="Calibri" pitchFamily="34" charset="0"/>
            <a:cs typeface="+mn-cs"/>
          </a:defRPr>
        </a:defPPr>
      </a:lstStyle>
    </a:tx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1355</Words>
  <Application>Microsoft Office PowerPoint</Application>
  <PresentationFormat>Bildschirmpräsentation (4:3)</PresentationFormat>
  <Paragraphs>197</Paragraphs>
  <Slides>26</Slides>
  <Notes>26</Notes>
  <HiddenSlides>0</HiddenSlides>
  <MMClips>0</MMClips>
  <ScaleCrop>false</ScaleCrop>
  <HeadingPairs>
    <vt:vector size="4" baseType="variant">
      <vt:variant>
        <vt:lpstr>Design</vt:lpstr>
      </vt:variant>
      <vt:variant>
        <vt:i4>2</vt:i4>
      </vt:variant>
      <vt:variant>
        <vt:lpstr>Folientitel</vt:lpstr>
      </vt:variant>
      <vt:variant>
        <vt:i4>26</vt:i4>
      </vt:variant>
    </vt:vector>
  </HeadingPairs>
  <TitlesOfParts>
    <vt:vector size="28" baseType="lpstr">
      <vt:lpstr>2_Larissa-Design</vt:lpstr>
      <vt:lpstr>3_Larissa-Design</vt:lpstr>
      <vt:lpstr>Website – Daten Visualisierung</vt:lpstr>
      <vt:lpstr>Zielstellung</vt:lpstr>
      <vt:lpstr>Übersichtsschema</vt:lpstr>
      <vt:lpstr>Gliederung</vt:lpstr>
      <vt:lpstr>1. Konzept - Erstellung</vt:lpstr>
      <vt:lpstr>1. Konzept - Login Seite</vt:lpstr>
      <vt:lpstr>1. Konzept - Anlageblöcke 1</vt:lpstr>
      <vt:lpstr>1. Konzept - Anlageblöcke 2</vt:lpstr>
      <vt:lpstr>2. Umsetzung</vt:lpstr>
      <vt:lpstr>2.1 Umsetzung</vt:lpstr>
      <vt:lpstr>2.1 Umsetzung</vt:lpstr>
      <vt:lpstr>2.1 Umsetzung</vt:lpstr>
      <vt:lpstr>2.1 Umsetzung (HTML)</vt:lpstr>
      <vt:lpstr>2.1 Umsetzung (HTML)</vt:lpstr>
      <vt:lpstr>2.1 Website - Bootstrap</vt:lpstr>
      <vt:lpstr>2.2 Website - Konzept V1</vt:lpstr>
      <vt:lpstr>2.3 Website - Konzept V2</vt:lpstr>
      <vt:lpstr>2.3 Website - Konzept V2</vt:lpstr>
      <vt:lpstr>2.3 Website - Konzept V2</vt:lpstr>
      <vt:lpstr>3. Daten - Visualisieren </vt:lpstr>
      <vt:lpstr>4. SQL - Datenbank</vt:lpstr>
      <vt:lpstr>4.1 SQL - Quellcode</vt:lpstr>
      <vt:lpstr>4.2 SQL - phpPgAdmin Interface</vt:lpstr>
      <vt:lpstr>5. PHP</vt:lpstr>
      <vt:lpstr>6. Ergebnis</vt:lpstr>
      <vt:lpstr>BELECTRIC – The better electric.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2011-09-21T13:10:54Z</dcterms:created>
  <dcterms:modified xsi:type="dcterms:W3CDTF">2015-02-12T10:36:45Z</dcterms:modified>
</cp:coreProperties>
</file>