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299BFD-E582-48EC-8B1F-D6C329A73A38}">
  <a:tblStyle styleId="{D7299BFD-E582-48EC-8B1F-D6C329A73A3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1CD6D30F-6B98-424E-B95E-91FCEC3790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55cf651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55cf651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53937ffc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53937ffc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53937ffc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53937ffc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53937ffc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53937ffc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53937ffc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53937ffc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53937ffc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53937ffc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458b030e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458b030e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458b030e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458b030e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458b030e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458b030e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21459b435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21459b435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e2c1fb8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e2c1fb8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53937ffc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53937ffc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458b030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458b030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53937ffc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53937ffc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3937ffc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53937ffc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53937ffc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53937ffc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55cf651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55cf651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○"/>
              <a:defRPr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■"/>
              <a:defRPr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532975"/>
            <a:ext cx="8491200" cy="23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Aprendamos Java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aritmético/lógicas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 Dev - Oskar Raúl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Operadores de enteros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Obtener las 3 cifras menos significativas de un número (sin usar Strings)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Evaluar un polinomio de grado 4  conociendo los coeficientes.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Operadores lógicos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Ver si un número es múltiplo de 5 y múltiplo de 7 a la vez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Ver si un número es múltiplo de 6 pero no es múltiplo de 4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Hacer una tabla de verdad de a =&gt; b (a implica b) que se puede redefinir como NOT a OR b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Hacer una tabla de verdad de los operadores NAND, XOR y NOR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Hacer una tabla de verdad de A AND (B OR (NOT C))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/>
              <a:t>Referencia de tipos de datos primitivos en java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 simples en Java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650" y="1017725"/>
            <a:ext cx="5444779" cy="39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/>
        </p:nvSpPr>
        <p:spPr>
          <a:xfrm>
            <a:off x="6777000" y="4442650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Deitel Java How To Program 11th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Operadores Aritméticos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1474925"/>
            <a:ext cx="5886450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5851325" y="4040175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Deitel Java How To Program 11th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Operadores lógicos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350" y="1223775"/>
            <a:ext cx="657225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6777000" y="4442650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Deitel Java How To Program 11th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Reglas básicas de precedencia</a:t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6777000" y="4442650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Deitel Java How To Program 11th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25" y="1129875"/>
            <a:ext cx="622935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/>
          <p:nvPr/>
        </p:nvSpPr>
        <p:spPr>
          <a:xfrm rot="5400000">
            <a:off x="5930150" y="2586900"/>
            <a:ext cx="2649600" cy="42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7677525" y="1107825"/>
            <a:ext cx="11547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mayor prioridad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7846425" y="2950575"/>
            <a:ext cx="11547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menor </a:t>
            </a:r>
            <a:r>
              <a:rPr lang="es-419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prioridad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/>
              <a:t>Referencia algunas operaciones clase Math</a:t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34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/>
              <a:t>Métodos de la clase Math (comunes a muchos lenguajes)</a:t>
            </a:r>
            <a:endParaRPr sz="2600"/>
          </a:p>
        </p:txBody>
      </p:sp>
      <p:graphicFrame>
        <p:nvGraphicFramePr>
          <p:cNvPr id="160" name="Google Shape;160;p29"/>
          <p:cNvGraphicFramePr/>
          <p:nvPr/>
        </p:nvGraphicFramePr>
        <p:xfrm>
          <a:off x="668600" y="142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{1CD6D30F-6B98-424E-B95E-91FCEC379031}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Método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Ejemplo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ceil, floor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Mínimo entero por arriba,</a:t>
                      </a:r>
                      <a:br>
                        <a:rPr lang="es-419"/>
                      </a:br>
                      <a:r>
                        <a:rPr lang="es-419"/>
                        <a:t>Máximo entero por debajo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Math.ceil(2.33) = 3.0</a:t>
                      </a:r>
                      <a:br>
                        <a:rPr lang="es-419"/>
                      </a:br>
                      <a:r>
                        <a:rPr lang="es-419"/>
                        <a:t>Math.floor(2.33) = 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signum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Devuelve 1 si el número es positivo, -1 si es negativo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Math.signum(20) = 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Math.signum(-50) = -1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abs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Valor absoluto del número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Math.abs(-20) = 20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Math.abs(20) = 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max, 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Máximo y mínimo entre dos números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Math.max(1,3) = 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Math.min(5,-20) = 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sqrt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Raíz cuadrada de un número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Math.sqrt(2) = 1.4142135623730951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29"/>
          <p:cNvSpPr txBox="1"/>
          <p:nvPr/>
        </p:nvSpPr>
        <p:spPr>
          <a:xfrm>
            <a:off x="547350" y="750525"/>
            <a:ext cx="80493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Generalmente los métodos de Math tienen versiones para los tipos de datos numéricos (int, long, short, float, double)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30"/>
          <p:cNvGraphicFramePr/>
          <p:nvPr/>
        </p:nvGraphicFramePr>
        <p:xfrm>
          <a:off x="952500" y="423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{1CD6D30F-6B98-424E-B95E-91FCEC379031}</a:tableStyleId>
              </a:tblPr>
              <a:tblGrid>
                <a:gridCol w="2413000"/>
                <a:gridCol w="2413000"/>
                <a:gridCol w="2413000"/>
              </a:tblGrid>
              <a:tr h="36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Método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Ejemplo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pow(x,y)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Calcula la potencia x elevado a la y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 Math.pow(5,4) = 625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Math.pow(1.5, -3.2) =  0.27321715895754894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random()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Devuelve número aleatorio entre 0 y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Math.random() = 0.7959192137814863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exp(x), log(x)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Exponencial ex y logaritmo neperiano ln(x)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Math.exp(2) = 7.38905609893065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cos(x), sen(x), tan(x), asin(x), acos(x), atan(x)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Funciones trigonométricas (el argumento va en radianes)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Math.cos(0) = 1.0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 Math.sin(1.570795) = 0.9999999999991198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toDegrees(x)</a:t>
                      </a:r>
                      <a:br>
                        <a:rPr lang="es-419"/>
                      </a:br>
                      <a:r>
                        <a:rPr lang="es-419"/>
                        <a:t>toRadians(x)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Conversión a grados y a radianes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 Math.toDegrees(1.570795) = 89.99992398025215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Math.toRadians(45) =  0.7853981633974483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 de dato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Datos </a:t>
            </a:r>
            <a:r>
              <a:rPr lang="es-419"/>
              <a:t>Representación en memoria del computador (formato binario) de valores que pueden representar información (por ejemplo mediciones) y mapearse a un concepto de la realidad (por ejemplo una factura)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Variable</a:t>
            </a:r>
            <a:r>
              <a:rPr lang="es-419" sz="1800"/>
              <a:t> Espacio en memoria con un nombre que puede cambiar de valor durante la ejecución del programa.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>
                <a:solidFill>
                  <a:schemeClr val="dk2"/>
                </a:solidFill>
              </a:rPr>
              <a:t>Constantes </a:t>
            </a:r>
            <a:r>
              <a:rPr lang="es-419" sz="1800"/>
              <a:t>Espacio en memoria con un nombre que no cambia de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Tipo de dato </a:t>
            </a:r>
            <a:r>
              <a:rPr lang="es-419"/>
              <a:t>Definición de restricción de valores y posibles operaciones para una variable o constante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Clasificación de los tipos de datos</a:t>
            </a:r>
            <a:endParaRPr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266675" y="128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{D7299BFD-E582-48EC-8B1F-D6C329A73A38}</a:tableStyleId>
              </a:tblPr>
              <a:tblGrid>
                <a:gridCol w="2268500"/>
                <a:gridCol w="3171075"/>
                <a:gridCol w="3171075"/>
              </a:tblGrid>
              <a:tr h="155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>
                          <a:solidFill>
                            <a:schemeClr val="lt1"/>
                          </a:solidFill>
                        </a:rPr>
                        <a:t>Simples </a:t>
                      </a:r>
                      <a:br>
                        <a:rPr b="1" lang="es-419" sz="1400" u="none" cap="none" strike="noStrike">
                          <a:solidFill>
                            <a:schemeClr val="lt1"/>
                          </a:solidFill>
                        </a:rPr>
                      </a:br>
                      <a:r>
                        <a:rPr b="1" lang="es-419" sz="1400" u="none" cap="none" strike="noStrike">
                          <a:solidFill>
                            <a:schemeClr val="lt1"/>
                          </a:solidFill>
                        </a:rPr>
                        <a:t>(datos con representación directa en el computador)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Numéricos (</a:t>
                      </a:r>
                      <a:r>
                        <a:rPr lang="es-419" sz="1200"/>
                        <a:t>Enteros, Flotantes)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Lógicos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Byte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Referencia (puntero)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Marca de tiempo (fecha-hora)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>
                          <a:solidFill>
                            <a:schemeClr val="lt1"/>
                          </a:solidFill>
                        </a:rPr>
                        <a:t>Estructurados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>
                          <a:solidFill>
                            <a:schemeClr val="lt1"/>
                          </a:solidFill>
                        </a:rPr>
                        <a:t>(Conglomerados o composición de múltiples datos simples o estructurados)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Cadena o </a:t>
                      </a:r>
                      <a:r>
                        <a:rPr lang="es-419" sz="1200"/>
                        <a:t>String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Array unidimensional o vector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Array bidimensional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Registro (Record) o estructura (struct)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Objeto (definido por Clase)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Tabla de dispersión (Hash)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Lista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Cola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Pila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Árbol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 u="none" cap="none" strike="noStrike"/>
                        <a:t>Descriptor de archivo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 en Java</a:t>
            </a: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266675" y="128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{D7299BFD-E582-48EC-8B1F-D6C329A73A38}</a:tableStyleId>
              </a:tblPr>
              <a:tblGrid>
                <a:gridCol w="2268500"/>
                <a:gridCol w="3171075"/>
                <a:gridCol w="3171075"/>
              </a:tblGrid>
              <a:tr h="155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Tipos Primitivos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byte 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short 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int 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long 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char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float 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double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Tipos Referencia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/>
                        <a:t>Objetos, creados a partir de una clase (se puede ver como un “molde” o “plantilla” para crear objetos)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La base de la jerarquía de objetos es la clase Object</a:t>
                      </a:r>
                      <a:endParaRPr sz="12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 Java “todo es un objeto” a excepción de los tipos primitivos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s-419" sz="1200"/>
                        <a:t>Clases</a:t>
                      </a:r>
                      <a:endParaRPr sz="1200"/>
                    </a:p>
                    <a:p>
                      <a:pPr indent="-3048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○"/>
                      </a:pPr>
                      <a:r>
                        <a:rPr lang="es-419" sz="1200"/>
                        <a:t>String</a:t>
                      </a:r>
                      <a:endParaRPr sz="1200"/>
                    </a:p>
                    <a:p>
                      <a:pPr indent="-3048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○"/>
                      </a:pPr>
                      <a:r>
                        <a:rPr lang="es-419" sz="1200"/>
                        <a:t>File</a:t>
                      </a:r>
                      <a:endParaRPr sz="1200"/>
                    </a:p>
                    <a:p>
                      <a:pPr indent="-3048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○"/>
                      </a:pPr>
                      <a:r>
                        <a:rPr lang="es-419" sz="1200"/>
                        <a:t>Date</a:t>
                      </a:r>
                      <a:endParaRPr sz="1200"/>
                    </a:p>
                    <a:p>
                      <a:pPr indent="-3048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○"/>
                      </a:pPr>
                      <a:r>
                        <a:rPr lang="es-419" sz="1200"/>
                        <a:t>etc, etc, etc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Tipos interfaces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Tipos Arrays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Expresiones aritmético lógicas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Representación en Ejemplos de expresiones aritmético lógicas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Declarar variables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Literales para los distintos tipos de datos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Uso de la biblioteca java.Math para operaciones matemáticas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Uso de clases Java para solicitar entrada por teclado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Imprimir resultado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Expresiones aritmético lógicas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6777000" y="4442650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Deitel Java How To Program 11th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Expresiones numéricas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Expresiones lógicas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Símbolo de agrupamiento</a:t>
            </a:r>
            <a:r>
              <a:rPr lang="es-419"/>
              <a:t> paréntesis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Reglas de precedencia y asociatividad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Moldeo o casting de tipos explícita e implícita</a:t>
            </a:r>
            <a:br>
              <a:rPr lang="es-419" sz="1800"/>
            </a:b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Conversión de medidas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Pies a pulgadas y viceversa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Celsius a Farenheit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Tiempo en número decimal a horas, minutos, segundos y viceversa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Cálculo de medidas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Media Aritmética y geométrica de 5 números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Máximo y mínimo de 6 números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Índice de masa corporal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Simulación de lanzamiento de dados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-419"/>
              <a:t>Simular el lanzamiento de 3 dados con valores aleatorios del 1 al 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