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AEC3CE-DC5D-42E1-BE0A-AD6819948B03}">
  <a:tblStyle styleId="{E4AEC3CE-DC5D-42E1-BE0A-AD6819948B0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24"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5.xml"/><Relationship Id="rId33" Type="http://schemas.openxmlformats.org/officeDocument/2006/relationships/font" Target="fonts/RobotoMono-boldItalic.fntdata"/><Relationship Id="rId10" Type="http://schemas.openxmlformats.org/officeDocument/2006/relationships/slide" Target="slides/slide4.xml"/><Relationship Id="rId32"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5a43b96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5a43b96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55cf651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55cf651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5a43b96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5a43b96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5a43b96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5a43b96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5a43b967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5a43b967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5a43b96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5a43b96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5a43b96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5a43b96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458b030e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458b030e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458b030e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458b030e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5a2e1563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5a2e1563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121459b435_0_1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121459b435_0_1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e2c1fb8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e2c1fb8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5a2e156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5a2e156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5a2e1563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5a2e1563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5a2e1563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5a2e1563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53937ffc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53937ffc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53937ffc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53937ffc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55cf651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55cf651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30200" lvl="1" marL="914400">
              <a:spcBef>
                <a:spcPts val="0"/>
              </a:spcBef>
              <a:spcAft>
                <a:spcPts val="0"/>
              </a:spcAft>
              <a:buClr>
                <a:schemeClr val="lt1"/>
              </a:buClr>
              <a:buSzPts val="1600"/>
              <a:buChar char="○"/>
              <a:defRPr>
                <a:solidFill>
                  <a:schemeClr val="lt1"/>
                </a:solidFill>
              </a:defRPr>
            </a:lvl2pPr>
            <a:lvl3pPr indent="-330200" lvl="2" marL="1371600">
              <a:spcBef>
                <a:spcPts val="0"/>
              </a:spcBef>
              <a:spcAft>
                <a:spcPts val="0"/>
              </a:spcAft>
              <a:buClr>
                <a:schemeClr val="lt1"/>
              </a:buClr>
              <a:buSzPts val="16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30200" lvl="1" marL="914400">
              <a:lnSpc>
                <a:spcPct val="115000"/>
              </a:lnSpc>
              <a:spcBef>
                <a:spcPts val="0"/>
              </a:spcBef>
              <a:spcAft>
                <a:spcPts val="0"/>
              </a:spcAft>
              <a:buClr>
                <a:schemeClr val="accent3"/>
              </a:buClr>
              <a:buSzPts val="1600"/>
              <a:buFont typeface="Proxima Nova"/>
              <a:buChar char="○"/>
              <a:defRPr sz="1600">
                <a:solidFill>
                  <a:schemeClr val="accent3"/>
                </a:solidFill>
                <a:latin typeface="Proxima Nova"/>
                <a:ea typeface="Proxima Nova"/>
                <a:cs typeface="Proxima Nova"/>
                <a:sym typeface="Proxima Nova"/>
              </a:defRPr>
            </a:lvl2pPr>
            <a:lvl3pPr indent="-330200" lvl="2" marL="1371600">
              <a:lnSpc>
                <a:spcPct val="115000"/>
              </a:lnSpc>
              <a:spcBef>
                <a:spcPts val="0"/>
              </a:spcBef>
              <a:spcAft>
                <a:spcPts val="0"/>
              </a:spcAft>
              <a:buClr>
                <a:schemeClr val="accent3"/>
              </a:buClr>
              <a:buSzPts val="1600"/>
              <a:buFont typeface="Proxima Nova"/>
              <a:buChar char="■"/>
              <a:defRPr sz="1600">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Printf" TargetMode="External"/><Relationship Id="rId4" Type="http://schemas.openxmlformats.org/officeDocument/2006/relationships/hyperlink" Target="https://www.baeldung.com/java-printstream-print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532975"/>
            <a:ext cx="8491200" cy="231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Aprendamos Java </a:t>
            </a:r>
            <a:endParaRPr/>
          </a:p>
          <a:p>
            <a:pPr indent="0" lvl="0" marL="0" rtl="0" algn="l">
              <a:spcBef>
                <a:spcPts val="0"/>
              </a:spcBef>
              <a:spcAft>
                <a:spcPts val="0"/>
              </a:spcAft>
              <a:buNone/>
            </a:pPr>
            <a:r>
              <a:rPr lang="es-419"/>
              <a:t>Operaciones Caracteres/String</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a:t>OR Dev - Oskar Raúl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Ejercicios</a:t>
            </a:r>
            <a:r>
              <a:rPr lang="es-419"/>
              <a:t> funciones de strings</a:t>
            </a:r>
            <a:endParaRPr/>
          </a:p>
        </p:txBody>
      </p:sp>
      <p:sp>
        <p:nvSpPr>
          <p:cNvPr id="115" name="Google Shape;115;p22"/>
          <p:cNvSpPr txBox="1"/>
          <p:nvPr>
            <p:ph idx="1" type="body"/>
          </p:nvPr>
        </p:nvSpPr>
        <p:spPr>
          <a:xfrm>
            <a:off x="311700" y="1152475"/>
            <a:ext cx="8520600" cy="413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7"/>
            </a:pPr>
            <a:r>
              <a:rPr lang="es-419" sz="1800"/>
              <a:t>Pedir un </a:t>
            </a:r>
            <a:r>
              <a:rPr lang="es-419"/>
              <a:t>s</a:t>
            </a:r>
            <a:r>
              <a:rPr lang="es-419" sz="1800"/>
              <a:t>tring y </a:t>
            </a:r>
            <a:r>
              <a:rPr lang="es-419"/>
              <a:t> luego un substring del primero.</a:t>
            </a:r>
            <a:r>
              <a:rPr lang="es-419" sz="1800"/>
              <a:t> </a:t>
            </a:r>
            <a:r>
              <a:rPr lang="es-419"/>
              <a:t>I</a:t>
            </a:r>
            <a:r>
              <a:rPr lang="es-419" sz="1800"/>
              <a:t>mprimir el índice de la primera y última ocurrencia del substring dentro del string.</a:t>
            </a:r>
            <a:endParaRPr sz="1800"/>
          </a:p>
          <a:p>
            <a:pPr indent="-342900" lvl="0" marL="457200" rtl="0" algn="l">
              <a:spcBef>
                <a:spcPts val="0"/>
              </a:spcBef>
              <a:spcAft>
                <a:spcPts val="0"/>
              </a:spcAft>
              <a:buSzPts val="1800"/>
              <a:buAutoNum type="arabicPeriod" startAt="7"/>
            </a:pPr>
            <a:r>
              <a:rPr lang="es-419" sz="1800"/>
              <a:t>Dado un nombre de archivo de la forma</a:t>
            </a:r>
            <a:r>
              <a:rPr lang="es-419" sz="1800">
                <a:solidFill>
                  <a:schemeClr val="dk2"/>
                </a:solidFill>
                <a:latin typeface="Roboto Mono"/>
                <a:ea typeface="Roboto Mono"/>
                <a:cs typeface="Roboto Mono"/>
                <a:sym typeface="Roboto Mono"/>
              </a:rPr>
              <a:t> nombre.extension</a:t>
            </a:r>
            <a:r>
              <a:rPr lang="es-419" sz="1800"/>
              <a:t> (ejemplo</a:t>
            </a:r>
            <a:r>
              <a:rPr lang="es-419" sz="1800">
                <a:solidFill>
                  <a:schemeClr val="dk2"/>
                </a:solidFill>
                <a:latin typeface="Roboto Mono"/>
                <a:ea typeface="Roboto Mono"/>
                <a:cs typeface="Roboto Mono"/>
                <a:sym typeface="Roboto Mono"/>
              </a:rPr>
              <a:t> notas.txt</a:t>
            </a:r>
            <a:r>
              <a:rPr lang="es-419" sz="1800"/>
              <a:t>) imprimir la extensión del archivo.</a:t>
            </a:r>
            <a:endParaRPr sz="1800"/>
          </a:p>
          <a:p>
            <a:pPr indent="-342900" lvl="0" marL="457200" rtl="0" algn="l">
              <a:spcBef>
                <a:spcPts val="0"/>
              </a:spcBef>
              <a:spcAft>
                <a:spcPts val="0"/>
              </a:spcAft>
              <a:buSzPts val="1800"/>
              <a:buAutoNum type="arabicPeriod" startAt="7"/>
            </a:pPr>
            <a:r>
              <a:rPr lang="es-419" sz="1800"/>
              <a:t>Mostrar el substring que consta de los 3 primeros caracteres de un string</a:t>
            </a:r>
            <a:endParaRPr sz="1800"/>
          </a:p>
          <a:p>
            <a:pPr indent="-342900" lvl="0" marL="457200" rtl="0" algn="l">
              <a:spcBef>
                <a:spcPts val="0"/>
              </a:spcBef>
              <a:spcAft>
                <a:spcPts val="0"/>
              </a:spcAft>
              <a:buSzPts val="1800"/>
              <a:buAutoNum type="arabicPeriod" startAt="7"/>
            </a:pPr>
            <a:r>
              <a:rPr lang="es-419" sz="1800"/>
              <a:t>Mostrar el substring entre las posiciones 4 y 9 de un String </a:t>
            </a:r>
            <a:r>
              <a:rPr lang="es-419"/>
              <a:t>ingresad por teclado</a:t>
            </a:r>
            <a:r>
              <a:rPr lang="es-419" sz="1800"/>
              <a:t>. Asuma que la longitud del String es mayor a 10.</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Ejercicios strings y operadores</a:t>
            </a:r>
            <a:endParaRPr/>
          </a:p>
        </p:txBody>
      </p:sp>
      <p:sp>
        <p:nvSpPr>
          <p:cNvPr id="121" name="Google Shape;121;p23"/>
          <p:cNvSpPr txBox="1"/>
          <p:nvPr>
            <p:ph idx="1" type="body"/>
          </p:nvPr>
        </p:nvSpPr>
        <p:spPr>
          <a:xfrm>
            <a:off x="311700" y="1152475"/>
            <a:ext cx="8520600" cy="375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419" sz="1800"/>
              <a:t>Hacer un programa que imprima booleano que indique si un string solicitado por teclado comienza por vocal. Tomar en cuenta acentos del idioma español. Asumir que el string viene siempre en minúsculas.</a:t>
            </a:r>
            <a:endParaRPr sz="1800"/>
          </a:p>
          <a:p>
            <a:pPr indent="-342900" lvl="0" marL="457200" rtl="0" algn="l">
              <a:spcBef>
                <a:spcPts val="0"/>
              </a:spcBef>
              <a:spcAft>
                <a:spcPts val="0"/>
              </a:spcAft>
              <a:buSzPts val="1800"/>
              <a:buAutoNum type="arabicPeriod"/>
            </a:pPr>
            <a:r>
              <a:rPr lang="es-419" sz="1800"/>
              <a:t>Pedir un string por teclado e imprimir un booleano que indique si el string está todo en mayúsculas. Tomar en cuenta acentos</a:t>
            </a:r>
            <a:r>
              <a:rPr lang="es-419"/>
              <a:t> y </a:t>
            </a:r>
            <a:r>
              <a:rPr lang="es-419" sz="1800"/>
              <a:t> diéresis </a:t>
            </a:r>
            <a:r>
              <a:rPr lang="es-419"/>
              <a:t>usados en castellano, así como la</a:t>
            </a:r>
            <a:r>
              <a:rPr lang="es-419" sz="1800"/>
              <a:t> eñe.</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Ejercicios </a:t>
            </a:r>
            <a:r>
              <a:rPr lang="es-419"/>
              <a:t>strings y operadores</a:t>
            </a:r>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311700" y="1152475"/>
            <a:ext cx="8520600" cy="375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s-419" sz="1800"/>
              <a:t>Reemplazar un string solicitado por teclado </a:t>
            </a:r>
            <a:r>
              <a:rPr lang="es-419"/>
              <a:t>que tiene</a:t>
            </a:r>
            <a:r>
              <a:rPr lang="es-419" sz="1800"/>
              <a:t> N &gt; 1 palabras separadas por un espacio a un nombre de variable en snake case, además el nombre en snake case debe quedar todo en minúsculas. Ejemplo si la entrada es Suma Valores el programa debe imprimir </a:t>
            </a:r>
            <a:r>
              <a:rPr lang="es-419" sz="1800">
                <a:solidFill>
                  <a:schemeClr val="dk2"/>
                </a:solidFill>
                <a:latin typeface="Roboto Mono"/>
                <a:ea typeface="Roboto Mono"/>
                <a:cs typeface="Roboto Mono"/>
                <a:sym typeface="Roboto Mono"/>
              </a:rPr>
              <a:t>suma_valores</a:t>
            </a:r>
            <a:r>
              <a:rPr lang="es-419" sz="1800"/>
              <a:t>. Intente hacer lo mismo para crear el string en </a:t>
            </a:r>
            <a:r>
              <a:rPr lang="es-419"/>
              <a:t>Camel Case y Pascal Case.</a:t>
            </a:r>
            <a:endParaRPr/>
          </a:p>
          <a:p>
            <a:pPr indent="-342900" lvl="0" marL="457200" rtl="0" algn="l">
              <a:spcBef>
                <a:spcPts val="0"/>
              </a:spcBef>
              <a:spcAft>
                <a:spcPts val="0"/>
              </a:spcAft>
              <a:buSzPts val="1800"/>
              <a:buAutoNum type="arabicPeriod" startAt="3"/>
            </a:pPr>
            <a:r>
              <a:rPr lang="es-419" sz="1800"/>
              <a:t>Dado un string con una ruta de directorios en unix (separados por /)  imprimir los dos últimos subdirectorios. Ejemplo, si se ingresa </a:t>
            </a:r>
            <a:r>
              <a:rPr lang="es-419" sz="1800">
                <a:solidFill>
                  <a:schemeClr val="dk2"/>
                </a:solidFill>
                <a:latin typeface="Roboto Mono"/>
                <a:ea typeface="Roboto Mono"/>
                <a:cs typeface="Roboto Mono"/>
                <a:sym typeface="Roboto Mono"/>
              </a:rPr>
              <a:t>/home/oskar/Documents/workshop</a:t>
            </a:r>
            <a:r>
              <a:rPr lang="es-419" sz="1800"/>
              <a:t>, el programa debe imprimir </a:t>
            </a:r>
            <a:r>
              <a:rPr lang="es-419" sz="1800">
                <a:solidFill>
                  <a:schemeClr val="dk2"/>
                </a:solidFill>
                <a:latin typeface="Roboto Mono"/>
                <a:ea typeface="Roboto Mono"/>
                <a:cs typeface="Roboto Mono"/>
                <a:sym typeface="Roboto Mono"/>
              </a:rPr>
              <a:t>Documents/workshop</a:t>
            </a:r>
            <a:r>
              <a:rPr lang="es-419" sz="1800"/>
              <a:t>.</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2800"/>
              <a:t>Referencia secuencias de escape printf en Java</a:t>
            </a:r>
            <a:endParaRPr sz="2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Familia funciones printf - referencias</a:t>
            </a:r>
            <a:endParaRPr/>
          </a:p>
        </p:txBody>
      </p:sp>
      <p:sp>
        <p:nvSpPr>
          <p:cNvPr id="138" name="Google Shape;138;p26"/>
          <p:cNvSpPr txBox="1"/>
          <p:nvPr>
            <p:ph idx="1" type="body"/>
          </p:nvPr>
        </p:nvSpPr>
        <p:spPr>
          <a:xfrm>
            <a:off x="311700" y="1152475"/>
            <a:ext cx="8520600" cy="3753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419"/>
              <a:t>Familia de funciones printf </a:t>
            </a:r>
            <a:r>
              <a:rPr lang="es-419" u="sng">
                <a:solidFill>
                  <a:schemeClr val="hlink"/>
                </a:solidFill>
                <a:hlinkClick r:id="rId3"/>
              </a:rPr>
              <a:t>https://en.wikipedia.org/wiki/Printf</a:t>
            </a:r>
            <a:r>
              <a:rPr lang="es-419"/>
              <a:t>.</a:t>
            </a:r>
            <a:endParaRPr/>
          </a:p>
          <a:p>
            <a:pPr indent="-342900" lvl="0" marL="457200" rtl="0" algn="l">
              <a:spcBef>
                <a:spcPts val="0"/>
              </a:spcBef>
              <a:spcAft>
                <a:spcPts val="0"/>
              </a:spcAft>
              <a:buSzPts val="1800"/>
              <a:buChar char="●"/>
            </a:pPr>
            <a:r>
              <a:rPr lang="es-419"/>
              <a:t>Printf en Java </a:t>
            </a:r>
            <a:r>
              <a:rPr lang="es-419" u="sng">
                <a:solidFill>
                  <a:schemeClr val="hlink"/>
                </a:solidFill>
                <a:hlinkClick r:id="rId4"/>
              </a:rPr>
              <a:t>https://www.baeldung.com/java-printstream-printf</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311700" y="34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600"/>
              <a:t>Algunas secuencias de escape para funciones tipo printf</a:t>
            </a:r>
            <a:endParaRPr sz="2600"/>
          </a:p>
        </p:txBody>
      </p:sp>
      <p:graphicFrame>
        <p:nvGraphicFramePr>
          <p:cNvPr id="144" name="Google Shape;144;p27"/>
          <p:cNvGraphicFramePr/>
          <p:nvPr/>
        </p:nvGraphicFramePr>
        <p:xfrm>
          <a:off x="311700" y="1127025"/>
          <a:ext cx="3000000" cy="3000000"/>
        </p:xfrm>
        <a:graphic>
          <a:graphicData uri="http://schemas.openxmlformats.org/drawingml/2006/table">
            <a:tbl>
              <a:tblPr>
                <a:noFill/>
                <a:tableStyleId>{E4AEC3CE-DC5D-42E1-BE0A-AD6819948B03}</a:tableStyleId>
              </a:tblPr>
              <a:tblGrid>
                <a:gridCol w="1371850"/>
                <a:gridCol w="3626000"/>
                <a:gridCol w="3627325"/>
              </a:tblGrid>
              <a:tr h="350000">
                <a:tc>
                  <a:txBody>
                    <a:bodyPr/>
                    <a:lstStyle/>
                    <a:p>
                      <a:pPr indent="0" lvl="0" marL="0" rtl="0" algn="l">
                        <a:spcBef>
                          <a:spcPts val="0"/>
                        </a:spcBef>
                        <a:spcAft>
                          <a:spcPts val="0"/>
                        </a:spcAft>
                        <a:buNone/>
                      </a:pPr>
                      <a:r>
                        <a:rPr b="1" lang="es-419">
                          <a:solidFill>
                            <a:schemeClr val="lt1"/>
                          </a:solidFill>
                        </a:rPr>
                        <a:t>Escape</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s-419">
                          <a:solidFill>
                            <a:schemeClr val="lt1"/>
                          </a:solidFill>
                        </a:rPr>
                        <a:t>Descripción</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s-419">
                          <a:solidFill>
                            <a:schemeClr val="lt1"/>
                          </a:solidFill>
                        </a:rPr>
                        <a:t>Ejemplo</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538475">
                <a:tc>
                  <a:txBody>
                    <a:bodyPr/>
                    <a:lstStyle/>
                    <a:p>
                      <a:pPr indent="0" lvl="0" marL="0" rtl="0" algn="l">
                        <a:spcBef>
                          <a:spcPts val="0"/>
                        </a:spcBef>
                        <a:spcAft>
                          <a:spcPts val="0"/>
                        </a:spcAft>
                        <a:buNone/>
                      </a:pPr>
                      <a:r>
                        <a:rPr lang="es-419" sz="1200">
                          <a:latin typeface="Roboto Mono"/>
                          <a:ea typeface="Roboto Mono"/>
                          <a:cs typeface="Roboto Mono"/>
                          <a:sym typeface="Roboto Mono"/>
                        </a:rPr>
                        <a:t>%s </a:t>
                      </a:r>
                      <a:endParaRPr sz="1200">
                        <a:latin typeface="Roboto Mono"/>
                        <a:ea typeface="Roboto Mono"/>
                        <a:cs typeface="Roboto Mono"/>
                        <a:sym typeface="Roboto Mono"/>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s-419" sz="1200"/>
                        <a:t>Imprime un valor como string</a:t>
                      </a:r>
                      <a:endParaRPr sz="1200"/>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s-419" sz="1200">
                          <a:solidFill>
                            <a:schemeClr val="dk2"/>
                          </a:solidFill>
                          <a:latin typeface="Roboto Mono"/>
                          <a:ea typeface="Roboto Mono"/>
                          <a:cs typeface="Roboto Mono"/>
                          <a:sym typeface="Roboto Mono"/>
                        </a:rPr>
                        <a:t>"El nombre de la persona es %s"</a:t>
                      </a:r>
                      <a:endParaRPr sz="1200">
                        <a:solidFill>
                          <a:schemeClr val="dk2"/>
                        </a:solidFill>
                        <a:latin typeface="Roboto Mono"/>
                        <a:ea typeface="Roboto Mono"/>
                        <a:cs typeface="Roboto Mono"/>
                        <a:sym typeface="Roboto Mono"/>
                      </a:endParaRPr>
                    </a:p>
                  </a:txBody>
                  <a:tcPr marT="91425" marB="91425" marR="91425" marL="91425">
                    <a:lnT cap="flat" cmpd="sng" w="9525">
                      <a:solidFill>
                        <a:schemeClr val="lt1"/>
                      </a:solidFill>
                      <a:prstDash val="solid"/>
                      <a:round/>
                      <a:headEnd len="sm" w="sm" type="none"/>
                      <a:tailEnd len="sm" w="sm" type="none"/>
                    </a:lnT>
                  </a:tcPr>
                </a:tc>
              </a:tr>
              <a:tr h="538475">
                <a:tc>
                  <a:txBody>
                    <a:bodyPr/>
                    <a:lstStyle/>
                    <a:p>
                      <a:pPr indent="0" lvl="0" marL="0" rtl="0" algn="l">
                        <a:spcBef>
                          <a:spcPts val="0"/>
                        </a:spcBef>
                        <a:spcAft>
                          <a:spcPts val="0"/>
                        </a:spcAft>
                        <a:buNone/>
                      </a:pPr>
                      <a:r>
                        <a:rPr lang="es-419" sz="1200">
                          <a:latin typeface="Roboto Mono"/>
                          <a:ea typeface="Roboto Mono"/>
                          <a:cs typeface="Roboto Mono"/>
                          <a:sym typeface="Roboto Mono"/>
                        </a:rPr>
                        <a:t>%c</a:t>
                      </a:r>
                      <a:endParaRPr sz="1200">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s-419" sz="1200"/>
                        <a:t>Imprime Caracter</a:t>
                      </a:r>
                      <a:endParaRPr sz="1200"/>
                    </a:p>
                  </a:txBody>
                  <a:tcPr marT="91425" marB="91425" marR="91425" marL="91425"/>
                </a:tc>
                <a:tc>
                  <a:txBody>
                    <a:bodyPr/>
                    <a:lstStyle/>
                    <a:p>
                      <a:pPr indent="0" lvl="0" marL="0" rtl="0" algn="l">
                        <a:spcBef>
                          <a:spcPts val="0"/>
                        </a:spcBef>
                        <a:spcAft>
                          <a:spcPts val="0"/>
                        </a:spcAft>
                        <a:buNone/>
                      </a:pPr>
                      <a:r>
                        <a:rPr lang="es-419" sz="1200">
                          <a:solidFill>
                            <a:schemeClr val="dk2"/>
                          </a:solidFill>
                          <a:latin typeface="Roboto Mono"/>
                          <a:ea typeface="Roboto Mono"/>
                          <a:cs typeface="Roboto Mono"/>
                          <a:sym typeface="Roboto Mono"/>
                        </a:rPr>
                        <a:t>"La letra inicial de la ciudad es %c"</a:t>
                      </a:r>
                      <a:endParaRPr sz="1200"/>
                    </a:p>
                  </a:txBody>
                  <a:tcPr marT="91425" marB="91425" marR="91425" marL="91425"/>
                </a:tc>
              </a:tr>
              <a:tr h="538475">
                <a:tc>
                  <a:txBody>
                    <a:bodyPr/>
                    <a:lstStyle/>
                    <a:p>
                      <a:pPr indent="0" lvl="0" marL="0" rtl="0" algn="l">
                        <a:spcBef>
                          <a:spcPts val="0"/>
                        </a:spcBef>
                        <a:spcAft>
                          <a:spcPts val="0"/>
                        </a:spcAft>
                        <a:buNone/>
                      </a:pPr>
                      <a:r>
                        <a:rPr lang="es-419" sz="1200">
                          <a:latin typeface="Roboto Mono"/>
                          <a:ea typeface="Roboto Mono"/>
                          <a:cs typeface="Roboto Mono"/>
                          <a:sym typeface="Roboto Mono"/>
                        </a:rPr>
                        <a:t>%d</a:t>
                      </a:r>
                      <a:br>
                        <a:rPr lang="es-419" sz="1200">
                          <a:latin typeface="Roboto Mono"/>
                          <a:ea typeface="Roboto Mono"/>
                          <a:cs typeface="Roboto Mono"/>
                          <a:sym typeface="Roboto Mono"/>
                        </a:rPr>
                      </a:br>
                      <a:r>
                        <a:rPr lang="es-419" sz="1200">
                          <a:latin typeface="Roboto Mono"/>
                          <a:ea typeface="Roboto Mono"/>
                          <a:cs typeface="Roboto Mono"/>
                          <a:sym typeface="Roboto Mono"/>
                        </a:rPr>
                        <a:t>%0[numero]d</a:t>
                      </a:r>
                      <a:endParaRPr sz="1200">
                        <a:latin typeface="Roboto Mono"/>
                        <a:ea typeface="Roboto Mono"/>
                        <a:cs typeface="Roboto Mono"/>
                        <a:sym typeface="Roboto Mono"/>
                      </a:endParaRPr>
                    </a:p>
                  </a:txBody>
                  <a:tcPr marT="91425" marB="91425" marR="91425" marL="91425"/>
                </a:tc>
                <a:tc>
                  <a:txBody>
                    <a:bodyPr/>
                    <a:lstStyle/>
                    <a:p>
                      <a:pPr indent="-166199" lvl="0" marL="0" rtl="0" algn="l">
                        <a:spcBef>
                          <a:spcPts val="0"/>
                        </a:spcBef>
                        <a:spcAft>
                          <a:spcPts val="0"/>
                        </a:spcAft>
                        <a:buSzPts val="1200"/>
                        <a:buChar char="●"/>
                      </a:pPr>
                      <a:r>
                        <a:rPr lang="es-419" sz="1200"/>
                        <a:t>Imprime entero en base 10</a:t>
                      </a:r>
                      <a:endParaRPr sz="1200"/>
                    </a:p>
                    <a:p>
                      <a:pPr indent="-166199" lvl="0" marL="0" rtl="0" algn="l">
                        <a:spcBef>
                          <a:spcPts val="0"/>
                        </a:spcBef>
                        <a:spcAft>
                          <a:spcPts val="0"/>
                        </a:spcAft>
                        <a:buSzPts val="1200"/>
                        <a:buChar char="●"/>
                      </a:pPr>
                      <a:r>
                        <a:rPr lang="es-419" sz="1200"/>
                        <a:t>Imprime entero en base 10 de largo numero, se rellena con 0’s  a la izquierda</a:t>
                      </a:r>
                      <a:endParaRPr sz="1200"/>
                    </a:p>
                  </a:txBody>
                  <a:tcPr marT="91425" marB="91425" marR="91425" marL="180000"/>
                </a:tc>
                <a:tc>
                  <a:txBody>
                    <a:bodyPr/>
                    <a:lstStyle/>
                    <a:p>
                      <a:pPr indent="-89999" lvl="0" marL="0" rtl="0" algn="l">
                        <a:spcBef>
                          <a:spcPts val="0"/>
                        </a:spcBef>
                        <a:spcAft>
                          <a:spcPts val="0"/>
                        </a:spcAft>
                        <a:buNone/>
                      </a:pPr>
                      <a:r>
                        <a:rPr lang="es-419" sz="1200">
                          <a:solidFill>
                            <a:schemeClr val="dk2"/>
                          </a:solidFill>
                          <a:latin typeface="Roboto Mono"/>
                          <a:ea typeface="Roboto Mono"/>
                          <a:cs typeface="Roboto Mono"/>
                          <a:sym typeface="Roboto Mono"/>
                        </a:rPr>
                        <a:t>"Hay un total de %d productos"</a:t>
                      </a:r>
                      <a:endParaRPr sz="1200">
                        <a:solidFill>
                          <a:schemeClr val="dk2"/>
                        </a:solidFill>
                        <a:latin typeface="Roboto Mono"/>
                        <a:ea typeface="Roboto Mono"/>
                        <a:cs typeface="Roboto Mono"/>
                        <a:sym typeface="Roboto Mono"/>
                      </a:endParaRPr>
                    </a:p>
                    <a:p>
                      <a:pPr indent="-89999" lvl="0" marL="0" rtl="0" algn="l">
                        <a:spcBef>
                          <a:spcPts val="0"/>
                        </a:spcBef>
                        <a:spcAft>
                          <a:spcPts val="0"/>
                        </a:spcAft>
                        <a:buNone/>
                      </a:pPr>
                      <a:r>
                        <a:rPr lang="es-419" sz="1200">
                          <a:solidFill>
                            <a:schemeClr val="dk2"/>
                          </a:solidFill>
                          <a:latin typeface="Roboto Mono"/>
                          <a:ea typeface="Roboto Mono"/>
                          <a:cs typeface="Roboto Mono"/>
                          <a:sym typeface="Roboto Mono"/>
                        </a:rPr>
                        <a:t>"Factura Num: %08d"</a:t>
                      </a:r>
                      <a:endParaRPr sz="1200"/>
                    </a:p>
                  </a:txBody>
                  <a:tcPr marT="91425" marB="91425" marR="91425" marL="180000"/>
                </a:tc>
              </a:tr>
              <a:tr h="1103900">
                <a:tc>
                  <a:txBody>
                    <a:bodyPr/>
                    <a:lstStyle/>
                    <a:p>
                      <a:pPr indent="0" lvl="0" marL="0" rtl="0" algn="l">
                        <a:spcBef>
                          <a:spcPts val="0"/>
                        </a:spcBef>
                        <a:spcAft>
                          <a:spcPts val="0"/>
                        </a:spcAft>
                        <a:buNone/>
                      </a:pPr>
                      <a:r>
                        <a:rPr lang="es-419" sz="1200">
                          <a:latin typeface="Roboto Mono"/>
                          <a:ea typeface="Roboto Mono"/>
                          <a:cs typeface="Roboto Mono"/>
                          <a:sym typeface="Roboto Mono"/>
                        </a:rPr>
                        <a:t>%o</a:t>
                      </a:r>
                      <a:endParaRPr sz="1200">
                        <a:latin typeface="Roboto Mono"/>
                        <a:ea typeface="Roboto Mono"/>
                        <a:cs typeface="Roboto Mono"/>
                        <a:sym typeface="Roboto Mono"/>
                      </a:endParaRPr>
                    </a:p>
                    <a:p>
                      <a:pPr indent="0" lvl="0" marL="0" rtl="0" algn="l">
                        <a:spcBef>
                          <a:spcPts val="0"/>
                        </a:spcBef>
                        <a:spcAft>
                          <a:spcPts val="0"/>
                        </a:spcAft>
                        <a:buNone/>
                      </a:pPr>
                      <a:r>
                        <a:rPr lang="es-419" sz="1200">
                          <a:latin typeface="Roboto Mono"/>
                          <a:ea typeface="Roboto Mono"/>
                          <a:cs typeface="Roboto Mono"/>
                          <a:sym typeface="Roboto Mono"/>
                        </a:rPr>
                        <a:t>%x</a:t>
                      </a:r>
                      <a:endParaRPr sz="1200">
                        <a:latin typeface="Roboto Mono"/>
                        <a:ea typeface="Roboto Mono"/>
                        <a:cs typeface="Roboto Mono"/>
                        <a:sym typeface="Roboto Mono"/>
                      </a:endParaRPr>
                    </a:p>
                    <a:p>
                      <a:pPr indent="0" lvl="0" marL="0" rtl="0" algn="l">
                        <a:spcBef>
                          <a:spcPts val="0"/>
                        </a:spcBef>
                        <a:spcAft>
                          <a:spcPts val="0"/>
                        </a:spcAft>
                        <a:buNone/>
                      </a:pPr>
                      <a:r>
                        <a:rPr lang="es-419" sz="1200">
                          <a:latin typeface="Roboto Mono"/>
                          <a:ea typeface="Roboto Mono"/>
                          <a:cs typeface="Roboto Mono"/>
                          <a:sym typeface="Roboto Mono"/>
                        </a:rPr>
                        <a:t>%X</a:t>
                      </a:r>
                      <a:endParaRPr sz="1200">
                        <a:latin typeface="Roboto Mono"/>
                        <a:ea typeface="Roboto Mono"/>
                        <a:cs typeface="Roboto Mono"/>
                        <a:sym typeface="Roboto Mono"/>
                      </a:endParaRPr>
                    </a:p>
                  </a:txBody>
                  <a:tcPr marT="91425" marB="91425" marR="91425" marL="91425"/>
                </a:tc>
                <a:tc>
                  <a:txBody>
                    <a:bodyPr/>
                    <a:lstStyle/>
                    <a:p>
                      <a:pPr indent="-161925" lvl="0" marL="85725" rtl="0" algn="l">
                        <a:spcBef>
                          <a:spcPts val="0"/>
                        </a:spcBef>
                        <a:spcAft>
                          <a:spcPts val="0"/>
                        </a:spcAft>
                        <a:buSzPts val="1200"/>
                        <a:buChar char="●"/>
                      </a:pPr>
                      <a:r>
                        <a:rPr lang="es-419" sz="1200"/>
                        <a:t>Imprime entero en base 8</a:t>
                      </a:r>
                      <a:endParaRPr sz="1200"/>
                    </a:p>
                    <a:p>
                      <a:pPr indent="-161925" lvl="0" marL="85725" rtl="0" algn="l">
                        <a:spcBef>
                          <a:spcPts val="0"/>
                        </a:spcBef>
                        <a:spcAft>
                          <a:spcPts val="0"/>
                        </a:spcAft>
                        <a:buSzPts val="1200"/>
                        <a:buChar char="●"/>
                      </a:pPr>
                      <a:r>
                        <a:rPr lang="es-419" sz="1200"/>
                        <a:t>Imprime entero en base 16 dígitos en minúsculas</a:t>
                      </a:r>
                      <a:endParaRPr sz="1200"/>
                    </a:p>
                    <a:p>
                      <a:pPr indent="-161925" lvl="0" marL="85725" rtl="0" algn="l">
                        <a:spcBef>
                          <a:spcPts val="0"/>
                        </a:spcBef>
                        <a:spcAft>
                          <a:spcPts val="0"/>
                        </a:spcAft>
                        <a:buSzPts val="1200"/>
                        <a:buChar char="●"/>
                      </a:pPr>
                      <a:r>
                        <a:rPr lang="es-419" sz="1200"/>
                        <a:t>Imprime entero en base 16 dígitos en mayúsculas</a:t>
                      </a:r>
                      <a:endParaRPr sz="1200"/>
                    </a:p>
                    <a:p>
                      <a:pPr indent="0" lvl="0" marL="0" rtl="0" algn="l">
                        <a:spcBef>
                          <a:spcPts val="0"/>
                        </a:spcBef>
                        <a:spcAft>
                          <a:spcPts val="0"/>
                        </a:spcAft>
                        <a:buNone/>
                      </a:pPr>
                      <a:r>
                        <a:t/>
                      </a:r>
                      <a:endParaRPr sz="1200"/>
                    </a:p>
                    <a:p>
                      <a:pPr indent="89540" lvl="0" marL="0" rtl="0" algn="l">
                        <a:spcBef>
                          <a:spcPts val="0"/>
                        </a:spcBef>
                        <a:spcAft>
                          <a:spcPts val="0"/>
                        </a:spcAft>
                        <a:buNone/>
                      </a:pPr>
                      <a:r>
                        <a:rPr lang="es-419" sz="1200"/>
                        <a:t>En todoslos casos se puede agregar el 0[numero] para especificar tamaño y relleno con 0 a la izquierda</a:t>
                      </a:r>
                      <a:endParaRPr sz="1200"/>
                    </a:p>
                  </a:txBody>
                  <a:tcPr marT="91425" marB="91425" marR="91425" marL="91425"/>
                </a:tc>
                <a:tc>
                  <a:txBody>
                    <a:bodyPr/>
                    <a:lstStyle/>
                    <a:p>
                      <a:pPr indent="-85725" lvl="0" marL="85725" rtl="0" algn="l">
                        <a:spcBef>
                          <a:spcPts val="0"/>
                        </a:spcBef>
                        <a:spcAft>
                          <a:spcPts val="0"/>
                        </a:spcAft>
                        <a:buNone/>
                      </a:pPr>
                      <a:r>
                        <a:rPr lang="es-419" sz="1200">
                          <a:solidFill>
                            <a:schemeClr val="dk2"/>
                          </a:solidFill>
                          <a:latin typeface="Roboto Mono"/>
                          <a:ea typeface="Roboto Mono"/>
                          <a:cs typeface="Roboto Mono"/>
                          <a:sym typeface="Roboto Mono"/>
                        </a:rPr>
                        <a:t>"La dirección de memoria es %X"</a:t>
                      </a:r>
                      <a:endParaRPr sz="1200">
                        <a:solidFill>
                          <a:schemeClr val="dk2"/>
                        </a:solidFill>
                        <a:latin typeface="Roboto Mono"/>
                        <a:ea typeface="Roboto Mono"/>
                        <a:cs typeface="Roboto Mono"/>
                        <a:sym typeface="Roboto Mono"/>
                      </a:endParaRPr>
                    </a:p>
                    <a:p>
                      <a:pPr indent="-85725" lvl="0" marL="85725" rtl="0" algn="l">
                        <a:spcBef>
                          <a:spcPts val="0"/>
                        </a:spcBef>
                        <a:spcAft>
                          <a:spcPts val="0"/>
                        </a:spcAft>
                        <a:buNone/>
                      </a:pPr>
                      <a:r>
                        <a:t/>
                      </a:r>
                      <a:endParaRPr sz="1200">
                        <a:solidFill>
                          <a:schemeClr val="dk2"/>
                        </a:solidFill>
                        <a:latin typeface="Roboto Mono"/>
                        <a:ea typeface="Roboto Mono"/>
                        <a:cs typeface="Roboto Mono"/>
                        <a:sym typeface="Roboto Mono"/>
                      </a:endParaRPr>
                    </a:p>
                    <a:p>
                      <a:pPr indent="-85725" lvl="0" marL="85725" rtl="0" algn="l">
                        <a:spcBef>
                          <a:spcPts val="0"/>
                        </a:spcBef>
                        <a:spcAft>
                          <a:spcPts val="0"/>
                        </a:spcAft>
                        <a:buNone/>
                      </a:pPr>
                      <a:r>
                        <a:rPr lang="es-419" sz="1200">
                          <a:solidFill>
                            <a:schemeClr val="dk2"/>
                          </a:solidFill>
                          <a:latin typeface="Roboto Mono"/>
                          <a:ea typeface="Roboto Mono"/>
                          <a:cs typeface="Roboto Mono"/>
                          <a:sym typeface="Roboto Mono"/>
                        </a:rPr>
                        <a:t>"La máscara chmod del archivo es %o"</a:t>
                      </a:r>
                      <a:endParaRPr sz="1200"/>
                    </a:p>
                    <a:p>
                      <a:pPr indent="-85725" lvl="0" marL="85725" rtl="0" algn="l">
                        <a:spcBef>
                          <a:spcPts val="0"/>
                        </a:spcBef>
                        <a:spcAft>
                          <a:spcPts val="0"/>
                        </a:spcAft>
                        <a:buNone/>
                      </a:pPr>
                      <a:r>
                        <a:t/>
                      </a:r>
                      <a:endParaRPr sz="1200">
                        <a:solidFill>
                          <a:schemeClr val="dk2"/>
                        </a:solidFill>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34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600"/>
              <a:t>Algunas secuencias de escape para funciones tipo printf</a:t>
            </a:r>
            <a:endParaRPr sz="2600"/>
          </a:p>
        </p:txBody>
      </p:sp>
      <p:graphicFrame>
        <p:nvGraphicFramePr>
          <p:cNvPr id="150" name="Google Shape;150;p28"/>
          <p:cNvGraphicFramePr/>
          <p:nvPr/>
        </p:nvGraphicFramePr>
        <p:xfrm>
          <a:off x="311700" y="1127025"/>
          <a:ext cx="3000000" cy="3000000"/>
        </p:xfrm>
        <a:graphic>
          <a:graphicData uri="http://schemas.openxmlformats.org/drawingml/2006/table">
            <a:tbl>
              <a:tblPr>
                <a:noFill/>
                <a:tableStyleId>{E4AEC3CE-DC5D-42E1-BE0A-AD6819948B03}</a:tableStyleId>
              </a:tblPr>
              <a:tblGrid>
                <a:gridCol w="1333375"/>
                <a:gridCol w="3786275"/>
                <a:gridCol w="3280825"/>
              </a:tblGrid>
              <a:tr h="350000">
                <a:tc>
                  <a:txBody>
                    <a:bodyPr/>
                    <a:lstStyle/>
                    <a:p>
                      <a:pPr indent="0" lvl="0" marL="0" rtl="0" algn="l">
                        <a:spcBef>
                          <a:spcPts val="0"/>
                        </a:spcBef>
                        <a:spcAft>
                          <a:spcPts val="0"/>
                        </a:spcAft>
                        <a:buNone/>
                      </a:pPr>
                      <a:r>
                        <a:rPr b="1" lang="es-419">
                          <a:solidFill>
                            <a:schemeClr val="lt1"/>
                          </a:solidFill>
                        </a:rPr>
                        <a:t>Escape</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s-419">
                          <a:solidFill>
                            <a:schemeClr val="lt1"/>
                          </a:solidFill>
                        </a:rPr>
                        <a:t>Descripción</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s-419">
                          <a:solidFill>
                            <a:schemeClr val="lt1"/>
                          </a:solidFill>
                        </a:rPr>
                        <a:t>Ejemplo</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2"/>
                    </a:solidFill>
                  </a:tcPr>
                </a:tc>
              </a:tr>
              <a:tr h="538475">
                <a:tc>
                  <a:txBody>
                    <a:bodyPr/>
                    <a:lstStyle/>
                    <a:p>
                      <a:pPr indent="0" lvl="0" marL="0" rtl="0" algn="l">
                        <a:spcBef>
                          <a:spcPts val="0"/>
                        </a:spcBef>
                        <a:spcAft>
                          <a:spcPts val="0"/>
                        </a:spcAft>
                        <a:buNone/>
                      </a:pPr>
                      <a:r>
                        <a:rPr lang="es-419" sz="1200">
                          <a:latin typeface="Roboto Mono"/>
                          <a:ea typeface="Roboto Mono"/>
                          <a:cs typeface="Roboto Mono"/>
                          <a:sym typeface="Roboto Mono"/>
                        </a:rPr>
                        <a:t>%f</a:t>
                      </a:r>
                      <a:endParaRPr sz="1200">
                        <a:latin typeface="Roboto Mono"/>
                        <a:ea typeface="Roboto Mono"/>
                        <a:cs typeface="Roboto Mono"/>
                        <a:sym typeface="Roboto Mono"/>
                      </a:endParaRPr>
                    </a:p>
                    <a:p>
                      <a:pPr indent="0" lvl="0" marL="0" rtl="0" algn="l">
                        <a:spcBef>
                          <a:spcPts val="0"/>
                        </a:spcBef>
                        <a:spcAft>
                          <a:spcPts val="0"/>
                        </a:spcAft>
                        <a:buNone/>
                      </a:pPr>
                      <a:r>
                        <a:rPr lang="es-419" sz="1200">
                          <a:latin typeface="Roboto Mono"/>
                          <a:ea typeface="Roboto Mono"/>
                          <a:cs typeface="Roboto Mono"/>
                          <a:sym typeface="Roboto Mono"/>
                        </a:rPr>
                        <a:t>%[n].[m]f</a:t>
                      </a:r>
                      <a:endParaRPr sz="1200">
                        <a:latin typeface="Roboto Mono"/>
                        <a:ea typeface="Roboto Mono"/>
                        <a:cs typeface="Roboto Mono"/>
                        <a:sym typeface="Roboto Mon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166199" lvl="0" marL="89999" rtl="0" algn="l">
                        <a:spcBef>
                          <a:spcPts val="0"/>
                        </a:spcBef>
                        <a:spcAft>
                          <a:spcPts val="0"/>
                        </a:spcAft>
                        <a:buSzPts val="1200"/>
                        <a:buChar char="●"/>
                      </a:pPr>
                      <a:r>
                        <a:rPr lang="es-419" sz="1200"/>
                        <a:t>Imprime flotante</a:t>
                      </a:r>
                      <a:endParaRPr sz="1200"/>
                    </a:p>
                    <a:p>
                      <a:pPr indent="-166199" lvl="0" marL="89999" rtl="0" algn="l">
                        <a:spcBef>
                          <a:spcPts val="0"/>
                        </a:spcBef>
                        <a:spcAft>
                          <a:spcPts val="0"/>
                        </a:spcAft>
                        <a:buSzPts val="1200"/>
                        <a:buChar char="●"/>
                      </a:pPr>
                      <a:r>
                        <a:rPr lang="es-419" sz="1200"/>
                        <a:t>Imprime flotante con parte entera de tammaño n (se rellena con espacios) y m decimales (se completa con ceros a la derecha o se trunca el decimal)</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85725" lvl="0" marL="85725" rtl="0" algn="l">
                        <a:spcBef>
                          <a:spcPts val="0"/>
                        </a:spcBef>
                        <a:spcAft>
                          <a:spcPts val="0"/>
                        </a:spcAft>
                        <a:buNone/>
                      </a:pPr>
                      <a:r>
                        <a:rPr lang="es-419" sz="1200">
                          <a:solidFill>
                            <a:schemeClr val="dk2"/>
                          </a:solidFill>
                          <a:latin typeface="Roboto Mono"/>
                          <a:ea typeface="Roboto Mono"/>
                          <a:cs typeface="Roboto Mono"/>
                          <a:sym typeface="Roboto Mono"/>
                        </a:rPr>
                        <a:t>"La temperatura es %f"</a:t>
                      </a:r>
                      <a:endParaRPr sz="1200">
                        <a:solidFill>
                          <a:schemeClr val="dk2"/>
                        </a:solidFill>
                        <a:latin typeface="Roboto Mono"/>
                        <a:ea typeface="Roboto Mono"/>
                        <a:cs typeface="Roboto Mono"/>
                        <a:sym typeface="Roboto Mono"/>
                      </a:endParaRPr>
                    </a:p>
                    <a:p>
                      <a:pPr indent="-85725" lvl="0" marL="85725" rtl="0" algn="l">
                        <a:spcBef>
                          <a:spcPts val="0"/>
                        </a:spcBef>
                        <a:spcAft>
                          <a:spcPts val="0"/>
                        </a:spcAft>
                        <a:buNone/>
                      </a:pPr>
                      <a:r>
                        <a:t/>
                      </a:r>
                      <a:endParaRPr sz="1200">
                        <a:solidFill>
                          <a:schemeClr val="dk2"/>
                        </a:solidFill>
                        <a:latin typeface="Roboto Mono"/>
                        <a:ea typeface="Roboto Mono"/>
                        <a:cs typeface="Roboto Mono"/>
                        <a:sym typeface="Roboto Mono"/>
                      </a:endParaRPr>
                    </a:p>
                    <a:p>
                      <a:pPr indent="-85725" lvl="0" marL="85725" rtl="0" algn="l">
                        <a:spcBef>
                          <a:spcPts val="0"/>
                        </a:spcBef>
                        <a:spcAft>
                          <a:spcPts val="0"/>
                        </a:spcAft>
                        <a:buNone/>
                      </a:pPr>
                      <a:r>
                        <a:rPr lang="es-419" sz="1200">
                          <a:solidFill>
                            <a:schemeClr val="dk2"/>
                          </a:solidFill>
                          <a:latin typeface="Roboto Mono"/>
                          <a:ea typeface="Roboto Mono"/>
                          <a:cs typeface="Roboto Mono"/>
                          <a:sym typeface="Roboto Mono"/>
                        </a:rPr>
                        <a:t>“El promedio es %8.2f”</a:t>
                      </a:r>
                      <a:endParaRPr sz="1200">
                        <a:solidFill>
                          <a:schemeClr val="dk2"/>
                        </a:solidFill>
                        <a:latin typeface="Roboto Mono"/>
                        <a:ea typeface="Roboto Mono"/>
                        <a:cs typeface="Roboto Mono"/>
                        <a:sym typeface="Roboto Mono"/>
                      </a:endParaRPr>
                    </a:p>
                    <a:p>
                      <a:pPr indent="0" lvl="0" marL="0" rtl="0" algn="l">
                        <a:spcBef>
                          <a:spcPts val="0"/>
                        </a:spcBef>
                        <a:spcAft>
                          <a:spcPts val="0"/>
                        </a:spcAft>
                        <a:buNone/>
                      </a:pPr>
                      <a:r>
                        <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8475">
                <a:tc>
                  <a:txBody>
                    <a:bodyPr/>
                    <a:lstStyle/>
                    <a:p>
                      <a:pPr indent="0" lvl="0" marL="0" rtl="0" algn="l">
                        <a:spcBef>
                          <a:spcPts val="0"/>
                        </a:spcBef>
                        <a:spcAft>
                          <a:spcPts val="0"/>
                        </a:spcAft>
                        <a:buNone/>
                      </a:pPr>
                      <a:r>
                        <a:rPr lang="es-419" sz="1200">
                          <a:latin typeface="Roboto Mono"/>
                          <a:ea typeface="Roboto Mono"/>
                          <a:cs typeface="Roboto Mono"/>
                          <a:sym typeface="Roboto Mono"/>
                        </a:rPr>
                        <a:t>%g</a:t>
                      </a:r>
                      <a:endParaRPr sz="1200">
                        <a:latin typeface="Roboto Mono"/>
                        <a:ea typeface="Roboto Mono"/>
                        <a:cs typeface="Roboto Mono"/>
                        <a:sym typeface="Roboto Mono"/>
                      </a:endParaRPr>
                    </a:p>
                    <a:p>
                      <a:pPr indent="0" lvl="0" marL="0" rtl="0" algn="l">
                        <a:spcBef>
                          <a:spcPts val="0"/>
                        </a:spcBef>
                        <a:spcAft>
                          <a:spcPts val="0"/>
                        </a:spcAft>
                        <a:buNone/>
                      </a:pPr>
                      <a:r>
                        <a:rPr lang="es-419" sz="1200">
                          <a:latin typeface="Roboto Mono"/>
                          <a:ea typeface="Roboto Mono"/>
                          <a:cs typeface="Roboto Mono"/>
                          <a:sym typeface="Roboto Mono"/>
                        </a:rPr>
                        <a:t>%[n].[m]f</a:t>
                      </a:r>
                      <a:endParaRPr sz="1200">
                        <a:latin typeface="Roboto Mono"/>
                        <a:ea typeface="Roboto Mono"/>
                        <a:cs typeface="Roboto Mono"/>
                        <a:sym typeface="Roboto Mon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419" sz="1200"/>
                        <a:t>Imprime flotante en notación científica, mismas opciones del caso anterior </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85725" lvl="0" marL="85725" rtl="0" algn="l">
                        <a:spcBef>
                          <a:spcPts val="0"/>
                        </a:spcBef>
                        <a:spcAft>
                          <a:spcPts val="0"/>
                        </a:spcAft>
                        <a:buNone/>
                      </a:pPr>
                      <a:r>
                        <a:rPr lang="es-419" sz="1200">
                          <a:solidFill>
                            <a:schemeClr val="dk2"/>
                          </a:solidFill>
                          <a:latin typeface="Roboto Mono"/>
                          <a:ea typeface="Roboto Mono"/>
                          <a:cs typeface="Roboto Mono"/>
                          <a:sym typeface="Roboto Mono"/>
                        </a:rPr>
                        <a:t>"radio orbital = %.2g km."</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8475">
                <a:tc>
                  <a:txBody>
                    <a:bodyPr/>
                    <a:lstStyle/>
                    <a:p>
                      <a:pPr indent="0" lvl="0" marL="0" rtl="0" algn="l">
                        <a:spcBef>
                          <a:spcPts val="0"/>
                        </a:spcBef>
                        <a:spcAft>
                          <a:spcPts val="0"/>
                        </a:spcAft>
                        <a:buNone/>
                      </a:pPr>
                      <a:r>
                        <a:rPr lang="es-419" sz="1200">
                          <a:latin typeface="Roboto Mono"/>
                          <a:ea typeface="Roboto Mono"/>
                          <a:cs typeface="Roboto Mono"/>
                          <a:sym typeface="Roboto Mono"/>
                        </a:rPr>
                        <a:t>%%</a:t>
                      </a:r>
                      <a:endParaRPr sz="1200">
                        <a:latin typeface="Roboto Mono"/>
                        <a:ea typeface="Roboto Mono"/>
                        <a:cs typeface="Roboto Mono"/>
                        <a:sym typeface="Roboto Mono"/>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s-419" sz="1200"/>
                        <a:t>Imprime el caracter % (signo de porcentaje)</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85725" lvl="0" marL="85725" rtl="0" algn="l">
                        <a:spcBef>
                          <a:spcPts val="0"/>
                        </a:spcBef>
                        <a:spcAft>
                          <a:spcPts val="0"/>
                        </a:spcAft>
                        <a:buNone/>
                      </a:pPr>
                      <a:r>
                        <a:rPr lang="es-419" sz="1200">
                          <a:solidFill>
                            <a:schemeClr val="dk2"/>
                          </a:solidFill>
                          <a:latin typeface="Roboto Mono"/>
                          <a:ea typeface="Roboto Mono"/>
                          <a:cs typeface="Roboto Mono"/>
                          <a:sym typeface="Roboto Mono"/>
                        </a:rPr>
                        <a:t>"Descuento del 15%%"</a:t>
                      </a:r>
                      <a:endParaRPr sz="12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sz="2800"/>
              <a:t>Referencia algunas operaciones clase String</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344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600"/>
              <a:t>Métodos de la clase String(comunes a muchos lenguajes)</a:t>
            </a:r>
            <a:endParaRPr sz="2600"/>
          </a:p>
        </p:txBody>
      </p:sp>
      <p:graphicFrame>
        <p:nvGraphicFramePr>
          <p:cNvPr id="161" name="Google Shape;161;p30"/>
          <p:cNvGraphicFramePr/>
          <p:nvPr/>
        </p:nvGraphicFramePr>
        <p:xfrm>
          <a:off x="680200" y="1127025"/>
          <a:ext cx="3000000" cy="3000000"/>
        </p:xfrm>
        <a:graphic>
          <a:graphicData uri="http://schemas.openxmlformats.org/drawingml/2006/table">
            <a:tbl>
              <a:tblPr>
                <a:noFill/>
                <a:tableStyleId>{E4AEC3CE-DC5D-42E1-BE0A-AD6819948B03}</a:tableStyleId>
              </a:tblPr>
              <a:tblGrid>
                <a:gridCol w="2413000"/>
                <a:gridCol w="2413000"/>
                <a:gridCol w="2413000"/>
              </a:tblGrid>
              <a:tr h="350000">
                <a:tc>
                  <a:txBody>
                    <a:bodyPr/>
                    <a:lstStyle/>
                    <a:p>
                      <a:pPr indent="0" lvl="0" marL="0" rtl="0" algn="l">
                        <a:spcBef>
                          <a:spcPts val="0"/>
                        </a:spcBef>
                        <a:spcAft>
                          <a:spcPts val="0"/>
                        </a:spcAft>
                        <a:buNone/>
                      </a:pPr>
                      <a:r>
                        <a:rPr b="1" lang="es-419">
                          <a:solidFill>
                            <a:schemeClr val="lt1"/>
                          </a:solidFill>
                        </a:rPr>
                        <a:t>Método</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s-419">
                          <a:solidFill>
                            <a:schemeClr val="lt1"/>
                          </a:solidFill>
                        </a:rPr>
                        <a:t>Descripción</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s-419">
                          <a:solidFill>
                            <a:schemeClr val="lt1"/>
                          </a:solidFill>
                        </a:rPr>
                        <a:t>Ejemplo</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538475">
                <a:tc>
                  <a:txBody>
                    <a:bodyPr/>
                    <a:lstStyle/>
                    <a:p>
                      <a:pPr indent="0" lvl="0" marL="0" rtl="0" algn="l">
                        <a:spcBef>
                          <a:spcPts val="0"/>
                        </a:spcBef>
                        <a:spcAft>
                          <a:spcPts val="0"/>
                        </a:spcAft>
                        <a:buNone/>
                      </a:pPr>
                      <a:r>
                        <a:rPr lang="es-419"/>
                        <a:t>lenght</a:t>
                      </a:r>
                      <a:r>
                        <a:rPr lang="es-419"/>
                        <a:t>()</a:t>
                      </a:r>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s-419" sz="1200"/>
                        <a:t>Longitud de un string en número de caracteres</a:t>
                      </a:r>
                      <a:endParaRPr sz="1200"/>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chemeClr val="lt1"/>
                      </a:solidFill>
                      <a:prstDash val="solid"/>
                      <a:round/>
                      <a:headEnd len="sm" w="sm" type="none"/>
                      <a:tailEnd len="sm" w="sm" type="none"/>
                    </a:lnT>
                  </a:tcPr>
                </a:tc>
              </a:tr>
              <a:tr h="538475">
                <a:tc>
                  <a:txBody>
                    <a:bodyPr/>
                    <a:lstStyle/>
                    <a:p>
                      <a:pPr indent="0" lvl="0" marL="0" rtl="0" algn="l">
                        <a:spcBef>
                          <a:spcPts val="0"/>
                        </a:spcBef>
                        <a:spcAft>
                          <a:spcPts val="0"/>
                        </a:spcAft>
                        <a:buNone/>
                      </a:pPr>
                      <a:r>
                        <a:rPr lang="es-419"/>
                        <a:t>isEmpty</a:t>
                      </a:r>
                      <a:r>
                        <a:rPr lang="es-419"/>
                        <a:t>()</a:t>
                      </a:r>
                      <a:endParaRPr/>
                    </a:p>
                  </a:txBody>
                  <a:tcPr marT="91425" marB="91425" marR="91425" marL="91425"/>
                </a:tc>
                <a:tc>
                  <a:txBody>
                    <a:bodyPr/>
                    <a:lstStyle/>
                    <a:p>
                      <a:pPr indent="0" lvl="0" marL="0" rtl="0" algn="l">
                        <a:spcBef>
                          <a:spcPts val="0"/>
                        </a:spcBef>
                        <a:spcAft>
                          <a:spcPts val="0"/>
                        </a:spcAft>
                        <a:buNone/>
                      </a:pPr>
                      <a:r>
                        <a:rPr lang="es-419" sz="1200"/>
                        <a:t>Booleano que indica si el string es o no vacío</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103900">
                <a:tc>
                  <a:txBody>
                    <a:bodyPr/>
                    <a:lstStyle/>
                    <a:p>
                      <a:pPr indent="0" lvl="0" marL="0" rtl="0" algn="l">
                        <a:spcBef>
                          <a:spcPts val="0"/>
                        </a:spcBef>
                        <a:spcAft>
                          <a:spcPts val="0"/>
                        </a:spcAft>
                        <a:buNone/>
                      </a:pPr>
                      <a:r>
                        <a:rPr lang="es-419"/>
                        <a:t>indexOf(str, [from]) / lastIndexOf(</a:t>
                      </a:r>
                      <a:r>
                        <a:rPr lang="es-419"/>
                        <a:t>str, [from]</a:t>
                      </a:r>
                      <a:r>
                        <a:rPr lang="es-419"/>
                        <a:t>)</a:t>
                      </a:r>
                      <a:endParaRPr/>
                    </a:p>
                  </a:txBody>
                  <a:tcPr marT="91425" marB="91425" marR="91425" marL="91425"/>
                </a:tc>
                <a:tc>
                  <a:txBody>
                    <a:bodyPr/>
                    <a:lstStyle/>
                    <a:p>
                      <a:pPr indent="0" lvl="0" marL="0" rtl="0" algn="l">
                        <a:spcBef>
                          <a:spcPts val="0"/>
                        </a:spcBef>
                        <a:spcAft>
                          <a:spcPts val="0"/>
                        </a:spcAft>
                        <a:buNone/>
                      </a:pPr>
                      <a:r>
                        <a:rPr lang="es-419" sz="1200"/>
                        <a:t>Posición de la primera, o última aparición de una cadena, opcionalmente, contando desde el caracter from</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8475">
                <a:tc>
                  <a:txBody>
                    <a:bodyPr/>
                    <a:lstStyle/>
                    <a:p>
                      <a:pPr indent="0" lvl="0" marL="0" rtl="0" algn="l">
                        <a:spcBef>
                          <a:spcPts val="0"/>
                        </a:spcBef>
                        <a:spcAft>
                          <a:spcPts val="0"/>
                        </a:spcAft>
                        <a:buNone/>
                      </a:pPr>
                      <a:r>
                        <a:rPr lang="es-419"/>
                        <a:t>charAt(pos)</a:t>
                      </a:r>
                      <a:br>
                        <a:rPr lang="es-419"/>
                      </a:br>
                      <a:r>
                        <a:rPr lang="es-419"/>
                        <a:t>codePointAt()</a:t>
                      </a:r>
                      <a:endParaRPr/>
                    </a:p>
                  </a:txBody>
                  <a:tcPr marT="91425" marB="91425" marR="91425" marL="91425"/>
                </a:tc>
                <a:tc>
                  <a:txBody>
                    <a:bodyPr/>
                    <a:lstStyle/>
                    <a:p>
                      <a:pPr indent="0" lvl="0" marL="0" rtl="0" algn="l">
                        <a:spcBef>
                          <a:spcPts val="0"/>
                        </a:spcBef>
                        <a:spcAft>
                          <a:spcPts val="0"/>
                        </a:spcAft>
                        <a:buNone/>
                      </a:pPr>
                      <a:r>
                        <a:rPr lang="es-419" sz="1200"/>
                        <a:t>Caracter en la posición (empezando desde cero)</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38475">
                <a:tc>
                  <a:txBody>
                    <a:bodyPr/>
                    <a:lstStyle/>
                    <a:p>
                      <a:pPr indent="0" lvl="0" marL="0" rtl="0" algn="l">
                        <a:spcBef>
                          <a:spcPts val="0"/>
                        </a:spcBef>
                        <a:spcAft>
                          <a:spcPts val="0"/>
                        </a:spcAft>
                        <a:buNone/>
                      </a:pPr>
                      <a:r>
                        <a:rPr lang="es-419"/>
                        <a:t>concat(str)</a:t>
                      </a:r>
                      <a:endParaRPr/>
                    </a:p>
                  </a:txBody>
                  <a:tcPr marT="91425" marB="91425" marR="91425" marL="91425"/>
                </a:tc>
                <a:tc>
                  <a:txBody>
                    <a:bodyPr/>
                    <a:lstStyle/>
                    <a:p>
                      <a:pPr indent="0" lvl="0" marL="0" rtl="0" algn="l">
                        <a:spcBef>
                          <a:spcPts val="0"/>
                        </a:spcBef>
                        <a:spcAft>
                          <a:spcPts val="0"/>
                        </a:spcAft>
                        <a:buNone/>
                      </a:pPr>
                      <a:r>
                        <a:rPr lang="es-419" sz="1200"/>
                        <a:t>Concatenar str al string actual</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31"/>
          <p:cNvGraphicFramePr/>
          <p:nvPr/>
        </p:nvGraphicFramePr>
        <p:xfrm>
          <a:off x="784750" y="1092150"/>
          <a:ext cx="3000000" cy="3000000"/>
        </p:xfrm>
        <a:graphic>
          <a:graphicData uri="http://schemas.openxmlformats.org/drawingml/2006/table">
            <a:tbl>
              <a:tblPr>
                <a:noFill/>
                <a:tableStyleId>{E4AEC3CE-DC5D-42E1-BE0A-AD6819948B03}</a:tableStyleId>
              </a:tblPr>
              <a:tblGrid>
                <a:gridCol w="2413000"/>
                <a:gridCol w="2413000"/>
                <a:gridCol w="2413000"/>
              </a:tblGrid>
              <a:tr h="381000">
                <a:tc>
                  <a:txBody>
                    <a:bodyPr/>
                    <a:lstStyle/>
                    <a:p>
                      <a:pPr indent="0" lvl="0" marL="0" rtl="0" algn="l">
                        <a:spcBef>
                          <a:spcPts val="0"/>
                        </a:spcBef>
                        <a:spcAft>
                          <a:spcPts val="0"/>
                        </a:spcAft>
                        <a:buNone/>
                      </a:pPr>
                      <a:r>
                        <a:rPr b="1" lang="es-419">
                          <a:solidFill>
                            <a:schemeClr val="lt1"/>
                          </a:solidFill>
                        </a:rPr>
                        <a:t>Método</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s-419">
                          <a:solidFill>
                            <a:schemeClr val="lt1"/>
                          </a:solidFill>
                        </a:rPr>
                        <a:t>Descripción</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s-419">
                          <a:solidFill>
                            <a:schemeClr val="lt1"/>
                          </a:solidFill>
                        </a:rPr>
                        <a:t>Ejemplo</a:t>
                      </a:r>
                      <a:endParaRPr b="1">
                        <a:solidFill>
                          <a:schemeClr val="lt1"/>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381000">
                <a:tc>
                  <a:txBody>
                    <a:bodyPr/>
                    <a:lstStyle/>
                    <a:p>
                      <a:pPr indent="0" lvl="0" marL="0" rtl="0" algn="l">
                        <a:spcBef>
                          <a:spcPts val="0"/>
                        </a:spcBef>
                        <a:spcAft>
                          <a:spcPts val="0"/>
                        </a:spcAft>
                        <a:buNone/>
                      </a:pPr>
                      <a:r>
                        <a:rPr lang="es-419"/>
                        <a:t>replace(char1, char2)</a:t>
                      </a:r>
                      <a:endParaRPr/>
                    </a:p>
                    <a:p>
                      <a:pPr indent="0" lvl="0" marL="0" rtl="0" algn="l">
                        <a:spcBef>
                          <a:spcPts val="0"/>
                        </a:spcBef>
                        <a:spcAft>
                          <a:spcPts val="0"/>
                        </a:spcAft>
                        <a:buNone/>
                      </a:pPr>
                      <a:r>
                        <a:rPr lang="es-419"/>
                        <a:t>replaceAll(expr, val)</a:t>
                      </a:r>
                      <a:endParaRPr/>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rPr lang="es-419" sz="1200"/>
                        <a:t>reemplaza apariciones de char1 por char2</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reemplaza todos los “matches” de la expresión regular expr por su valor</a:t>
                      </a:r>
                      <a:endParaRPr sz="1200"/>
                    </a:p>
                  </a:txBody>
                  <a:tcPr marT="91425" marB="91425" marR="91425" marL="91425">
                    <a:lnT cap="flat" cmpd="sng" w="9525">
                      <a:solidFill>
                        <a:schemeClr val="lt1"/>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lnT cap="flat" cmpd="sng" w="9525">
                      <a:solidFill>
                        <a:schemeClr val="lt1"/>
                      </a:solidFill>
                      <a:prstDash val="solid"/>
                      <a:round/>
                      <a:headEnd len="sm" w="sm" type="none"/>
                      <a:tailEnd len="sm" w="sm" type="none"/>
                    </a:lnT>
                  </a:tcPr>
                </a:tc>
              </a:tr>
              <a:tr h="381000">
                <a:tc>
                  <a:txBody>
                    <a:bodyPr/>
                    <a:lstStyle/>
                    <a:p>
                      <a:pPr indent="0" lvl="0" marL="0" rtl="0" algn="l">
                        <a:spcBef>
                          <a:spcPts val="0"/>
                        </a:spcBef>
                        <a:spcAft>
                          <a:spcPts val="0"/>
                        </a:spcAft>
                        <a:buNone/>
                      </a:pPr>
                      <a:r>
                        <a:rPr lang="es-419"/>
                        <a:t>substring(n)</a:t>
                      </a:r>
                      <a:endParaRPr/>
                    </a:p>
                    <a:p>
                      <a:pPr indent="0" lvl="0" marL="0" rtl="0" algn="l">
                        <a:spcBef>
                          <a:spcPts val="0"/>
                        </a:spcBef>
                        <a:spcAft>
                          <a:spcPts val="0"/>
                        </a:spcAft>
                        <a:buNone/>
                      </a:pPr>
                      <a:r>
                        <a:rPr lang="es-419"/>
                        <a:t>substring(n1,n2)</a:t>
                      </a:r>
                      <a:endParaRPr/>
                    </a:p>
                  </a:txBody>
                  <a:tcPr marT="91425" marB="91425" marR="91425" marL="91425"/>
                </a:tc>
                <a:tc>
                  <a:txBody>
                    <a:bodyPr/>
                    <a:lstStyle/>
                    <a:p>
                      <a:pPr indent="0" lvl="0" marL="0" rtl="0" algn="l">
                        <a:spcBef>
                          <a:spcPts val="0"/>
                        </a:spcBef>
                        <a:spcAft>
                          <a:spcPts val="0"/>
                        </a:spcAft>
                        <a:buNone/>
                      </a:pPr>
                      <a:r>
                        <a:rPr lang="es-419" sz="1200"/>
                        <a:t>substring desde la posición n en adelante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s-419" sz="1200"/>
                        <a:t>substring desde n1 hasta n2-1</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4600">
                <a:tc>
                  <a:txBody>
                    <a:bodyPr/>
                    <a:lstStyle/>
                    <a:p>
                      <a:pPr indent="0" lvl="0" marL="0" rtl="0" algn="l">
                        <a:spcBef>
                          <a:spcPts val="0"/>
                        </a:spcBef>
                        <a:spcAft>
                          <a:spcPts val="0"/>
                        </a:spcAft>
                        <a:buNone/>
                      </a:pPr>
                      <a:r>
                        <a:rPr lang="es-419"/>
                        <a:t>compareTo(str)</a:t>
                      </a:r>
                      <a:endParaRPr/>
                    </a:p>
                  </a:txBody>
                  <a:tcPr marT="91425" marB="91425" marR="91425" marL="91425"/>
                </a:tc>
                <a:tc>
                  <a:txBody>
                    <a:bodyPr/>
                    <a:lstStyle/>
                    <a:p>
                      <a:pPr indent="0" lvl="0" marL="0" rtl="0" algn="l">
                        <a:spcBef>
                          <a:spcPts val="0"/>
                        </a:spcBef>
                        <a:spcAft>
                          <a:spcPts val="0"/>
                        </a:spcAft>
                        <a:buNone/>
                      </a:pPr>
                      <a:r>
                        <a:rPr lang="es-419" sz="1200"/>
                        <a:t>Comparación lexicográfica con el string str, devuelve entero</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7" name="Google Shape;167;p31"/>
          <p:cNvSpPr txBox="1"/>
          <p:nvPr>
            <p:ph type="title"/>
          </p:nvPr>
        </p:nvSpPr>
        <p:spPr>
          <a:xfrm>
            <a:off x="311700" y="3367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2600"/>
              <a:t>Métodos de la clase String(comunes a muchos lenguajes)</a:t>
            </a:r>
            <a:endParaRPr sz="2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String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String</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419">
                <a:solidFill>
                  <a:schemeClr val="dk2"/>
                </a:solidFill>
              </a:rPr>
              <a:t>String o cadena de caracteres</a:t>
            </a:r>
            <a:endParaRPr b="1">
              <a:solidFill>
                <a:schemeClr val="dk2"/>
              </a:solidFill>
            </a:endParaRPr>
          </a:p>
          <a:p>
            <a:pPr indent="-342900" lvl="1" marL="914400" rtl="0" algn="l">
              <a:spcBef>
                <a:spcPts val="0"/>
              </a:spcBef>
              <a:spcAft>
                <a:spcPts val="0"/>
              </a:spcAft>
              <a:buSzPts val="1800"/>
              <a:buChar char="○"/>
            </a:pPr>
            <a:r>
              <a:rPr lang="es-419" sz="1800"/>
              <a:t>Tipo Referencia correspondiente a la clase String. </a:t>
            </a:r>
            <a:endParaRPr sz="1800"/>
          </a:p>
          <a:p>
            <a:pPr indent="-342900" lvl="1" marL="914400" rtl="0" algn="l">
              <a:spcBef>
                <a:spcPts val="0"/>
              </a:spcBef>
              <a:spcAft>
                <a:spcPts val="0"/>
              </a:spcAft>
              <a:buSzPts val="1800"/>
              <a:buChar char="○"/>
            </a:pPr>
            <a:r>
              <a:rPr lang="es-419" sz="1800"/>
              <a:t>Al ser uno de los tipos más usados, lo vamos a pensar como un tipo primitivo más.</a:t>
            </a:r>
            <a:endParaRPr sz="1800"/>
          </a:p>
          <a:p>
            <a:pPr indent="-342900" lvl="1" marL="914400" rtl="0" algn="l">
              <a:spcBef>
                <a:spcPts val="0"/>
              </a:spcBef>
              <a:spcAft>
                <a:spcPts val="0"/>
              </a:spcAft>
              <a:buSzPts val="1800"/>
              <a:buChar char="○"/>
            </a:pPr>
            <a:r>
              <a:rPr lang="es-419" sz="1800"/>
              <a:t>La mayoría de lenguajes de </a:t>
            </a:r>
            <a:r>
              <a:rPr lang="es-419" sz="1800"/>
              <a:t>programación</a:t>
            </a:r>
            <a:r>
              <a:rPr lang="es-419" sz="1800"/>
              <a:t> le dan un tratamiento especial a los strings.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String</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419">
                <a:solidFill>
                  <a:schemeClr val="dk2"/>
                </a:solidFill>
              </a:rPr>
              <a:t>Declaración String</a:t>
            </a:r>
            <a:endParaRPr b="1">
              <a:solidFill>
                <a:schemeClr val="dk2"/>
              </a:solidFill>
            </a:endParaRPr>
          </a:p>
          <a:p>
            <a:pPr indent="-342900" lvl="1" marL="914400" rtl="0" algn="l">
              <a:spcBef>
                <a:spcPts val="0"/>
              </a:spcBef>
              <a:spcAft>
                <a:spcPts val="0"/>
              </a:spcAft>
              <a:buSzPts val="1800"/>
              <a:buChar char="○"/>
            </a:pPr>
            <a:r>
              <a:rPr lang="es-419" sz="1800"/>
              <a:t>Es un caso especial en Java, un String se puede asignar como </a:t>
            </a:r>
            <a:br>
              <a:rPr lang="es-419" sz="1800"/>
            </a:br>
            <a:r>
              <a:rPr lang="es-419">
                <a:solidFill>
                  <a:schemeClr val="dk2"/>
                </a:solidFill>
                <a:latin typeface="Roboto Mono"/>
                <a:ea typeface="Roboto Mono"/>
                <a:cs typeface="Roboto Mono"/>
                <a:sym typeface="Roboto Mono"/>
              </a:rPr>
              <a:t>String s = </a:t>
            </a:r>
            <a:r>
              <a:rPr lang="es-419">
                <a:solidFill>
                  <a:schemeClr val="dk2"/>
                </a:solidFill>
                <a:latin typeface="Roboto Mono"/>
                <a:ea typeface="Roboto Mono"/>
                <a:cs typeface="Roboto Mono"/>
                <a:sym typeface="Roboto Mono"/>
              </a:rPr>
              <a:t>"Hola Mundo";</a:t>
            </a:r>
            <a:endParaRPr>
              <a:solidFill>
                <a:schemeClr val="dk2"/>
              </a:solidFill>
              <a:latin typeface="Roboto Mono"/>
              <a:ea typeface="Roboto Mono"/>
              <a:cs typeface="Roboto Mono"/>
              <a:sym typeface="Roboto Mono"/>
            </a:endParaRPr>
          </a:p>
          <a:p>
            <a:pPr indent="-342900" lvl="1" marL="914400" rtl="0" algn="l">
              <a:spcBef>
                <a:spcPts val="0"/>
              </a:spcBef>
              <a:spcAft>
                <a:spcPts val="0"/>
              </a:spcAft>
              <a:buSzPts val="1800"/>
              <a:buChar char="○"/>
            </a:pPr>
            <a:r>
              <a:rPr lang="es-419" sz="1800"/>
              <a:t>De igual manera como cualquier objeto (veremos luego) se puede iniciar como </a:t>
            </a:r>
            <a:br>
              <a:rPr lang="es-419" sz="1800"/>
            </a:br>
            <a:r>
              <a:rPr lang="es-419">
                <a:solidFill>
                  <a:schemeClr val="dk2"/>
                </a:solidFill>
                <a:latin typeface="Roboto Mono"/>
                <a:ea typeface="Roboto Mono"/>
                <a:cs typeface="Roboto Mono"/>
                <a:sym typeface="Roboto Mono"/>
              </a:rPr>
              <a:t>String s = new String(</a:t>
            </a:r>
            <a:r>
              <a:rPr lang="es-419">
                <a:solidFill>
                  <a:schemeClr val="dk2"/>
                </a:solidFill>
                <a:latin typeface="Roboto Mono"/>
                <a:ea typeface="Roboto Mono"/>
                <a:cs typeface="Roboto Mono"/>
                <a:sym typeface="Roboto Mono"/>
              </a:rPr>
              <a:t>"Hola Mundo");</a:t>
            </a:r>
            <a:endParaRPr>
              <a:latin typeface="Roboto Mono"/>
              <a:ea typeface="Roboto Mono"/>
              <a:cs typeface="Roboto Mono"/>
              <a:sym typeface="Roboto Mono"/>
            </a:endParaRPr>
          </a:p>
          <a:p>
            <a:pPr indent="-342900" lvl="1" marL="914400" rtl="0" algn="l">
              <a:spcBef>
                <a:spcPts val="0"/>
              </a:spcBef>
              <a:spcAft>
                <a:spcPts val="0"/>
              </a:spcAft>
              <a:buSzPts val="1800"/>
              <a:buChar char="○"/>
            </a:pPr>
            <a:r>
              <a:rPr lang="es-419" sz="1800"/>
              <a:t>Las expresiones anteriores son “casi” equivalentes, hay una diferencia sutil (veremos luego) </a:t>
            </a:r>
            <a:endParaRPr sz="1800"/>
          </a:p>
          <a:p>
            <a:pPr indent="-342900" lvl="1" marL="914400" rtl="0" algn="l">
              <a:spcBef>
                <a:spcPts val="0"/>
              </a:spcBef>
              <a:spcAft>
                <a:spcPts val="0"/>
              </a:spcAft>
              <a:buSzPts val="1800"/>
              <a:buChar char="○"/>
            </a:pPr>
            <a:r>
              <a:rPr lang="es-419" sz="1800"/>
              <a:t>Para efectos de legibilidad y rendimiento en memoria, se prefiere utilizar la primera forma.</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String</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s-419">
                <a:solidFill>
                  <a:schemeClr val="dk2"/>
                </a:solidFill>
              </a:rPr>
              <a:t>Secuencias de escape</a:t>
            </a:r>
            <a:endParaRPr b="1">
              <a:solidFill>
                <a:schemeClr val="dk2"/>
              </a:solidFill>
            </a:endParaRPr>
          </a:p>
          <a:p>
            <a:pPr indent="-342900" lvl="1" marL="914400" rtl="0" algn="l">
              <a:spcBef>
                <a:spcPts val="0"/>
              </a:spcBef>
              <a:spcAft>
                <a:spcPts val="0"/>
              </a:spcAft>
              <a:buSzPts val="1800"/>
              <a:buChar char="○"/>
            </a:pPr>
            <a:r>
              <a:rPr lang="es-419" sz="1800"/>
              <a:t>Dentro de un literal String el </a:t>
            </a:r>
            <a:r>
              <a:rPr lang="es-419" sz="1800"/>
              <a:t>carácter</a:t>
            </a:r>
            <a:r>
              <a:rPr lang="es-419">
                <a:solidFill>
                  <a:schemeClr val="dk2"/>
                </a:solidFill>
                <a:latin typeface="Roboto Mono"/>
                <a:ea typeface="Roboto Mono"/>
                <a:cs typeface="Roboto Mono"/>
                <a:sym typeface="Roboto Mono"/>
              </a:rPr>
              <a:t>\</a:t>
            </a:r>
            <a:r>
              <a:rPr lang="es-419" sz="1800"/>
              <a:t> (backslash o barra inversa) tiene un significado especial y denota el inicio de una “secuencia de escape”, esto es, el siguiente </a:t>
            </a:r>
            <a:r>
              <a:rPr lang="es-419" sz="1800"/>
              <a:t>carácter</a:t>
            </a:r>
            <a:r>
              <a:rPr lang="es-419" sz="1800"/>
              <a:t> se interpreta de una manera diferente a su valor literal.</a:t>
            </a:r>
            <a:endParaRPr sz="1800"/>
          </a:p>
          <a:p>
            <a:pPr indent="0" lvl="0" marL="0" rtl="0" algn="l">
              <a:spcBef>
                <a:spcPts val="1200"/>
              </a:spcBef>
              <a:spcAft>
                <a:spcPts val="12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String</a:t>
            </a:r>
            <a:endParaRPr/>
          </a:p>
        </p:txBody>
      </p:sp>
      <p:sp>
        <p:nvSpPr>
          <p:cNvPr id="89" name="Google Shape;89;p18"/>
          <p:cNvSpPr txBox="1"/>
          <p:nvPr>
            <p:ph idx="1" type="body"/>
          </p:nvPr>
        </p:nvSpPr>
        <p:spPr>
          <a:xfrm>
            <a:off x="311700" y="1152475"/>
            <a:ext cx="8520600" cy="5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419">
                <a:solidFill>
                  <a:schemeClr val="dk2"/>
                </a:solidFill>
              </a:rPr>
              <a:t>Secuencias de escape</a:t>
            </a:r>
            <a:endParaRPr b="1">
              <a:solidFill>
                <a:schemeClr val="dk2"/>
              </a:solidFill>
            </a:endParaRPr>
          </a:p>
          <a:p>
            <a:pPr indent="0" lvl="0" marL="0" rtl="0" algn="l">
              <a:spcBef>
                <a:spcPts val="1200"/>
              </a:spcBef>
              <a:spcAft>
                <a:spcPts val="1200"/>
              </a:spcAft>
              <a:buNone/>
            </a:pPr>
            <a:r>
              <a:t/>
            </a:r>
            <a:endParaRPr sz="1800"/>
          </a:p>
        </p:txBody>
      </p:sp>
      <p:pic>
        <p:nvPicPr>
          <p:cNvPr id="90" name="Google Shape;90;p18"/>
          <p:cNvPicPr preferRelativeResize="0"/>
          <p:nvPr/>
        </p:nvPicPr>
        <p:blipFill>
          <a:blip r:embed="rId3">
            <a:alphaModFix/>
          </a:blip>
          <a:stretch>
            <a:fillRect/>
          </a:stretch>
        </p:blipFill>
        <p:spPr>
          <a:xfrm>
            <a:off x="396325" y="1537100"/>
            <a:ext cx="8081772" cy="3163625"/>
          </a:xfrm>
          <a:prstGeom prst="rect">
            <a:avLst/>
          </a:prstGeom>
          <a:noFill/>
          <a:ln>
            <a:noFill/>
          </a:ln>
        </p:spPr>
      </p:pic>
      <p:sp>
        <p:nvSpPr>
          <p:cNvPr id="91" name="Google Shape;91;p18"/>
          <p:cNvSpPr txBox="1"/>
          <p:nvPr/>
        </p:nvSpPr>
        <p:spPr>
          <a:xfrm>
            <a:off x="2024525" y="4750575"/>
            <a:ext cx="6865800" cy="52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200">
                <a:solidFill>
                  <a:srgbClr val="616161"/>
                </a:solidFill>
                <a:latin typeface="Proxima Nova"/>
                <a:ea typeface="Proxima Nova"/>
                <a:cs typeface="Proxima Nova"/>
                <a:sym typeface="Proxima Nova"/>
              </a:rPr>
              <a:t>Fuente: https://iqratechnology.com/academy/java/java-basic/java-escape-sequence-verbatim-string</a:t>
            </a:r>
            <a:endParaRPr sz="1200">
              <a:solidFill>
                <a:srgbClr val="616161"/>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sz="1000">
              <a:solidFill>
                <a:srgbClr val="61616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Operaciones con Strings</a:t>
            </a:r>
            <a:endParaRPr/>
          </a:p>
        </p:txBody>
      </p:sp>
      <p:sp>
        <p:nvSpPr>
          <p:cNvPr id="97" name="Google Shape;97;p19"/>
          <p:cNvSpPr txBox="1"/>
          <p:nvPr/>
        </p:nvSpPr>
        <p:spPr>
          <a:xfrm>
            <a:off x="6777000" y="4442650"/>
            <a:ext cx="23670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rgbClr val="616161"/>
                </a:solidFill>
                <a:latin typeface="Proxima Nova"/>
                <a:ea typeface="Proxima Nova"/>
                <a:cs typeface="Proxima Nova"/>
                <a:sym typeface="Proxima Nova"/>
              </a:rPr>
              <a:t>Fuente:  Deitel Java How To Program 11th</a:t>
            </a:r>
            <a:endParaRPr sz="1200">
              <a:solidFill>
                <a:srgbClr val="616161"/>
              </a:solidFill>
              <a:latin typeface="Proxima Nova"/>
              <a:ea typeface="Proxima Nova"/>
              <a:cs typeface="Proxima Nova"/>
              <a:sym typeface="Proxima Nova"/>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b="1" lang="es-419">
                <a:solidFill>
                  <a:schemeClr val="dk2"/>
                </a:solidFill>
              </a:rPr>
              <a:t>Declarar String.</a:t>
            </a:r>
            <a:endParaRPr/>
          </a:p>
          <a:p>
            <a:pPr indent="-342900" lvl="0" marL="457200" rtl="0" algn="l">
              <a:spcBef>
                <a:spcPts val="0"/>
              </a:spcBef>
              <a:spcAft>
                <a:spcPts val="0"/>
              </a:spcAft>
              <a:buClr>
                <a:schemeClr val="dk1"/>
              </a:buClr>
              <a:buSzPts val="1800"/>
              <a:buChar char="●"/>
            </a:pPr>
            <a:r>
              <a:rPr b="1" lang="es-419">
                <a:solidFill>
                  <a:schemeClr val="dk2"/>
                </a:solidFill>
              </a:rPr>
              <a:t>Operación de concatenado.</a:t>
            </a:r>
            <a:endParaRPr/>
          </a:p>
          <a:p>
            <a:pPr indent="-342900" lvl="0" marL="457200" rtl="0" algn="l">
              <a:spcBef>
                <a:spcPts val="0"/>
              </a:spcBef>
              <a:spcAft>
                <a:spcPts val="0"/>
              </a:spcAft>
              <a:buClr>
                <a:schemeClr val="dk1"/>
              </a:buClr>
              <a:buSzPts val="1800"/>
              <a:buChar char="●"/>
            </a:pPr>
            <a:r>
              <a:rPr b="1" lang="es-419">
                <a:solidFill>
                  <a:schemeClr val="dk2"/>
                </a:solidFill>
              </a:rPr>
              <a:t>Operaciones de un objeto String.</a:t>
            </a:r>
            <a:endParaRPr b="1">
              <a:solidFill>
                <a:schemeClr val="dk2"/>
              </a:solidFill>
            </a:endParaRPr>
          </a:p>
          <a:p>
            <a:pPr indent="-342900" lvl="0" marL="457200" rtl="0" algn="l">
              <a:spcBef>
                <a:spcPts val="0"/>
              </a:spcBef>
              <a:spcAft>
                <a:spcPts val="0"/>
              </a:spcAft>
              <a:buClr>
                <a:schemeClr val="dk1"/>
              </a:buClr>
              <a:buSzPts val="1800"/>
              <a:buChar char="●"/>
            </a:pPr>
            <a:r>
              <a:rPr b="1" lang="es-419">
                <a:solidFill>
                  <a:schemeClr val="dk2"/>
                </a:solidFill>
              </a:rPr>
              <a:t>Formateo con String.format</a:t>
            </a:r>
            <a:endParaRPr b="1">
              <a:solidFill>
                <a:schemeClr val="dk2"/>
              </a:solidFill>
            </a:endParaRPr>
          </a:p>
          <a:p>
            <a:pPr indent="0" lvl="0" marL="0" rtl="0" algn="l">
              <a:spcBef>
                <a:spcPts val="1200"/>
              </a:spcBef>
              <a:spcAft>
                <a:spcPts val="1200"/>
              </a:spcAft>
              <a:buNone/>
            </a:pPr>
            <a:r>
              <a:t/>
            </a:r>
            <a:endParaRPr b="1">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419"/>
              <a:t>Ejercicios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Ejercicios funciones de strings</a:t>
            </a:r>
            <a:endParaRPr/>
          </a:p>
        </p:txBody>
      </p:sp>
      <p:sp>
        <p:nvSpPr>
          <p:cNvPr id="109" name="Google Shape;109;p21"/>
          <p:cNvSpPr txBox="1"/>
          <p:nvPr>
            <p:ph idx="1" type="body"/>
          </p:nvPr>
        </p:nvSpPr>
        <p:spPr>
          <a:xfrm>
            <a:off x="311700" y="1152475"/>
            <a:ext cx="8520600" cy="413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s-419" sz="1800"/>
              <a:t>Pedir un string por teclado:</a:t>
            </a:r>
            <a:endParaRPr sz="1800"/>
          </a:p>
          <a:p>
            <a:pPr indent="-342900" lvl="1" marL="914400" rtl="0" algn="l">
              <a:spcBef>
                <a:spcPts val="0"/>
              </a:spcBef>
              <a:spcAft>
                <a:spcPts val="0"/>
              </a:spcAft>
              <a:buSzPts val="1800"/>
              <a:buChar char="○"/>
            </a:pPr>
            <a:r>
              <a:rPr lang="es-419" sz="1800"/>
              <a:t>Mostrar su </a:t>
            </a:r>
            <a:r>
              <a:rPr lang="es-419" sz="1800"/>
              <a:t> longitud y tamaño bytes.</a:t>
            </a:r>
            <a:endParaRPr sz="1800"/>
          </a:p>
          <a:p>
            <a:pPr indent="-342900" lvl="1" marL="914400" rtl="0" algn="l">
              <a:spcBef>
                <a:spcPts val="0"/>
              </a:spcBef>
              <a:spcAft>
                <a:spcPts val="0"/>
              </a:spcAft>
              <a:buSzPts val="1800"/>
              <a:buChar char="○"/>
            </a:pPr>
            <a:r>
              <a:rPr lang="es-419" sz="1800"/>
              <a:t>Pedir un entero por teclado y mostrar el </a:t>
            </a:r>
            <a:r>
              <a:rPr lang="es-419" sz="1800"/>
              <a:t>carácter</a:t>
            </a:r>
            <a:r>
              <a:rPr lang="es-419" sz="1800"/>
              <a:t> en la posición ingresada por el usuario.</a:t>
            </a:r>
            <a:endParaRPr sz="1800"/>
          </a:p>
          <a:p>
            <a:pPr indent="-342900" lvl="0" marL="457200" rtl="0" algn="l">
              <a:spcBef>
                <a:spcPts val="0"/>
              </a:spcBef>
              <a:spcAft>
                <a:spcPts val="0"/>
              </a:spcAft>
              <a:buSzPts val="1800"/>
              <a:buAutoNum type="arabicPeriod"/>
            </a:pPr>
            <a:r>
              <a:rPr lang="es-419" sz="1800"/>
              <a:t>Pedir por teclado 2 string</a:t>
            </a:r>
            <a:r>
              <a:rPr lang="es-419"/>
              <a:t>s</a:t>
            </a:r>
            <a:r>
              <a:rPr lang="es-419" sz="1800"/>
              <a:t> y mostrar la concatenación de </a:t>
            </a:r>
            <a:r>
              <a:rPr lang="es-419"/>
              <a:t>ellos.</a:t>
            </a:r>
            <a:endParaRPr sz="1800"/>
          </a:p>
          <a:p>
            <a:pPr indent="-342900" lvl="0" marL="457200" rtl="0" algn="l">
              <a:spcBef>
                <a:spcPts val="0"/>
              </a:spcBef>
              <a:spcAft>
                <a:spcPts val="0"/>
              </a:spcAft>
              <a:buSzPts val="1800"/>
              <a:buAutoNum type="arabicPeriod"/>
            </a:pPr>
            <a:r>
              <a:rPr lang="es-419"/>
              <a:t>Pedir por teclado un String y m</a:t>
            </a:r>
            <a:r>
              <a:rPr lang="es-419" sz="1800"/>
              <a:t>ostrar el índice de primera y última ocurrencia del caracter X dentro de un string	.</a:t>
            </a:r>
            <a:endParaRPr sz="1800"/>
          </a:p>
          <a:p>
            <a:pPr indent="-342900" lvl="0" marL="457200" rtl="0" algn="l">
              <a:spcBef>
                <a:spcPts val="0"/>
              </a:spcBef>
              <a:spcAft>
                <a:spcPts val="0"/>
              </a:spcAft>
              <a:buSzPts val="1800"/>
              <a:buAutoNum type="arabicPeriod"/>
            </a:pPr>
            <a:r>
              <a:rPr lang="es-419" sz="1800"/>
              <a:t>Dado un nombre de archivo de la forma</a:t>
            </a:r>
            <a:r>
              <a:rPr lang="es-419" sz="1800">
                <a:solidFill>
                  <a:schemeClr val="dk2"/>
                </a:solidFill>
                <a:latin typeface="Roboto Mono"/>
                <a:ea typeface="Roboto Mono"/>
                <a:cs typeface="Roboto Mono"/>
                <a:sym typeface="Roboto Mono"/>
              </a:rPr>
              <a:t> nombre.extension</a:t>
            </a:r>
            <a:r>
              <a:rPr lang="es-419" sz="1800"/>
              <a:t> (ejemplo</a:t>
            </a:r>
            <a:r>
              <a:rPr lang="es-419" sz="1800">
                <a:solidFill>
                  <a:schemeClr val="dk2"/>
                </a:solidFill>
                <a:latin typeface="Roboto Mono"/>
                <a:ea typeface="Roboto Mono"/>
                <a:cs typeface="Roboto Mono"/>
                <a:sym typeface="Roboto Mono"/>
              </a:rPr>
              <a:t> notas.txt</a:t>
            </a:r>
            <a:r>
              <a:rPr lang="es-419" sz="1800"/>
              <a:t>) imprimir la extensión del archivo.</a:t>
            </a:r>
            <a:endParaRPr sz="1800"/>
          </a:p>
          <a:p>
            <a:pPr indent="-342900" lvl="0" marL="457200" rtl="0" algn="l">
              <a:spcBef>
                <a:spcPts val="0"/>
              </a:spcBef>
              <a:spcAft>
                <a:spcPts val="0"/>
              </a:spcAft>
              <a:buSzPts val="1800"/>
              <a:buAutoNum type="arabicPeriod"/>
            </a:pPr>
            <a:r>
              <a:rPr lang="es-419" sz="1800"/>
              <a:t>Mostrar el substring que consta de los 3 primeros caracteres de un string.</a:t>
            </a:r>
            <a:endParaRPr sz="1800"/>
          </a:p>
          <a:p>
            <a:pPr indent="-342900" lvl="0" marL="457200" rtl="0" algn="l">
              <a:spcBef>
                <a:spcPts val="0"/>
              </a:spcBef>
              <a:spcAft>
                <a:spcPts val="0"/>
              </a:spcAft>
              <a:buSzPts val="1800"/>
              <a:buAutoNum type="arabicPeriod"/>
            </a:pPr>
            <a:r>
              <a:rPr lang="es-419" sz="1800"/>
              <a:t>Mostrar el substring entre las posiciones 4 y 5 (inclusiva)  de un </a:t>
            </a:r>
            <a:r>
              <a:rPr lang="es-419"/>
              <a:t>string solicitado por teclado.</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