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537492ea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537492e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537492ea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537492ea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537492ea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537492ea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e2c1fb8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e2c1fb8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537492ea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537492ea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537492ea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537492ea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537492ea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537492ea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537492ea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537492ea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1fdd745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1fdd745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1fdd745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1fdd745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21459b435_0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21459b435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537492ea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d537492ea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5370a44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5370a44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537492ea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d537492ea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537492ea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d537492ea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537492ea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d537492ea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537492ea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d537492ea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1fdd7454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11fdd7454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d537492ea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d537492ea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e2c1fb8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e2c1fb8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537492ea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537492ea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537492ea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537492ea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537492ea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537492ea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537492ea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537492ea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537492e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537492e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55cc4bff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55cc4bff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○"/>
              <a:defRPr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■"/>
              <a:defRPr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oracle.com/java/technologies/downloads/" TargetMode="External"/><Relationship Id="rId4" Type="http://schemas.openxmlformats.org/officeDocument/2006/relationships/hyperlink" Target="https://docs.oracle.com/en/java/javase/21/" TargetMode="External"/><Relationship Id="rId5" Type="http://schemas.openxmlformats.org/officeDocument/2006/relationships/hyperlink" Target="https://docs.oracle.com/en/java/javase/21/docs/api/index.html" TargetMode="External"/><Relationship Id="rId6" Type="http://schemas.openxmlformats.org/officeDocument/2006/relationships/hyperlink" Target="https://docs.oracle.com/javase/specs/jls/se21/html/index.html" TargetMode="External"/><Relationship Id="rId7" Type="http://schemas.openxmlformats.org/officeDocument/2006/relationships/hyperlink" Target="https://docs.oracle.com/javase/specs/jvms/se21/html/index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oracle.com/java/technologies/downloads" TargetMode="External"/><Relationship Id="rId4" Type="http://schemas.openxmlformats.org/officeDocument/2006/relationships/hyperlink" Target="https://jdk.java.net/" TargetMode="External"/><Relationship Id="rId5" Type="http://schemas.openxmlformats.org/officeDocument/2006/relationships/hyperlink" Target="https://jdk.java.net/archive/" TargetMode="External"/><Relationship Id="rId6" Type="http://schemas.openxmlformats.org/officeDocument/2006/relationships/hyperlink" Target="https://jdkcomparison.com/" TargetMode="External"/><Relationship Id="rId7" Type="http://schemas.openxmlformats.org/officeDocument/2006/relationships/hyperlink" Target="https://whichjdk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doptium.net/temurin/releases/" TargetMode="External"/><Relationship Id="rId4" Type="http://schemas.openxmlformats.org/officeDocument/2006/relationships/hyperlink" Target="https://aws.amazon.com/es/corretto/" TargetMode="External"/><Relationship Id="rId5" Type="http://schemas.openxmlformats.org/officeDocument/2006/relationships/hyperlink" Target="https://www.azul.com/downloads/#zulu" TargetMode="External"/><Relationship Id="rId6" Type="http://schemas.openxmlformats.org/officeDocument/2006/relationships/hyperlink" Target="https://bell-sw.com/pages/downloads/" TargetMode="External"/><Relationship Id="rId7" Type="http://schemas.openxmlformats.org/officeDocument/2006/relationships/hyperlink" Target="https://dragonwell-jdk.io/#/index" TargetMode="External"/><Relationship Id="rId8" Type="http://schemas.openxmlformats.org/officeDocument/2006/relationships/hyperlink" Target="https://sap.github.io/SapMachin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dkman.io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watch?v=3GymExBkKj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532975"/>
            <a:ext cx="8491200" cy="23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Aprendamos Java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001 - Instalación / Hola Mundo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 Dev - Oskar Raúl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Hola Mundo - el código fuente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Qué necesitamos para programar en Java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Editor de texto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IDE (Preferiblemente)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IntelliJ </a:t>
            </a:r>
            <a:r>
              <a:rPr lang="es-419" sz="1800"/>
              <a:t>(el que usaré en el taller)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Netbeans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Eclipse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Herramientas compilación/ejecución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javac </a:t>
            </a:r>
            <a:r>
              <a:rPr lang="es-419" sz="1800"/>
              <a:t>(compilador java)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java </a:t>
            </a:r>
            <a:r>
              <a:rPr lang="es-419" sz="1800"/>
              <a:t>(ejecución de la máquina virtual Java JVM)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jar </a:t>
            </a:r>
            <a:r>
              <a:rPr lang="es-419" sz="1800"/>
              <a:t>(comando para manipulación de archivos java o jars)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Qué necesitamos para programar en Java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Documentación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Descargas oficiales java</a:t>
            </a:r>
            <a:br>
              <a:rPr lang="es-419" sz="1800"/>
            </a:br>
            <a:r>
              <a:rPr lang="es-419" sz="1800" u="sng">
                <a:solidFill>
                  <a:schemeClr val="hlink"/>
                </a:solidFill>
                <a:hlinkClick r:id="rId3"/>
              </a:rPr>
              <a:t>https://www.oracle.com/java/technologies/downloads/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Documentación oficial java 21</a:t>
            </a:r>
            <a:br>
              <a:rPr lang="es-419" sz="1800"/>
            </a:br>
            <a:r>
              <a:rPr lang="es-419" sz="1800" u="sng">
                <a:solidFill>
                  <a:schemeClr val="hlink"/>
                </a:solidFill>
                <a:hlinkClick r:id="rId4"/>
              </a:rPr>
              <a:t>https://docs.oracle.com/en/java/javase/21/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API Java (Bibliotecas de programación Core Java)</a:t>
            </a:r>
            <a:br>
              <a:rPr lang="es-419" sz="1800"/>
            </a:br>
            <a:r>
              <a:rPr lang="es-419" sz="1800" u="sng">
                <a:solidFill>
                  <a:schemeClr val="hlink"/>
                </a:solidFill>
                <a:hlinkClick r:id="rId5"/>
              </a:rPr>
              <a:t>https://docs.oracle.com/en/java/javase/21/docs/api/index.html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Especificación del lenguaje</a:t>
            </a:r>
            <a:br>
              <a:rPr lang="es-419" sz="1800"/>
            </a:br>
            <a:r>
              <a:rPr lang="es-419" sz="1800" u="sng">
                <a:solidFill>
                  <a:schemeClr val="hlink"/>
                </a:solidFill>
                <a:hlinkClick r:id="rId6"/>
              </a:rPr>
              <a:t>https://docs.oracle.com/javase/specs/jls/se21/html/index.html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Especificación de la JVM</a:t>
            </a:r>
            <a:br>
              <a:rPr lang="es-419" sz="1800"/>
            </a:br>
            <a:r>
              <a:rPr lang="es-419" sz="1800" u="sng">
                <a:solidFill>
                  <a:schemeClr val="hlink"/>
                </a:solidFill>
                <a:hlinkClick r:id="rId7"/>
              </a:rPr>
              <a:t>https://docs.oracle.com/javase/specs/jvms/se21/html/index.html</a:t>
            </a:r>
            <a:br>
              <a:rPr lang="es-419" sz="1800"/>
            </a:b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 Hola mundo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Elementos: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Clase</a:t>
            </a:r>
            <a:r>
              <a:rPr lang="es-419" sz="1800"/>
              <a:t> Todo programa Java tiene al menos una clase pública (luego veremos los conceptos de acceso público, privado, protegido… en detalle)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 Hola mundo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Elementos: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Archivos fuentes extensión .java </a:t>
            </a:r>
            <a:r>
              <a:rPr lang="es-419" sz="1800"/>
              <a:t>puede tener UNA sola clase pública y el archivo debe llamarse igual (sensible a mayúsculas)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 Hola mundo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Elementos: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Funciones o métodos</a:t>
            </a:r>
            <a:r>
              <a:rPr lang="es-419" sz="1800"/>
              <a:t> Toda clase Java puede tener una o más funciones o métodos que son unidades de código con un nombre y que pueden recibir parámetros. No existe código fuera de un método (*)</a:t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(*) Existe una excepción que veremos luego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 Hola mundo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Elementos: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Función main</a:t>
            </a:r>
            <a:r>
              <a:rPr lang="es-419" sz="1800"/>
              <a:t> Existe una función pública y estática especial llamada main que es la “función principal”  =&gt; la función que se ejecuta al arrancar el programa.</a:t>
            </a:r>
            <a:br>
              <a:rPr lang="es-419" sz="1800"/>
            </a:br>
            <a:br>
              <a:rPr lang="es-419" sz="1800"/>
            </a:br>
            <a:r>
              <a:rPr lang="es-419" sz="1800"/>
              <a:t>Parámetro en la función main:</a:t>
            </a:r>
            <a:r>
              <a:rPr b="1" lang="es-419" sz="1800">
                <a:solidFill>
                  <a:schemeClr val="dk2"/>
                </a:solidFill>
              </a:rPr>
              <a:t> String[] args  = Array</a:t>
            </a:r>
            <a:r>
              <a:rPr lang="es-419" sz="1800"/>
              <a:t> (*) de cadenas de caracteres que tiene la lista de “argumentos posicionales” desde la consola o línea de comandos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(*) Por ahora pensemos informalmente un Array como una “lista” de N elementos que se cuentan desde cero hasta N-1, así args[0] = primer elemento, args[1] = segundo elemento …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 Hola mundo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Elementos: (Ver archivo HelloWithName en ejemplos de código sesión 2)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Importación de dependencias</a:t>
            </a:r>
            <a:endParaRPr b="1"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Declaración de variable</a:t>
            </a:r>
            <a:endParaRPr b="1"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Asignación de valor a variable</a:t>
            </a:r>
            <a:endParaRPr b="1"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Instrucciones</a:t>
            </a:r>
            <a:endParaRPr b="1"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b="1" lang="es-419" sz="1800" strike="sngStrike">
                <a:solidFill>
                  <a:schemeClr val="dk2"/>
                </a:solidFill>
              </a:rPr>
              <a:t>Comentarios de una línea o múltiples líneas</a:t>
            </a:r>
            <a:endParaRPr b="1" sz="1800" strike="sngStrike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Sentencias (statements)</a:t>
            </a:r>
            <a:endParaRPr b="1"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Invocación de un método de clase o estático</a:t>
            </a:r>
            <a:endParaRPr b="1"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Creación de objeto e invocación de un método</a:t>
            </a:r>
            <a:endParaRPr b="1"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Palabras Reservadas</a:t>
            </a:r>
            <a:endParaRPr b="1"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800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 Hola mundo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Palabras reservadas (reserved Words)</a:t>
            </a:r>
            <a:r>
              <a:rPr lang="es-419"/>
              <a:t> Son palabrasque tienen un significado especial en el lenguaje de programación y no se pueden usar como nombres de variables, constantes, funciones, etc… </a:t>
            </a:r>
            <a:endParaRPr b="1"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800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 Hola mundo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Palabras reservadas en java</a:t>
            </a:r>
            <a:endParaRPr b="1"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800"/>
              <a:t> </a:t>
            </a:r>
            <a:endParaRPr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625" y="1859925"/>
            <a:ext cx="5570651" cy="313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1"/>
          <p:cNvSpPr txBox="1"/>
          <p:nvPr/>
        </p:nvSpPr>
        <p:spPr>
          <a:xfrm>
            <a:off x="6777000" y="4442650"/>
            <a:ext cx="2367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Fuente:  Deitel Java How To Program 11th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Instalación SDK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Hola Mundo - la ejecución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Ejecución </a:t>
            </a:r>
            <a:r>
              <a:rPr lang="es-419"/>
              <a:t>del Hola Mundo</a:t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152475"/>
            <a:ext cx="8520600" cy="3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Lenguaje Compilado a una máquina virtual llamada JVM (Java Virtual Machine)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Hace que Java sea portable a múltiples SO.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Los SO tienen una implementación de la JVM (traduce las instrucciones de la máquina virtual a nativo) =&gt; JVM (Java virtual machine)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Proceso de ejecución en lenguajes compilados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Escribir código.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Compilar / enlazar a libs externas(*) (Ejecución del compilador).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Se genera programa ejecutable (caso java archivos .class que serían los ejecutables de la JVM).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(*) En el caso Java no existe un proceso de enlace tal como en C/C++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Ejecución del Hola Mundo</a:t>
            </a:r>
            <a:endParaRPr/>
          </a:p>
        </p:txBody>
      </p:sp>
      <p:pic>
        <p:nvPicPr>
          <p:cNvPr id="185" name="Google Shape;1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550" y="1100425"/>
            <a:ext cx="6330626" cy="39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4"/>
          <p:cNvSpPr txBox="1"/>
          <p:nvPr/>
        </p:nvSpPr>
        <p:spPr>
          <a:xfrm>
            <a:off x="6777000" y="4442650"/>
            <a:ext cx="2367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Fuente: Head First Java </a:t>
            </a:r>
            <a:br>
              <a:rPr lang="es-419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s-419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3rd edition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Ciclo de compilación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Escritura del código</a:t>
            </a:r>
            <a:r>
              <a:rPr lang="es-419" sz="1800">
                <a:solidFill>
                  <a:schemeClr val="dk2"/>
                </a:solidFill>
              </a:rPr>
              <a:t> </a:t>
            </a:r>
            <a:r>
              <a:rPr lang="es-419" sz="1800"/>
              <a:t>comando con cualquier editor o IDE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Compilación</a:t>
            </a:r>
            <a:r>
              <a:rPr lang="es-419" sz="1800"/>
              <a:t>  comando </a:t>
            </a:r>
            <a:r>
              <a:rPr b="1" lang="es-419" sz="1800">
                <a:solidFill>
                  <a:schemeClr val="dk2"/>
                </a:solidFill>
              </a:rPr>
              <a:t>javac </a:t>
            </a:r>
            <a:r>
              <a:rPr lang="es-419" sz="1800"/>
              <a:t> archivo.java =&gt; archivo.class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Ejecución </a:t>
            </a:r>
            <a:r>
              <a:rPr lang="es-419" sz="1800"/>
              <a:t>comando  </a:t>
            </a:r>
            <a:r>
              <a:rPr b="1" lang="es-419" sz="1800">
                <a:solidFill>
                  <a:schemeClr val="dk2"/>
                </a:solidFill>
              </a:rPr>
              <a:t>java </a:t>
            </a:r>
            <a:r>
              <a:rPr lang="es-419" sz="1800"/>
              <a:t>inicia ejecución desde la función main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98" y="1121175"/>
            <a:ext cx="711410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6"/>
          <p:cNvSpPr txBox="1"/>
          <p:nvPr/>
        </p:nvSpPr>
        <p:spPr>
          <a:xfrm>
            <a:off x="6777000" y="4442650"/>
            <a:ext cx="2367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Fuente: Head First Java </a:t>
            </a:r>
            <a:br>
              <a:rPr lang="es-419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s-419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3rd edition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Workshop ejecución hola mundo</a:t>
            </a:r>
            <a:endParaRPr/>
          </a:p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Ejecución Windows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Ejecución Linux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Ejercicios</a:t>
            </a:r>
            <a:endParaRPr/>
          </a:p>
        </p:txBody>
      </p:sp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Investigar sobre diferencias entre lenguajes ejecutados y compilados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Investigar sobre el concepto de Bytecode ¿Qué otros lenguajes utilizan bytecode?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Investigar sobre el concepto de “Just In Time Compiling” (JIT) Bajo qué escenarios Java usa este concepto?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Realizar la instalación de Java 21 en windows y linux de ser posible.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Ubicar en la documentación del API las funciones usadas de la clase Math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Ubicar en la referencia del lenguaje los tipos de datos y operadores usados.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Realizar el proceso de compilación y ejecución del hola mundo.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Hacer cambios sobre el programa, experimentar.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Instalación en Windows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Versión que usaremos</a:t>
            </a:r>
            <a:r>
              <a:rPr lang="es-419"/>
              <a:t> Java 21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Pasos base</a:t>
            </a:r>
            <a:endParaRPr b="1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Usar instalador.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Instalación manual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-419" sz="1800"/>
              <a:t>Descargar Zip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-419" sz="1800"/>
              <a:t>Extraer a un directorio (recomendado que el path no tenga espacios)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-419" sz="1800"/>
              <a:t>Setear variable de entorno PATH - Agregar el dir instalación \ bin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-419" sz="1800"/>
              <a:t>Setear variable de entorno JAVA_HOME - Settear nueva como Directorio de instalación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-419" sz="1800"/>
              <a:t>Probar la instalación - Abrir un shell  NUEVO</a:t>
            </a:r>
            <a:br>
              <a:rPr lang="es-419" sz="1800"/>
            </a:br>
            <a:r>
              <a:rPr lang="es-419" sz="1800"/>
              <a:t>Dentro de un shell CMD el comando SET para ver las variables de entorno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Cuál SDK Escoger?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261325"/>
            <a:ext cx="57150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SDKs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SDK Oficial Java Oracle última versión: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https://www.oracle.com/java/technologies/downloads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Openjdk</a:t>
            </a:r>
            <a:r>
              <a:rPr lang="es-419"/>
              <a:t> última versión</a:t>
            </a:r>
            <a:br>
              <a:rPr lang="es-419"/>
            </a:br>
            <a:r>
              <a:rPr lang="es-419" u="sng">
                <a:solidFill>
                  <a:schemeClr val="hlink"/>
                </a:solidFill>
                <a:hlinkClick r:id="rId4"/>
              </a:rPr>
              <a:t>https://jdk.java.net/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Open JDK versiones de archivo (Post Java 8)</a:t>
            </a:r>
            <a:br>
              <a:rPr lang="es-419"/>
            </a:br>
            <a:r>
              <a:rPr lang="es-419" u="sng">
                <a:solidFill>
                  <a:schemeClr val="hlink"/>
                </a:solidFill>
                <a:hlinkClick r:id="rId5"/>
              </a:rPr>
              <a:t>https://jdk.java.net/archive/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Comparativas de SDKs (características y licenciamiento)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https://jdkcomparison.com/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https://whichjdk.com/</a:t>
            </a:r>
            <a:br>
              <a:rPr lang="es-419" sz="1800"/>
            </a:b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SDKs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Algunas distribuciones populares de JDKs con versiones gratuitas/open source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Adoptium (Antes AdoptOpenJDK) 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https://adoptium.net/temurin/releases/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Amazon Corretto:  </a:t>
            </a:r>
            <a:r>
              <a:rPr lang="es-419" u="sng">
                <a:solidFill>
                  <a:schemeClr val="hlink"/>
                </a:solidFill>
                <a:hlinkClick r:id="rId4"/>
              </a:rPr>
              <a:t>https://aws.amazon.com/es/corretto/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Azul Zulu JDK:  </a:t>
            </a:r>
            <a:r>
              <a:rPr lang="es-419" u="sng">
                <a:solidFill>
                  <a:schemeClr val="hlink"/>
                </a:solidFill>
                <a:hlinkClick r:id="rId5"/>
              </a:rPr>
              <a:t>https://www.azul.com/downloads/#zulu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Bellsoft Liberica JDK:  </a:t>
            </a:r>
            <a:r>
              <a:rPr lang="es-419" u="sng">
                <a:solidFill>
                  <a:schemeClr val="hlink"/>
                </a:solidFill>
                <a:hlinkClick r:id="rId6"/>
              </a:rPr>
              <a:t>https://bell-sw.com/pages/downloads/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Alibaba DragonWell: </a:t>
            </a:r>
            <a:r>
              <a:rPr lang="es-419" u="sng">
                <a:solidFill>
                  <a:schemeClr val="hlink"/>
                </a:solidFill>
                <a:hlinkClick r:id="rId7"/>
              </a:rPr>
              <a:t>https://dragonwell-jdk.io/#/index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SAPMachine: </a:t>
            </a:r>
            <a:r>
              <a:rPr lang="es-419" u="sng">
                <a:solidFill>
                  <a:schemeClr val="hlink"/>
                </a:solidFill>
                <a:hlinkClick r:id="rId8"/>
              </a:rPr>
              <a:t>https://sap.github.io/SapMachine/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Workshop instalación JDK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Instalación en windows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Instalación en Linux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Instalación en Linux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Paquetería específica de la distribución Linux.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Usar SDK Man! (recomendado)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https://sdkman.io/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(Si no tienen linux pueden usarlo limitadamente en Git Bash de linux)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Copiar comando de instalación </a:t>
            </a:r>
            <a:r>
              <a:rPr lang="es-419" sz="1300">
                <a:solidFill>
                  <a:srgbClr val="343F52"/>
                </a:solidFill>
                <a:highlight>
                  <a:srgbClr val="F6F7F8"/>
                </a:highlight>
                <a:latin typeface="Courier New"/>
                <a:ea typeface="Courier New"/>
                <a:cs typeface="Courier New"/>
                <a:sym typeface="Courier New"/>
              </a:rPr>
              <a:t>curl -s "https://get.sdkman.io" | bash</a:t>
            </a:r>
            <a:endParaRPr sz="1300">
              <a:solidFill>
                <a:srgbClr val="343F52"/>
              </a:solidFill>
              <a:highlight>
                <a:srgbClr val="F6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Verificar que todo se instala en el directorio </a:t>
            </a:r>
            <a:r>
              <a:rPr lang="es-419" sz="1300">
                <a:solidFill>
                  <a:srgbClr val="343F52"/>
                </a:solidFill>
                <a:highlight>
                  <a:srgbClr val="F6F7F8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s-419" sz="1300">
                <a:solidFill>
                  <a:srgbClr val="343F52"/>
                </a:solidFill>
                <a:highlight>
                  <a:srgbClr val="F6F7F8"/>
                </a:highlight>
                <a:latin typeface="Courier New"/>
                <a:ea typeface="Courier New"/>
                <a:cs typeface="Courier New"/>
                <a:sym typeface="Courier New"/>
              </a:rPr>
              <a:t>:/Users/nombre_usuario/.sdk/candidates</a:t>
            </a:r>
            <a:endParaRPr sz="1300">
              <a:solidFill>
                <a:srgbClr val="343F52"/>
              </a:solidFill>
              <a:highlight>
                <a:srgbClr val="F6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Comando para pedir ayuda </a:t>
            </a:r>
            <a:r>
              <a:rPr lang="es-419" sz="1300">
                <a:solidFill>
                  <a:srgbClr val="343F52"/>
                </a:solidFill>
                <a:highlight>
                  <a:srgbClr val="F6F7F8"/>
                </a:highlight>
                <a:latin typeface="Courier New"/>
                <a:ea typeface="Courier New"/>
                <a:cs typeface="Courier New"/>
                <a:sym typeface="Courier New"/>
              </a:rPr>
              <a:t>sdk help </a:t>
            </a:r>
            <a:r>
              <a:rPr lang="es-419"/>
              <a:t>y aprenden a usar el SDK</a:t>
            </a:r>
            <a:endParaRPr sz="1300">
              <a:solidFill>
                <a:srgbClr val="343F52"/>
              </a:solidFill>
              <a:highlight>
                <a:srgbClr val="F6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43F52"/>
              </a:solidFill>
              <a:highlight>
                <a:srgbClr val="F6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Curso Git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Curso git mouredev, para los que no saben nada de git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https://www.youtube.com/watch?v=3GymExBkKjE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43F52"/>
              </a:solidFill>
              <a:highlight>
                <a:srgbClr val="F6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