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2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2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5a2e156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5a2e156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6257f8c4d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6257f8c4d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6257f8c4d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6257f8c4d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6257f8c4d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6257f8c4d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6257f8c4d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6257f8c4d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6257f8c4d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6257f8c4d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55cf651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55cf651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6257f8c4d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6257f8c4d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6257f8c4d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6257f8c4d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53937ffc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53937ffc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21459b435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21459b435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5a43b96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d5a43b96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65c6cd7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d65c6cd7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458b030e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1458b030e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6257f8c4d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6257f8c4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e2c1fb8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e2c1fb8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5a2e156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5a2e156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6257f8c4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6257f8c4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6257f8c4d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6257f8c4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6257f8c4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6257f8c4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6257f8c4d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6257f8c4d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○"/>
              <a:defRPr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■"/>
              <a:defRPr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uebadeconcepto.es/infov/infv_diagramasflujo/" TargetMode="External"/><Relationship Id="rId4" Type="http://schemas.openxmlformats.org/officeDocument/2006/relationships/hyperlink" Target="https://dl.acm.org/doi/pdf/10.1145/356566.356570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532975"/>
            <a:ext cx="8491200" cy="23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Aprendamos Java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Bases de Algoritmos parte 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 Dev - Oskar Raúl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Formas de expresión de un algoritmo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Forma textual: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Narración de los pasos (ej: Receta de Cocina, pasos para un trámite de gobierno)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Escritura de algoritmo en pseudocódigo (Escritura informal de un programa con construcciones parecidas a un lenguaje de programación)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Forma gráfica: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Diagrama de flujo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Proceso de pensamiento para diseñar un algoritmo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103" y="1522050"/>
            <a:ext cx="7641994" cy="271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5579925" y="4442650"/>
            <a:ext cx="3564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 Joyanes - Fundamentos de programación 4th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Proceso de pensamiento para diseñar un algoritmo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2"/>
                </a:solidFill>
              </a:rPr>
              <a:t>Preguntas para diseñar un algoritmo</a:t>
            </a:r>
            <a:r>
              <a:rPr lang="es-419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s-419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¿Cuáles son las entradas del problema? (Datos, formato de estos datos, métodos de entrada como teclado, disco, red, …)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s-419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¿Cuáles son las salidas del problema? (Datos, reportes o informes a generar, medios de distribución como pantalla, disco, Internet,...)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s-419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¿Cuáles son los pasos a seguir para resolver el problema? Fórmulas matemáticas  y cálculos involucrados)s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s-419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Requisitos adicionales: Casos bordes, valores válidos, restricciones legales, …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Proceso de pensamiento para diseñar un algoritmo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170125"/>
            <a:ext cx="6858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5579925" y="4442650"/>
            <a:ext cx="3564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 Joyanes - Fundamentos de programación 5th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Diagramas de Flujo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Diagramas de flujo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6526200" cy="3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s-419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Representación dell flujo de un proceso usando figuras geométricas y flechas.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s-419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Cada figura geométrica representa algún proceso o paso de un algoritmo.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○"/>
            </a:pPr>
            <a:r>
              <a:rPr lang="es-419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Ingreso de datos.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○"/>
            </a:pPr>
            <a:r>
              <a:rPr lang="es-419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Emisión de salidas. 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○"/>
            </a:pPr>
            <a:r>
              <a:rPr lang="es-419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Bifurcación.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○"/>
            </a:pPr>
            <a:r>
              <a:rPr lang="es-419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Subrutinas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○"/>
            </a:pPr>
            <a:r>
              <a:rPr lang="es-419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etc.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s-419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Las flechas indican la dirección en la que se ejecutan los pasos.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8550" y="882600"/>
            <a:ext cx="1779180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Notación del diagrama de flujo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8520600" cy="4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Estándar </a:t>
            </a:r>
            <a:r>
              <a:rPr lang="es-419"/>
              <a:t>ISO 5807 (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https://pruebadeconcepto.es/infov/infv_diagramasflujo/</a:t>
            </a:r>
            <a:r>
              <a:rPr lang="es-419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Seamos menos formales (el estándar es solo una guía)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Uso de papel y lápiz o alguna herramienta de dibujo como draw.io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46"/>
              <a:buFont typeface="Arial"/>
              <a:buNone/>
            </a:pPr>
            <a:r>
              <a:rPr lang="es-419"/>
              <a:t>Documento de </a:t>
            </a:r>
            <a:r>
              <a:rPr lang="es-419"/>
              <a:t>carácter</a:t>
            </a:r>
            <a:r>
              <a:rPr lang="es-419"/>
              <a:t> histórico: </a:t>
            </a:r>
            <a:r>
              <a:rPr lang="es-419" u="sng">
                <a:solidFill>
                  <a:schemeClr val="hlink"/>
                </a:solidFill>
                <a:hlinkClick r:id="rId4"/>
              </a:rPr>
              <a:t>Primer estándar X3.5 de diagramas de flujo.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Notación del diagrama de flujo - Resumen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50" y="1511575"/>
            <a:ext cx="53721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5580000" y="4496300"/>
            <a:ext cx="3564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 Joyanes - Fundamentos de programación 5th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704100" y="1161550"/>
            <a:ext cx="1007400" cy="442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Inicio o fin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5" name="Google Shape;175;p29"/>
          <p:cNvCxnSpPr>
            <a:stCxn id="174" idx="3"/>
          </p:cNvCxnSpPr>
          <p:nvPr/>
        </p:nvCxnSpPr>
        <p:spPr>
          <a:xfrm>
            <a:off x="1711500" y="1382950"/>
            <a:ext cx="830400" cy="42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76" name="Google Shape;176;p29"/>
          <p:cNvSpPr txBox="1"/>
          <p:nvPr/>
        </p:nvSpPr>
        <p:spPr>
          <a:xfrm>
            <a:off x="596775" y="3177600"/>
            <a:ext cx="1422000" cy="814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Bifurcación según booleano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7" name="Google Shape;177;p29"/>
          <p:cNvCxnSpPr>
            <a:stCxn id="176" idx="3"/>
          </p:cNvCxnSpPr>
          <p:nvPr/>
        </p:nvCxnSpPr>
        <p:spPr>
          <a:xfrm flipH="1" rot="10800000">
            <a:off x="2018775" y="3323550"/>
            <a:ext cx="46950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9"/>
          <p:cNvCxnSpPr/>
          <p:nvPr/>
        </p:nvCxnSpPr>
        <p:spPr>
          <a:xfrm flipH="1" rot="10800000">
            <a:off x="3992625" y="3229500"/>
            <a:ext cx="647100" cy="88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79" name="Google Shape;179;p29"/>
          <p:cNvSpPr txBox="1"/>
          <p:nvPr/>
        </p:nvSpPr>
        <p:spPr>
          <a:xfrm>
            <a:off x="3121425" y="4110300"/>
            <a:ext cx="1422000" cy="1033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Asignación variable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Cálculo 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Etc.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0" name="Google Shape;180;p29"/>
          <p:cNvCxnSpPr>
            <a:stCxn id="181" idx="1"/>
          </p:cNvCxnSpPr>
          <p:nvPr/>
        </p:nvCxnSpPr>
        <p:spPr>
          <a:xfrm rot="10800000">
            <a:off x="6777125" y="1953600"/>
            <a:ext cx="756000" cy="34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1" name="Google Shape;181;p29"/>
          <p:cNvSpPr txBox="1"/>
          <p:nvPr/>
        </p:nvSpPr>
        <p:spPr>
          <a:xfrm>
            <a:off x="7533125" y="2007750"/>
            <a:ext cx="1611000" cy="572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Lectura/escritura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2" name="Google Shape;182;p29"/>
          <p:cNvCxnSpPr>
            <a:stCxn id="183" idx="1"/>
          </p:cNvCxnSpPr>
          <p:nvPr/>
        </p:nvCxnSpPr>
        <p:spPr>
          <a:xfrm flipH="1">
            <a:off x="4979625" y="1029250"/>
            <a:ext cx="2454300" cy="74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3" name="Google Shape;183;p29"/>
          <p:cNvSpPr txBox="1"/>
          <p:nvPr/>
        </p:nvSpPr>
        <p:spPr>
          <a:xfrm>
            <a:off x="7433925" y="588850"/>
            <a:ext cx="1422000" cy="880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Bloque de programa reutilizable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6919675" y="3705700"/>
            <a:ext cx="2304900" cy="814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Continua en otro lugar misma página u otra página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5" name="Google Shape;185;p29"/>
          <p:cNvCxnSpPr>
            <a:stCxn id="184" idx="1"/>
          </p:cNvCxnSpPr>
          <p:nvPr/>
        </p:nvCxnSpPr>
        <p:spPr>
          <a:xfrm rot="10800000">
            <a:off x="6128875" y="3499150"/>
            <a:ext cx="790800" cy="61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Buenas prácticas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4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Orientación vertical: El flujo de operaciones debe ir de arriba hacia abajo, y de izquierda a derecha.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Mantener consistencia en tipografías y colores de los símbolos.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Minimizar el espacio usado.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1152475"/>
            <a:ext cx="8520600" cy="4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Ejercicios de algoritmos con diagramas de flujo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Flujo simple de instrucciones.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Algoritmo con bifurcaciones simples. 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s-419"/>
              <a:t>Introducción de variable </a:t>
            </a:r>
            <a:r>
              <a:rPr b="1" lang="es-419"/>
              <a:t>contador</a:t>
            </a:r>
            <a:r>
              <a:rPr lang="es-419"/>
              <a:t>.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s-419"/>
              <a:t>Introducción de </a:t>
            </a:r>
            <a:r>
              <a:rPr lang="es-419"/>
              <a:t>variable </a:t>
            </a:r>
            <a:r>
              <a:rPr lang="es-419"/>
              <a:t> </a:t>
            </a:r>
            <a:r>
              <a:rPr b="1" lang="es-419"/>
              <a:t>acumulador</a:t>
            </a:r>
            <a:r>
              <a:rPr lang="es-419"/>
              <a:t>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Algoritmo con bifurcaciones múltiples o anidadas.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311700" y="1152475"/>
            <a:ext cx="8520600" cy="4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Traducción de diagramas de flujo a Java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Bifurcación simple: La sentencia </a:t>
            </a:r>
            <a:r>
              <a:rPr b="1" lang="es-419"/>
              <a:t>if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Bifurcación o branching simple: La sentencia </a:t>
            </a:r>
            <a:r>
              <a:rPr b="1" lang="es-419"/>
              <a:t>if … else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Bifurcación o branching múltiple como selección de opciones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s-419"/>
              <a:t>Múltiples sentencias </a:t>
            </a:r>
            <a:r>
              <a:rPr b="1" lang="es-419"/>
              <a:t>if … else if … else</a:t>
            </a:r>
            <a:endParaRPr b="1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s-419"/>
              <a:t>Instrucción de selección múltiple </a:t>
            </a:r>
            <a:r>
              <a:rPr b="1" lang="es-419"/>
              <a:t>switch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/>
              <a:t>Gracias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Qué es un algoritmo?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DLE</a:t>
            </a:r>
            <a:r>
              <a:rPr lang="es-419"/>
              <a:t>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Conjunto ordenado y finito de operaciones que permite hallar la solución de un problema.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Merrian-Webster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A precise rule (or set of rules) specifying how to solve some problem; a set of procedures guaranteed to find the solution to a problem.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Etimología</a:t>
            </a:r>
            <a:r>
              <a:rPr lang="es-419"/>
              <a:t> 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Por Abu Abdallah Muḥammad ibn Mūsā al-Jwārizmī  (Al-Juarismi) matemático persa del siglo VIII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Qué es un algoritmo?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En el contexto de la informática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400"/>
              <a:t>Un algoritmo es un método para resolver un problema mediante una serie de pasos </a:t>
            </a:r>
            <a:r>
              <a:rPr b="1" lang="es-419" sz="2400" u="sng">
                <a:solidFill>
                  <a:schemeClr val="dk2"/>
                </a:solidFill>
              </a:rPr>
              <a:t>precisos</a:t>
            </a:r>
            <a:r>
              <a:rPr lang="es-419" sz="2400"/>
              <a:t>, </a:t>
            </a:r>
            <a:r>
              <a:rPr b="1" lang="es-419" sz="2400" u="sng">
                <a:solidFill>
                  <a:schemeClr val="dk2"/>
                </a:solidFill>
              </a:rPr>
              <a:t>definidos </a:t>
            </a:r>
            <a:r>
              <a:rPr lang="es-419" sz="2400"/>
              <a:t>y </a:t>
            </a:r>
            <a:r>
              <a:rPr b="1" lang="es-419" sz="2400" u="sng">
                <a:solidFill>
                  <a:schemeClr val="dk2"/>
                </a:solidFill>
              </a:rPr>
              <a:t>finitos</a:t>
            </a:r>
            <a:r>
              <a:rPr lang="es-419" sz="2400"/>
              <a:t>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Propiedades de un algoritmo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Valores de entrada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</a:pPr>
            <a:r>
              <a:rPr lang="es-419" sz="1800"/>
              <a:t>Conjunto de parámetros o asunciones con las que se inicia.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Procedimiento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 </a:t>
            </a:r>
            <a:r>
              <a:rPr lang="es-419" sz="1800"/>
              <a:t>Conjunto de pasos que se realizan con los datos de entrada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Salida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Conjunto de valores o estados resultantes de la ejecución del procedimiento.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Propiedades de un algoritmo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Preciso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</a:pPr>
            <a:r>
              <a:rPr lang="es-419" sz="1800"/>
              <a:t>La especificación de cada uno de los pasos debe ser clara y sin ambigüedades</a:t>
            </a:r>
            <a:r>
              <a:rPr lang="es-419" sz="1800"/>
              <a:t>.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Definido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 </a:t>
            </a:r>
            <a:r>
              <a:rPr lang="es-419" sz="1800"/>
              <a:t> Si el algoritmo se efectúa más de una vez con los mismos valores de entrada, debe generar el mismo resultado.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Finito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El procedimiento tiene un número </a:t>
            </a:r>
            <a:r>
              <a:rPr lang="es-419" sz="1800"/>
              <a:t>determinado </a:t>
            </a:r>
            <a:r>
              <a:rPr lang="es-419" sz="1800"/>
              <a:t>de pasos, y su ejecución termina en un tiempo específico y finito.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vs. Programas vs. Proceso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Algoritmo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 Un algoritmo es un método para resolver un problema mediante una serie de pasos. (Concepto general)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Programa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 </a:t>
            </a:r>
            <a:r>
              <a:rPr lang="es-419" sz="1800"/>
              <a:t>La expresión de un algoritmo en algún lenguaje de programación y el respectivo objeto en lenguaje de máquina ejecutable por un computador. (Concepto de programación)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Proceso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Un programa en ejecución en un computador (Concepto del área de Sistemas Operativos)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vs Programas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800" y="2787575"/>
            <a:ext cx="5632500" cy="2163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74900"/>
            <a:ext cx="2698925" cy="2265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</p:pic>
      <p:sp>
        <p:nvSpPr>
          <p:cNvPr id="103" name="Google Shape;103;p20"/>
          <p:cNvSpPr txBox="1"/>
          <p:nvPr/>
        </p:nvSpPr>
        <p:spPr>
          <a:xfrm>
            <a:off x="619725" y="1053750"/>
            <a:ext cx="13299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Algoritmo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5058725" y="2203925"/>
            <a:ext cx="13299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Programa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 flipH="1" rot="10800000">
            <a:off x="203875" y="1113575"/>
            <a:ext cx="8374800" cy="2510100"/>
          </a:xfrm>
          <a:prstGeom prst="roundRect">
            <a:avLst>
              <a:gd fmla="val 16667" name="adj"/>
            </a:avLst>
          </a:prstGeom>
          <a:solidFill>
            <a:srgbClr val="63D297">
              <a:alpha val="393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Programas vs Procesos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70136" l="0" r="17688" t="-4379"/>
          <a:stretch/>
        </p:blipFill>
        <p:spPr>
          <a:xfrm>
            <a:off x="3600150" y="1430925"/>
            <a:ext cx="4603274" cy="73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</p:pic>
      <p:sp>
        <p:nvSpPr>
          <p:cNvPr id="112" name="Google Shape;112;p21"/>
          <p:cNvSpPr txBox="1"/>
          <p:nvPr/>
        </p:nvSpPr>
        <p:spPr>
          <a:xfrm>
            <a:off x="6406650" y="3569900"/>
            <a:ext cx="13299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Proceso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5188" y="3897218"/>
            <a:ext cx="2984966" cy="9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688" y="2330975"/>
            <a:ext cx="2984975" cy="106784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5" name="Google Shape;11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57775" y="4375375"/>
            <a:ext cx="2425500" cy="48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6" name="Google Shape;116;p21"/>
          <p:cNvSpPr/>
          <p:nvPr/>
        </p:nvSpPr>
        <p:spPr>
          <a:xfrm flipH="1" rot="-5400000">
            <a:off x="2416850" y="1198925"/>
            <a:ext cx="682800" cy="1581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1"/>
          <p:cNvSpPr/>
          <p:nvPr/>
        </p:nvSpPr>
        <p:spPr>
          <a:xfrm flipH="1" rot="10800000">
            <a:off x="1426925" y="3856075"/>
            <a:ext cx="970500" cy="1004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4992913" y="4395475"/>
            <a:ext cx="844800" cy="44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4995338" y="1077825"/>
            <a:ext cx="18129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Código fuente </a:t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311688" y="1684025"/>
            <a:ext cx="18129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Ensamblador</a:t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1500" y="3897225"/>
            <a:ext cx="487642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2963567" y="3963225"/>
            <a:ext cx="24255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Ejecución programa</a:t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