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A9AF04-04CC-4C51-8FAA-50B79210E1A8}">
  <a:tblStyle styleId="{7BA9AF04-04CC-4C51-8FAA-50B79210E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5a43b9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5a43b9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5cf651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5cf651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5a43b96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5a43b96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5a43b96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5a43b96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a43b96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a43b96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5a43b96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5a43b96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5a43b96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5a43b96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458b03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458b03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458b03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458b03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a2e156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a2e156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21459b435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21459b435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2c1fb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2c1fb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a2e15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a2e15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5a2e156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5a2e156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a2e156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a2e156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3937ffc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53937ffc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3937ff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3937ff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5cf65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55cf65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○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Proxima Nova"/>
              <a:buChar char="■"/>
              <a:defRPr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Printf" TargetMode="External"/><Relationship Id="rId4" Type="http://schemas.openxmlformats.org/officeDocument/2006/relationships/hyperlink" Target="https://www.baeldung.com/java-printstream-print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532975"/>
            <a:ext cx="84912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Aprendamos 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Caracteres/String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 Dev - Oskar Raúl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un String por teclado y un substring de este String, imprimir el índice de la primera y última ocurrencia del substring dentro del string.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Dado un nombre de archivo de la forma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nombre.extension</a:t>
            </a:r>
            <a:r>
              <a:rPr lang="es-419" sz="1800"/>
              <a:t> (ejemplo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notas.txt</a:t>
            </a:r>
            <a:r>
              <a:rPr lang="es-419" sz="1800"/>
              <a:t>) imprimir la extensión del archivo.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que consta de los 3 primeros caracteres de un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entre las posiciones 4 y 9 de un String dado. Asuma que la longitud del String es mayor a 10.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Hacer un programa que imprima booleano que indique si un string comienza por vocal. Tomar en cuenta acentos del idioma español. Asumir que el string viene siempre en minúsculas.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un string por teclado e imprimir un booleano que indique si el string está todo en mayúsculas.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Reemplazar un string con N palabras separadas por un espacio a un nombre de variable en snake case, además el nombre en snake case debe quedar todo en minúsculas. Ejemplo si la entrada es Suma Valores el programa debe imprimir 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suma_valores</a:t>
            </a:r>
            <a:r>
              <a:rPr lang="es-419" sz="1800"/>
              <a:t>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Dado un string con una ruta de directorios en unix (separados por /)  imprimir los dos últimos subdirectorios. Ejemplo, si se ingresa 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/home/oskar/Documents/workshop</a:t>
            </a:r>
            <a:r>
              <a:rPr lang="es-419" sz="1800"/>
              <a:t>, el programa debe imprimir 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Documents/workshop</a:t>
            </a:r>
            <a:r>
              <a:rPr lang="es-419" sz="1800"/>
              <a:t>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secuencias de escape printf en Java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Familia funciones printf - referencias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Familia de funciones printf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https://en.wikipedia.org/wiki/Printf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Printf en Java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https://www.baeldung.com/java-printstream-printf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Algunas secuencias de escape para funciones tipo printf</a:t>
            </a:r>
            <a:endParaRPr sz="2600"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311700" y="11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{7BA9AF04-04CC-4C51-8FAA-50B79210E1A8}</a:tableStyleId>
              </a:tblPr>
              <a:tblGrid>
                <a:gridCol w="1371850"/>
                <a:gridCol w="3626000"/>
                <a:gridCol w="3627325"/>
              </a:tblGrid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Escape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%s 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un valor como string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"El nombre de la persona es %s"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%c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Caracter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letra inicial de la ciudad es %c"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%d</a:t>
                      </a:r>
                      <a:b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</a:b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%0[numero]d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61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10</a:t>
                      </a:r>
                      <a:endParaRPr sz="1200"/>
                    </a:p>
                    <a:p>
                      <a:pPr indent="-1661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10 de largo numero, se rellena con 0’s  a la izquierda</a:t>
                      </a:r>
                      <a:endParaRPr sz="1200"/>
                    </a:p>
                  </a:txBody>
                  <a:tcPr marT="91425" marB="91425" marR="91425" marL="180000"/>
                </a:tc>
                <a:tc>
                  <a:txBody>
                    <a:bodyPr/>
                    <a:lstStyle/>
                    <a:p>
                      <a:pPr indent="-899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"Hay un total de %d productos"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9999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"Factura Num: %08d"</a:t>
                      </a:r>
                      <a:endParaRPr sz="1200"/>
                    </a:p>
                  </a:txBody>
                  <a:tcPr marT="91425" marB="91425" marR="91425" marL="180000"/>
                </a:tc>
              </a:tr>
              <a:tr h="11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%o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%x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%X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19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8</a:t>
                      </a:r>
                      <a:endParaRPr sz="1200"/>
                    </a:p>
                    <a:p>
                      <a:pPr indent="-1619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16 dígitos en minúsculas</a:t>
                      </a:r>
                      <a:endParaRPr sz="1200"/>
                    </a:p>
                    <a:p>
                      <a:pPr indent="-1619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entero en base 16 dígitos en mayúsculas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8954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En todoslos casos se puede agregar el 0[numero] para especificar tamaño y relleno con 0 a la izquierda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dirección de memoria es %X"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máscara chmod del archivo es %o"</a:t>
                      </a:r>
                      <a:endParaRPr sz="1200"/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Algunas secuencias de escape para funciones tipo printf</a:t>
            </a:r>
            <a:endParaRPr sz="2600"/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311700" y="11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{7BA9AF04-04CC-4C51-8FAA-50B79210E1A8}</a:tableStyleId>
              </a:tblPr>
              <a:tblGrid>
                <a:gridCol w="1333375"/>
                <a:gridCol w="3786275"/>
                <a:gridCol w="3280825"/>
              </a:tblGrid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Escape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%f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%[n].[m]f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6199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flotante</a:t>
                      </a:r>
                      <a:endParaRPr sz="1200"/>
                    </a:p>
                    <a:p>
                      <a:pPr indent="-166199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-419" sz="1200"/>
                        <a:t>Imprime flotante con parte entera de tammaño n (se rellena con espacios) y m decimales (se completa con ceros a la derecha o se trunca el decimal)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"La temperatura es %f"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“El promedio es %8.2f”</a:t>
                      </a:r>
                      <a:endParaRPr sz="1200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%g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%[n].[m]f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flotante en notación científica, mismas opciones del caso anterior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"radio orbital = %.2g km."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%%</a:t>
                      </a:r>
                      <a:endParaRPr sz="12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Imprime el caracter % (signo de porcentaje)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5725" lvl="0" marL="85725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"Descuento del 15%%"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/>
              <a:t>Referencia algunas operaciones clase String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34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String(comunes a muchos lenguajes)</a:t>
            </a:r>
            <a:endParaRPr sz="2600"/>
          </a:p>
        </p:txBody>
      </p:sp>
      <p:graphicFrame>
        <p:nvGraphicFramePr>
          <p:cNvPr id="161" name="Google Shape;161;p30"/>
          <p:cNvGraphicFramePr/>
          <p:nvPr/>
        </p:nvGraphicFramePr>
        <p:xfrm>
          <a:off x="680200" y="11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{7BA9AF04-04CC-4C51-8FAA-50B79210E1A8}</a:tableStyleId>
              </a:tblPr>
              <a:tblGrid>
                <a:gridCol w="2413000"/>
                <a:gridCol w="2413000"/>
                <a:gridCol w="2413000"/>
              </a:tblGrid>
              <a:tr h="35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lenght</a:t>
                      </a:r>
                      <a:r>
                        <a:rPr lang="es-419"/>
                        <a:t>()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Longitud de un string en número de caracteres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isEmpty</a:t>
                      </a:r>
                      <a:r>
                        <a:rPr lang="es-419"/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Booleano que indica si el string es o no vacío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10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indexOf(str, [from]) / lastIndexOf(</a:t>
                      </a:r>
                      <a:r>
                        <a:rPr lang="es-419"/>
                        <a:t>str, [from]</a:t>
                      </a:r>
                      <a:r>
                        <a:rPr lang="es-419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Posición de la primera, o última aparición de una cadena, opcionalmente, contando desde el caracter from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charAt(pos)</a:t>
                      </a:r>
                      <a:br>
                        <a:rPr lang="es-419"/>
                      </a:br>
                      <a:r>
                        <a:rPr lang="es-419"/>
                        <a:t>codePointAt()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Caracter en la posición (empezando desde cero)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concat(str)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Concatenar str al string actual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1"/>
          <p:cNvGraphicFramePr/>
          <p:nvPr/>
        </p:nvGraphicFramePr>
        <p:xfrm>
          <a:off x="784750" y="109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{7BA9AF04-04CC-4C51-8FAA-50B79210E1A8}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Método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lt1"/>
                          </a:solidFill>
                        </a:rPr>
                        <a:t>Ejemplo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replace(char1, char2)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replaceAll(expr, val)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reemplaza apariciones de char1 por char2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reemplaza todos los “matches” de la expresión regular expr por su valor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substring(n)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substring(n1,n2)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substring desde la posición n en adelante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substring desde n1 hasta n2-1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compareTo(str)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/>
                        <a:t>Comparación lexicográfica con el string str, devuelve entero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33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/>
              <a:t>Métodos de la clase String(comunes a muchos lenguajes)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String o cadena de caracteres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Tipo Referencia correspondiente a la clase String.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Al ser uno de los tipos más usados, lo vamos a pensar como un tipo primitivo más.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 mayoría de lenguajes de </a:t>
            </a:r>
            <a:r>
              <a:rPr lang="es-419" sz="1800"/>
              <a:t>programación</a:t>
            </a:r>
            <a:r>
              <a:rPr lang="es-419" sz="1800"/>
              <a:t> le dan un tratamiento especial a los strings.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Declaración String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 un caso especial en Java, un String se puede asignar como </a:t>
            </a:r>
            <a:br>
              <a:rPr lang="es-419" sz="1800"/>
            </a:b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 s = </a:t>
            </a: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Mundo";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 igual manera como cualquier objeto (veremos luego) se puede iniciar como </a:t>
            </a:r>
            <a:br>
              <a:rPr lang="es-419" sz="1800"/>
            </a:b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 s = new String(</a:t>
            </a: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Mundo");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Las expresiones anteriores son “casi” equivalentes, hay una diferencia sutil (veremos luego)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Para efectos de legibilidad y rendimiento en memoria, se prefiere utilizar la primera forma.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Secuencias de escape</a:t>
            </a:r>
            <a:endParaRPr b="1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Dentro de un literal String el </a:t>
            </a:r>
            <a:r>
              <a:rPr lang="es-419" sz="1800"/>
              <a:t>carácter</a:t>
            </a:r>
            <a:r>
              <a:rPr lang="es-419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lang="es-419" sz="1800"/>
              <a:t> (backslash o barra inversa) tiene un significado especial y denota el inicio de una “secuencia de escape”, esto es, el siguiente </a:t>
            </a:r>
            <a:r>
              <a:rPr lang="es-419" sz="1800"/>
              <a:t>carácter</a:t>
            </a:r>
            <a:r>
              <a:rPr lang="es-419" sz="1800"/>
              <a:t> se interpreta de una manera diferente a su valor literal.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String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Secuencias de escape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25" y="1537100"/>
            <a:ext cx="8081772" cy="31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24525" y="4750575"/>
            <a:ext cx="68658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https://iqratechnology.com/academy/java/java-basic/java-escape-sequence-verbatim-string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con Strings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6777000" y="4442650"/>
            <a:ext cx="23670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Fuente:  Deitel Java How To Program 11th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Declarar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Operación de concatenado.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Operaciones de un objeto String.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419">
                <a:solidFill>
                  <a:schemeClr val="dk2"/>
                </a:solidFill>
              </a:rPr>
              <a:t>Formateo con String.format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4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un string por teclado: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Imprimir la longitud de un string y el tamaño en bytes de un string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Pedir un entero por teclado y mostrar el </a:t>
            </a:r>
            <a:r>
              <a:rPr lang="es-419" sz="1800"/>
              <a:t>carácter</a:t>
            </a:r>
            <a:r>
              <a:rPr lang="es-419" sz="1800"/>
              <a:t> en la posición ingresada por el usuario.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Pedir por teclado 2 string y mostrar la concatenación de strings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índice de primera y última ocurrencia del caracter X dentro de un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Dado un nombre de archivo de la forma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nombre.extension</a:t>
            </a:r>
            <a:r>
              <a:rPr lang="es-419" sz="1800"/>
              <a:t> (ejemplo</a:t>
            </a:r>
            <a:r>
              <a:rPr lang="es-419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notas.txt</a:t>
            </a:r>
            <a:r>
              <a:rPr lang="es-419" sz="1800"/>
              <a:t>) imprimir la extensión del archivo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que consta de los 3 primeros caracteres de un string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Mostrar el substring entre las posiciones 4 y 5 de un String dado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