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B1A2C-BAF5-9C94-22F0-8D0C09AF8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DFACCA-2A4A-174A-65EC-F0DF9D22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B5EC0-5547-4E38-EF6F-104B9CED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83D77-B5EB-C125-9EEF-0BF6F083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65F24-926E-DBB7-C0F0-21FCD6D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66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0ADD3-725F-FB48-9041-5BD98929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13AD6A-898F-C2A1-9B82-B2130108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9DEFD-5786-525C-E24F-4E4CAB8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0CB19-FBC8-8E71-4567-CE245AED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931A00-0911-4CAD-ED43-2E024826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115765-CC3C-D396-2408-29C94FB45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530EC9-E59F-48EE-7217-50C7AA2A3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BC06BD-BB8C-43A1-89E0-C1EEBB02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5515C-D50C-0E75-A151-5AA49B64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24BF5-D4E7-3573-22D6-898122C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78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52BCE-E8CD-6093-12BD-65720C84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7B0EE-9548-DFBB-B16D-7022D6B8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B7B0E-693E-8FB1-711D-DBB53CA8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68FF0-A29D-E5C0-0C56-2E990717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A4438-7B8B-8E0A-878E-8B11CF85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71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37E9C-B9F8-8A02-441D-49BDE408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E625BA-2A7D-4C69-E87C-82BB363D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985566-75B6-D8A3-C1FC-ECB30D01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AB8C9-CCE5-5AC7-7BA3-AB6B8024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63C32-CEE7-EE55-ABE3-704ED5C3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9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47096-A4F6-60C7-6B50-667ED70B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5F123-EA33-A6BD-A032-EEE978EA7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B7B359-38D9-EAF9-AAB9-2EC1E4F45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899F5-3399-B518-CE55-14CC3A37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A6D311-414E-2EF6-C52D-E80E1F39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F0E31-590D-45BC-91A2-B213BA6E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B3E3D-A455-422A-B946-327AF289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0F82F0-E8CE-A346-23C4-66284532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0A5078-2FC7-0ED1-AC5B-53E071684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D0EB0-18E6-E454-BB9A-A97AAA502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A1CF08-275C-14E8-CADC-E578F7211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C267E7-284B-777D-4A37-32A04EF1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774BF0-57EE-8518-47AD-00CBBA77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DFD5F1-4C77-2C24-F823-0E1E7368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3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424D-8FD5-48EE-6E97-84BA9634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E16C16-DBDD-5BE8-9900-9C6895F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F52F7F-197A-6DB3-679C-6D086E2A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5391D2-36A2-0F7C-70AB-755C4CB1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8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AEE2C4-99D0-66F3-4414-9F3CAF24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CBEE35-6458-F75D-28FB-303D898B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4C3381-587F-5C2D-B6BC-2E1D0F1D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6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235AC-5710-967A-0B4A-CD117EAE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5747E-4EDF-0841-E2A2-739B15EB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D901F3-4ED4-D346-76CE-75D1E3F1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6A44E-2EBD-F2A5-B95D-937EEBD1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9F0DE2-A176-EBEE-EFDB-8935397D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C6D1E0-58AF-77F7-5878-193320A8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1E2E5-B7E3-EF55-A444-60DD3AB1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3DB0E5-82D0-8CAF-F79C-64B0DBD56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67398F-F14F-C167-0CB3-272308CB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38AD1B-1675-F122-F07D-37245C5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8DCAD-117A-87C9-D47F-A5C192AA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074E97-FB8D-BD57-A27C-7A253866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5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F50265-3DDE-DB20-236C-64CB50E0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CA0028-6427-2491-D3EA-C75BE877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CF87A-8F65-9448-F7CB-AE6CC95AA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023E-0ED8-43B6-B940-AEED48B8F986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65DA6-716F-AE3E-C7C6-12438E34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6A732-6818-3199-8C54-720D1E60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7E05-B8A1-4235-9630-F988ECFA3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7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B4FE3-416A-C473-7C82-2DDBA6BF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647"/>
            <a:ext cx="10515600" cy="5381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(1110 0111)</a:t>
            </a:r>
            <a:r>
              <a:rPr lang="de-DE" baseline="-25000" dirty="0">
                <a:latin typeface="Consolas" panose="020B0609020204030204" pitchFamily="49" charset="0"/>
              </a:rPr>
              <a:t>2</a:t>
            </a:r>
            <a:r>
              <a:rPr lang="de-DE" dirty="0">
                <a:latin typeface="Consolas" panose="020B0609020204030204" pitchFamily="49" charset="0"/>
              </a:rPr>
              <a:t> = (231)</a:t>
            </a:r>
            <a:r>
              <a:rPr lang="de-DE" baseline="-25000" dirty="0"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(0000 0110)</a:t>
            </a:r>
            <a:r>
              <a:rPr lang="de-DE" baseline="-25000" dirty="0">
                <a:latin typeface="Consolas" panose="020B0609020204030204" pitchFamily="49" charset="0"/>
              </a:rPr>
              <a:t>2</a:t>
            </a:r>
            <a:r>
              <a:rPr lang="de-DE" dirty="0">
                <a:latin typeface="Consolas" panose="020B0609020204030204" pitchFamily="49" charset="0"/>
              </a:rPr>
              <a:t> = (6)</a:t>
            </a:r>
            <a:r>
              <a:rPr lang="de-DE" baseline="-25000" dirty="0"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11100111 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÷</a:t>
            </a:r>
            <a:r>
              <a:rPr lang="de-DE" dirty="0">
                <a:latin typeface="Consolas" panose="020B0609020204030204" pitchFamily="49" charset="0"/>
              </a:rPr>
              <a:t> 110 = 100110 = (38)</a:t>
            </a:r>
            <a:r>
              <a:rPr lang="de-DE" baseline="-25000" dirty="0">
                <a:latin typeface="Consolas" panose="020B0609020204030204" pitchFamily="49" charset="0"/>
              </a:rPr>
              <a:t>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u="sng" dirty="0">
                <a:latin typeface="Consolas" panose="020B0609020204030204" pitchFamily="49" charset="0"/>
              </a:rPr>
              <a:t>110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u="sng" dirty="0">
                <a:latin typeface="Consolas" panose="020B0609020204030204" pitchFamily="49" charset="0"/>
              </a:rPr>
              <a:t>110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100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</a:t>
            </a:r>
            <a:r>
              <a:rPr lang="de-DE" u="sng" dirty="0">
                <a:latin typeface="Consolas" panose="020B0609020204030204" pitchFamily="49" charset="0"/>
              </a:rPr>
              <a:t>110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1001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 </a:t>
            </a:r>
            <a:r>
              <a:rPr lang="de-DE" u="sng" dirty="0">
                <a:latin typeface="Consolas" panose="020B0609020204030204" pitchFamily="49" charset="0"/>
              </a:rPr>
              <a:t>110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  111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u="sng" dirty="0">
                <a:latin typeface="Consolas" panose="020B0609020204030204" pitchFamily="49" charset="0"/>
              </a:rPr>
              <a:t>110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    11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   </a:t>
            </a:r>
            <a:r>
              <a:rPr lang="de-DE" u="sng" dirty="0">
                <a:latin typeface="Consolas" panose="020B0609020204030204" pitchFamily="49" charset="0"/>
              </a:rPr>
              <a:t>110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>
                <a:latin typeface="Consolas" panose="020B0609020204030204" pitchFamily="49" charset="0"/>
              </a:rPr>
              <a:t>      11 = (3)</a:t>
            </a:r>
            <a:r>
              <a:rPr lang="de-DE" baseline="-25000" dirty="0">
                <a:latin typeface="Consolas" panose="020B0609020204030204" pitchFamily="49" charset="0"/>
              </a:rPr>
              <a:t>10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E7BC137-7115-8D75-5852-A9A35059E4A6}"/>
              </a:ext>
            </a:extLst>
          </p:cNvPr>
          <p:cNvCxnSpPr>
            <a:cxnSpLocks/>
          </p:cNvCxnSpPr>
          <p:nvPr/>
        </p:nvCxnSpPr>
        <p:spPr>
          <a:xfrm>
            <a:off x="1567543" y="2351314"/>
            <a:ext cx="0" cy="267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E3E0AE2-3862-8C01-7095-F51D3B9CE0BE}"/>
              </a:ext>
            </a:extLst>
          </p:cNvPr>
          <p:cNvCxnSpPr>
            <a:cxnSpLocks/>
          </p:cNvCxnSpPr>
          <p:nvPr/>
        </p:nvCxnSpPr>
        <p:spPr>
          <a:xfrm>
            <a:off x="1746106" y="2351314"/>
            <a:ext cx="0" cy="894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2B3C9AC-FE70-2809-7DD4-02C45E5BA332}"/>
              </a:ext>
            </a:extLst>
          </p:cNvPr>
          <p:cNvCxnSpPr>
            <a:cxnSpLocks/>
          </p:cNvCxnSpPr>
          <p:nvPr/>
        </p:nvCxnSpPr>
        <p:spPr>
          <a:xfrm>
            <a:off x="1919937" y="2351314"/>
            <a:ext cx="0" cy="1484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267DB37-026E-5250-3BBA-86A38B0E7B91}"/>
              </a:ext>
            </a:extLst>
          </p:cNvPr>
          <p:cNvCxnSpPr>
            <a:cxnSpLocks/>
          </p:cNvCxnSpPr>
          <p:nvPr/>
        </p:nvCxnSpPr>
        <p:spPr>
          <a:xfrm>
            <a:off x="2103293" y="2351314"/>
            <a:ext cx="0" cy="209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3FA8B66-CF1D-3A61-BD70-D3E40AF12898}"/>
              </a:ext>
            </a:extLst>
          </p:cNvPr>
          <p:cNvCxnSpPr>
            <a:cxnSpLocks/>
          </p:cNvCxnSpPr>
          <p:nvPr/>
        </p:nvCxnSpPr>
        <p:spPr>
          <a:xfrm>
            <a:off x="2286649" y="2351314"/>
            <a:ext cx="0" cy="2708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B4FE3-416A-C473-7C82-2DDBA6BF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647"/>
            <a:ext cx="10515600" cy="538131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neg := A &lt; 0 ^ B &lt; 0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A &lt; 0: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A := -A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B &lt; 0: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:= -B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Q := 0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 := 7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while S &gt;= 0: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Wiederhole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bis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jeder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Bit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verarbeitet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wurde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if (A &gt;&gt; S) &gt;= B: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Passt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 in Teil von A?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Q := Q | (1 &lt;&lt; S)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Setze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Bit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Ergenis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entsprechender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Position.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A := A - (B &lt;&lt; S)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Führe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verschobene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Subtraktion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durch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S := S – 1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neg: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Q := -Q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return Q</a:t>
            </a:r>
          </a:p>
        </p:txBody>
      </p:sp>
    </p:spTree>
    <p:extLst>
      <p:ext uri="{BB962C8B-B14F-4D97-AF65-F5344CB8AC3E}">
        <p14:creationId xmlns:p14="http://schemas.microsoft.com/office/powerpoint/2010/main" val="171146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B9A114-C37B-EBAD-47C1-253C1D8F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rm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Spezialregel für 1. Subtraktion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DAE027-9188-3CC4-FE26-CF099ACE8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6350"/>
            <a:ext cx="7200900" cy="490061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de-DE" sz="2500" b="1" dirty="0">
                <a:latin typeface="Consolas" panose="020B0609020204030204" pitchFamily="49" charset="0"/>
              </a:rPr>
              <a:t>Iteration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 := 7; A &gt;&gt; 7 = 1; </a:t>
            </a:r>
            <a:r>
              <a:rPr lang="de-DE" sz="2500" dirty="0">
                <a:solidFill>
                  <a:srgbClr val="C00000"/>
                </a:solidFill>
                <a:latin typeface="Consolas" panose="020B0609020204030204" pitchFamily="49" charset="0"/>
              </a:rPr>
              <a:t>1 ≥ B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Q =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de-DE" sz="2500" dirty="0">
                <a:latin typeface="Consolas" panose="020B0609020204030204" pitchFamily="49" charset="0"/>
              </a:rPr>
              <a:t>0000000</a:t>
            </a:r>
            <a:endParaRPr lang="de-DE" sz="2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b="1" dirty="0">
                <a:latin typeface="Consolas" panose="020B0609020204030204" pitchFamily="49" charset="0"/>
              </a:rPr>
              <a:t>2. Iteration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 := 6; A &gt;&gt; 6 = 11; </a:t>
            </a:r>
            <a:r>
              <a:rPr lang="de-DE" sz="2500" dirty="0">
                <a:solidFill>
                  <a:srgbClr val="C00000"/>
                </a:solidFill>
                <a:latin typeface="Consolas" panose="020B0609020204030204" pitchFamily="49" charset="0"/>
              </a:rPr>
              <a:t>3 ≥ B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Q = 0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de-DE" sz="2500" dirty="0">
                <a:latin typeface="Consolas" panose="020B0609020204030204" pitchFamily="49" charset="0"/>
              </a:rPr>
              <a:t>000000</a:t>
            </a:r>
            <a:endParaRPr lang="de-DE" sz="25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72A751-F573-9738-06C6-F731F592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800" y="1276350"/>
            <a:ext cx="3048000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S &gt;= 0: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if (A &gt;&gt; S) &gt;= B: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Q := Q | (1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A := A - (B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 := S – 1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A = (1110 0111)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(231)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B = (0000 0110)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(6)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5550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B9A114-C37B-EBAD-47C1-253C1D8F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Durchführung 1. Subtraktion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DAE027-9188-3CC4-FE26-CF099ACE8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6350"/>
            <a:ext cx="7200900" cy="490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500" b="1" dirty="0">
                <a:latin typeface="Consolas" panose="020B0609020204030204" pitchFamily="49" charset="0"/>
              </a:rPr>
              <a:t>3. Iteration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 := 5; A &gt;&gt; 5 = 111;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7 ≥</a:t>
            </a:r>
            <a:r>
              <a:rPr lang="de-DE" sz="25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endParaRPr lang="de-DE" sz="2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Setze 6. Bit in Q auf 1.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Q := 00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de-DE" sz="2500" dirty="0">
                <a:latin typeface="Consolas" panose="020B0609020204030204" pitchFamily="49" charset="0"/>
              </a:rPr>
              <a:t>00000</a:t>
            </a:r>
          </a:p>
          <a:p>
            <a:pPr marL="0" indent="0">
              <a:buNone/>
            </a:pPr>
            <a:endParaRPr lang="de-DE" sz="2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Führe versetze Subtraktion durch.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B &lt;&lt; 5 = 11000000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A – (B &lt;&lt; 5) = 11100111 – 11000000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             = 00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de-DE" sz="2500" dirty="0">
                <a:latin typeface="Consolas" panose="020B0609020204030204" pitchFamily="49" charset="0"/>
              </a:rPr>
              <a:t>00111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72A751-F573-9738-06C6-F731F592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800" y="1276350"/>
            <a:ext cx="3048000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S &gt;= 0: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if (A &gt;&gt; S) &gt;= B: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Q := Q | (1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A := A - (B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 := S – 1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A = (1110 0111)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(231)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B = (0000 0110)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(6)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34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B9A114-C37B-EBAD-47C1-253C1D8F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Weitere Subtraktionen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DAE027-9188-3CC4-FE26-CF099ACE8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6350"/>
            <a:ext cx="7200900" cy="490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500" b="1" dirty="0">
                <a:latin typeface="Consolas" panose="020B0609020204030204" pitchFamily="49" charset="0"/>
              </a:rPr>
              <a:t>4. Iteration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 := 4; A &gt;&gt; 4 = 10; </a:t>
            </a:r>
            <a:r>
              <a:rPr lang="de-DE" sz="2500" dirty="0">
                <a:solidFill>
                  <a:srgbClr val="C00000"/>
                </a:solidFill>
                <a:latin typeface="Consolas" panose="020B0609020204030204" pitchFamily="49" charset="0"/>
              </a:rPr>
              <a:t>2 ≥ B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Q := 001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de-DE" sz="2500" dirty="0">
                <a:latin typeface="Consolas" panose="020B0609020204030204" pitchFamily="49" charset="0"/>
              </a:rPr>
              <a:t>0000</a:t>
            </a:r>
            <a:endParaRPr lang="de-DE" sz="2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b="1" dirty="0">
                <a:latin typeface="Consolas" panose="020B0609020204030204" pitchFamily="49" charset="0"/>
              </a:rPr>
              <a:t>5. Iteration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 := 3; A &gt;&gt; 3 = 100; </a:t>
            </a:r>
            <a:r>
              <a:rPr lang="de-DE" sz="2500" dirty="0">
                <a:solidFill>
                  <a:srgbClr val="C00000"/>
                </a:solidFill>
                <a:latin typeface="Consolas" panose="020B0609020204030204" pitchFamily="49" charset="0"/>
              </a:rPr>
              <a:t>4 ≥ B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Q := 0010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de-DE" sz="2500" dirty="0">
                <a:latin typeface="Consolas" panose="020B0609020204030204" pitchFamily="49" charset="0"/>
              </a:rPr>
              <a:t>000</a:t>
            </a:r>
          </a:p>
          <a:p>
            <a:pPr marL="0" indent="0">
              <a:buNone/>
            </a:pPr>
            <a:endParaRPr lang="de-DE" sz="2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500" dirty="0">
              <a:latin typeface="Consolas" panose="020B0609020204030204" pitchFamily="49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72A751-F573-9738-06C6-F731F592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800" y="1276350"/>
            <a:ext cx="3048000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S &gt;= 0: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if (A &gt;&gt; S) &gt;= B: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Q := Q | (1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A := A - (B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 := S – 1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A = (0010 0111)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(39)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B = (0000 0110)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(6)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3285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B9A114-C37B-EBAD-47C1-253C1D8F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Weitere Subtraktionen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DAE027-9188-3CC4-FE26-CF099ACE8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6350"/>
            <a:ext cx="7200900" cy="490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500" b="1" dirty="0">
                <a:latin typeface="Consolas" panose="020B0609020204030204" pitchFamily="49" charset="0"/>
              </a:rPr>
              <a:t>6. Iteration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 := 2; A &gt;&gt; 2 = 1001;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9 ≥</a:t>
            </a:r>
            <a:r>
              <a:rPr lang="de-DE" sz="25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endParaRPr lang="de-DE" sz="2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Setze 3. Bit in Q auf 1.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Q := 00100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de-DE" sz="2500" dirty="0">
                <a:latin typeface="Consolas" panose="020B0609020204030204" pitchFamily="49" charset="0"/>
              </a:rPr>
              <a:t>00</a:t>
            </a:r>
          </a:p>
          <a:p>
            <a:pPr marL="0" indent="0">
              <a:buNone/>
            </a:pPr>
            <a:endParaRPr lang="de-DE" sz="2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Führe versetze Subtraktion durch.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B &lt;&lt; 2 = 00011000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A – (B &lt;&lt; 5) = 00100111 – 00011000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             = 0000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de-DE" sz="2500" dirty="0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72A751-F573-9738-06C6-F731F592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800" y="1276350"/>
            <a:ext cx="3048000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S &gt;= 0: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if (A &gt;&gt; S) &gt;= B: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Q := Q | (1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A := A - (B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 := S – 1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A = (0010 0111)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(39)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B = (0000 0110)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(6)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5827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B9A114-C37B-EBAD-47C1-253C1D8F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Weitere Subtraktionen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DAE027-9188-3CC4-FE26-CF099ACE8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6350"/>
            <a:ext cx="7200900" cy="490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500" b="1" dirty="0">
                <a:latin typeface="Consolas" panose="020B0609020204030204" pitchFamily="49" charset="0"/>
              </a:rPr>
              <a:t>7. Iteration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 := 1; A &gt;&gt; 1 = 111;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7 ≥</a:t>
            </a:r>
            <a:r>
              <a:rPr lang="de-DE" sz="25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endParaRPr lang="de-DE" sz="2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Setze 2. Bit in Q auf 1.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Q := 001001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de-DE" sz="2500" dirty="0"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endParaRPr lang="de-DE" sz="2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Führe versetze Subtraktion durch.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B &lt;&lt; 1 = 00001100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A – (B &lt;&lt; 5) = 00001111 – 00001100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             = 000000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72A751-F573-9738-06C6-F731F592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800" y="1276350"/>
            <a:ext cx="3048000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S &gt;= 0: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if (A &gt;&gt; S) &gt;= B: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Q := Q | (1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A := A - (B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 := S – 1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A = (0000 1111)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(15)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B = (0000 0110)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(6)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6386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B9A114-C37B-EBAD-47C1-253C1D8F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Weitere Subtraktionen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DAE027-9188-3CC4-FE26-CF099ACE8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6350"/>
            <a:ext cx="7200900" cy="490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500" b="1" dirty="0">
                <a:latin typeface="Consolas" panose="020B0609020204030204" pitchFamily="49" charset="0"/>
              </a:rPr>
              <a:t>8. Iteration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 := 0; A &gt;&gt; 0 = 11; </a:t>
            </a:r>
            <a:r>
              <a:rPr lang="de-DE" sz="2500" dirty="0">
                <a:solidFill>
                  <a:srgbClr val="C00000"/>
                </a:solidFill>
                <a:latin typeface="Consolas" panose="020B0609020204030204" pitchFamily="49" charset="0"/>
              </a:rPr>
              <a:t>11 ≥ B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Q := 0010011</a:t>
            </a:r>
            <a:r>
              <a:rPr lang="de-DE" sz="2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endParaRPr lang="de-DE" sz="2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S := -1 → Schleife bricht ab.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A = 00000011 bleibt als Rest übrig.</a:t>
            </a:r>
          </a:p>
          <a:p>
            <a:pPr marL="0" indent="0">
              <a:buNone/>
            </a:pPr>
            <a:r>
              <a:rPr lang="de-DE" sz="2500" dirty="0">
                <a:latin typeface="Consolas" panose="020B0609020204030204" pitchFamily="49" charset="0"/>
              </a:rPr>
              <a:t>Q = 00100110 ist der Quotient.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72A751-F573-9738-06C6-F731F592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800" y="1276350"/>
            <a:ext cx="3048000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while S &gt;= 0: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if (A &gt;&gt; S) &gt;= B: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Q := Q | (1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A := A - (B &lt;&lt; S)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 := S – 1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A = (0000 0011)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(3)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B = (0000 0110)</a:t>
            </a:r>
            <a:r>
              <a:rPr lang="de-DE" sz="1600" baseline="-25000" dirty="0">
                <a:latin typeface="Consolas" panose="020B0609020204030204" pitchFamily="49" charset="0"/>
              </a:rPr>
              <a:t>2</a:t>
            </a:r>
            <a:r>
              <a:rPr lang="de-DE" sz="1600" dirty="0">
                <a:latin typeface="Consolas" panose="020B0609020204030204" pitchFamily="49" charset="0"/>
              </a:rPr>
              <a:t> = (6)</a:t>
            </a:r>
            <a:r>
              <a:rPr lang="de-DE" sz="1600" baseline="-25000" dirty="0"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0556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Breitbild</PresentationFormat>
  <Paragraphs>86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Spezialregel für 1. Subtraktion</vt:lpstr>
      <vt:lpstr>Durchführung 1. Subtraktion</vt:lpstr>
      <vt:lpstr>Weitere Subtraktionen</vt:lpstr>
      <vt:lpstr>Weitere Subtraktionen</vt:lpstr>
      <vt:lpstr>Weitere Subtraktionen</vt:lpstr>
      <vt:lpstr>Weitere Subtraktionen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Oskar Arlt</dc:creator>
  <cp:lastModifiedBy>Oskar Arlt</cp:lastModifiedBy>
  <cp:revision>18</cp:revision>
  <dcterms:created xsi:type="dcterms:W3CDTF">2022-06-20T12:09:24Z</dcterms:created>
  <dcterms:modified xsi:type="dcterms:W3CDTF">2022-06-20T13:54:00Z</dcterms:modified>
</cp:coreProperties>
</file>