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1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7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wnload/#selenium_ide" TargetMode="External"/><Relationship Id="rId2" Type="http://schemas.openxmlformats.org/officeDocument/2006/relationships/hyperlink" Target="https://www.seleniumhq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2324100"/>
            <a:ext cx="9223376" cy="1714499"/>
          </a:xfrm>
        </p:spPr>
        <p:txBody>
          <a:bodyPr/>
          <a:lstStyle/>
          <a:p>
            <a:r>
              <a:rPr lang="en-US" cap="none" dirty="0"/>
              <a:t>Automated Web Testing With Selenium And WebDriver Using Java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270655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692150"/>
            <a:ext cx="92233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67EAFC-170B-4389-8E80-91F4C1AA92CC}"/>
              </a:ext>
            </a:extLst>
          </p:cNvPr>
          <p:cNvSpPr txBox="1">
            <a:spLocks/>
          </p:cNvSpPr>
          <p:nvPr/>
        </p:nvSpPr>
        <p:spPr>
          <a:xfrm>
            <a:off x="2028824" y="2329542"/>
            <a:ext cx="9223376" cy="1861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 err="1"/>
              <a:t>Webdriver</a:t>
            </a:r>
            <a:r>
              <a:rPr lang="en-US" sz="3200" cap="none" dirty="0"/>
              <a:t> is the API we’re going to use to control a web browser through a test script, this uses the http to make that communication between the app and the browser</a:t>
            </a:r>
            <a:endParaRPr lang="es-MX" sz="3200" cap="none" dirty="0"/>
          </a:p>
        </p:txBody>
      </p:sp>
    </p:spTree>
    <p:extLst>
      <p:ext uri="{BB962C8B-B14F-4D97-AF65-F5344CB8AC3E}">
        <p14:creationId xmlns:p14="http://schemas.microsoft.com/office/powerpoint/2010/main" val="37482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476250"/>
            <a:ext cx="49561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 setup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C9E418-BB51-449B-B9D4-2C611F8E1214}"/>
              </a:ext>
            </a:extLst>
          </p:cNvPr>
          <p:cNvSpPr txBox="1">
            <a:spLocks/>
          </p:cNvSpPr>
          <p:nvPr/>
        </p:nvSpPr>
        <p:spPr>
          <a:xfrm>
            <a:off x="1927224" y="2122713"/>
            <a:ext cx="9807576" cy="320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Steps to create and configure the java project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Create new maven project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Add the selenium dependencies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Create a new class file with a main method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Set the system property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27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476250"/>
            <a:ext cx="49561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 setup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C9E418-BB51-449B-B9D4-2C611F8E1214}"/>
              </a:ext>
            </a:extLst>
          </p:cNvPr>
          <p:cNvSpPr txBox="1">
            <a:spLocks/>
          </p:cNvSpPr>
          <p:nvPr/>
        </p:nvSpPr>
        <p:spPr>
          <a:xfrm>
            <a:off x="1874836" y="2044700"/>
            <a:ext cx="9807576" cy="211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Also instead of adding the </a:t>
            </a:r>
            <a:r>
              <a:rPr lang="en-US" sz="3200" i="1" cap="none" dirty="0" err="1"/>
              <a:t>system.setproperty</a:t>
            </a:r>
            <a:r>
              <a:rPr lang="en-US" sz="3200" i="1" cap="none" dirty="0"/>
              <a:t> (“…”,”…”)</a:t>
            </a:r>
          </a:p>
          <a:p>
            <a:r>
              <a:rPr lang="en-US" sz="3200" cap="none" dirty="0"/>
              <a:t>we can just add the value to the environment system variables</a:t>
            </a:r>
          </a:p>
        </p:txBody>
      </p:sp>
    </p:spTree>
    <p:extLst>
      <p:ext uri="{BB962C8B-B14F-4D97-AF65-F5344CB8AC3E}">
        <p14:creationId xmlns:p14="http://schemas.microsoft.com/office/powerpoint/2010/main" val="274308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3162650"/>
            <a:ext cx="9223376" cy="818799"/>
          </a:xfrm>
        </p:spPr>
        <p:txBody>
          <a:bodyPr>
            <a:normAutofit/>
          </a:bodyPr>
          <a:lstStyle/>
          <a:p>
            <a:r>
              <a:rPr lang="en-US" dirty="0"/>
              <a:t>Demo --Chrome -- </a:t>
            </a:r>
            <a:r>
              <a:rPr lang="en-US" dirty="0" err="1"/>
              <a:t>firefox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168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080" y="671118"/>
            <a:ext cx="9223376" cy="701353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elements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E156AD-66B3-4CC2-80CD-D6AF5D77CC1C}"/>
              </a:ext>
            </a:extLst>
          </p:cNvPr>
          <p:cNvSpPr txBox="1">
            <a:spLocks/>
          </p:cNvSpPr>
          <p:nvPr/>
        </p:nvSpPr>
        <p:spPr>
          <a:xfrm>
            <a:off x="1932700" y="1561750"/>
            <a:ext cx="9223376" cy="4625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19E0BA-FBB4-4D77-8DE4-EF50D20B72A7}"/>
              </a:ext>
            </a:extLst>
          </p:cNvPr>
          <p:cNvSpPr/>
          <p:nvPr/>
        </p:nvSpPr>
        <p:spPr>
          <a:xfrm>
            <a:off x="1948080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s-MX" dirty="0" err="1"/>
              <a:t>lassName</a:t>
            </a:r>
            <a:endParaRPr lang="es-MX" dirty="0"/>
          </a:p>
          <a:p>
            <a:pPr algn="ctr"/>
            <a:r>
              <a:rPr lang="en-US" dirty="0"/>
              <a:t>(unique</a:t>
            </a:r>
            <a:r>
              <a:rPr lang="es-MX" dirty="0"/>
              <a:t>)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index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resoult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C8A843-D096-4A14-84BA-55D194FB1BF0}"/>
              </a:ext>
            </a:extLst>
          </p:cNvPr>
          <p:cNvSpPr/>
          <p:nvPr/>
        </p:nvSpPr>
        <p:spPr>
          <a:xfrm>
            <a:off x="4407452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14427C-8B3D-4E0A-A905-A346D82ACFA6}"/>
              </a:ext>
            </a:extLst>
          </p:cNvPr>
          <p:cNvSpPr/>
          <p:nvPr/>
        </p:nvSpPr>
        <p:spPr>
          <a:xfrm>
            <a:off x="6866824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endParaRPr lang="es-MX" dirty="0"/>
          </a:p>
          <a:p>
            <a:pPr algn="ctr"/>
            <a:r>
              <a:rPr lang="en-US" dirty="0"/>
              <a:t>(unique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0C959F-15BC-4BF3-A58F-D38679DF759C}"/>
              </a:ext>
            </a:extLst>
          </p:cNvPr>
          <p:cNvSpPr/>
          <p:nvPr/>
        </p:nvSpPr>
        <p:spPr>
          <a:xfrm>
            <a:off x="1932700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TagName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8EA7AC-C000-44EE-BCAA-C6EBF45BCF8D}"/>
              </a:ext>
            </a:extLst>
          </p:cNvPr>
          <p:cNvSpPr/>
          <p:nvPr/>
        </p:nvSpPr>
        <p:spPr>
          <a:xfrm>
            <a:off x="4407452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CssSelector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5BCF8B-E481-439D-BB98-A479523FC023}"/>
              </a:ext>
            </a:extLst>
          </p:cNvPr>
          <p:cNvSpPr/>
          <p:nvPr/>
        </p:nvSpPr>
        <p:spPr>
          <a:xfrm>
            <a:off x="6866824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LinkText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C727AA-0429-46B0-B0A4-75A90E884FDE}"/>
              </a:ext>
            </a:extLst>
          </p:cNvPr>
          <p:cNvSpPr/>
          <p:nvPr/>
        </p:nvSpPr>
        <p:spPr>
          <a:xfrm>
            <a:off x="1948080" y="413297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PartialLinkText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2FC73-7584-4969-A914-AE5DBA24344D}"/>
              </a:ext>
            </a:extLst>
          </p:cNvPr>
          <p:cNvSpPr/>
          <p:nvPr/>
        </p:nvSpPr>
        <p:spPr>
          <a:xfrm>
            <a:off x="4407452" y="413297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XPath</a:t>
            </a:r>
          </a:p>
        </p:txBody>
      </p:sp>
    </p:spTree>
    <p:extLst>
      <p:ext uri="{BB962C8B-B14F-4D97-AF65-F5344CB8AC3E}">
        <p14:creationId xmlns:p14="http://schemas.microsoft.com/office/powerpoint/2010/main" val="334310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078" y="2508307"/>
            <a:ext cx="9223376" cy="1635853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Finding elements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997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398" y="402672"/>
            <a:ext cx="5802502" cy="5821960"/>
          </a:xfrm>
        </p:spPr>
        <p:txBody>
          <a:bodyPr>
            <a:normAutofit/>
          </a:bodyPr>
          <a:lstStyle/>
          <a:p>
            <a:r>
              <a:rPr lang="en-US" sz="3600" cap="none" dirty="0"/>
              <a:t>Web element</a:t>
            </a:r>
            <a:br>
              <a:rPr lang="en-US" sz="3600" cap="none" dirty="0"/>
            </a:br>
            <a:r>
              <a:rPr lang="en-US" sz="3600" cap="none" dirty="0" err="1"/>
              <a:t>org.openqa.Selenium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3600" cap="none" dirty="0"/>
              <a:t>All super-interfaces:</a:t>
            </a:r>
            <a:br>
              <a:rPr lang="en-US" sz="3600" cap="none" dirty="0"/>
            </a:br>
            <a:r>
              <a:rPr lang="en-US" sz="3600" cap="none" dirty="0" err="1"/>
              <a:t>searchContext,TakeScreenshot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3600" cap="none" dirty="0"/>
              <a:t>All known implementing Classes:</a:t>
            </a:r>
            <a:br>
              <a:rPr lang="en-US" sz="3600" cap="none" dirty="0"/>
            </a:br>
            <a:r>
              <a:rPr lang="en-US" sz="3600" cap="none" dirty="0" err="1"/>
              <a:t>RemoteWebElement</a:t>
            </a:r>
            <a:br>
              <a:rPr lang="en-US" sz="3600" cap="none" dirty="0"/>
            </a:br>
            <a:endParaRPr lang="es-MX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49A9BD-0EF5-4A36-A980-2E93745E617D}"/>
              </a:ext>
            </a:extLst>
          </p:cNvPr>
          <p:cNvSpPr txBox="1">
            <a:spLocks/>
          </p:cNvSpPr>
          <p:nvPr/>
        </p:nvSpPr>
        <p:spPr>
          <a:xfrm>
            <a:off x="1954633" y="555072"/>
            <a:ext cx="2699967" cy="5821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/>
              <a:t>clear</a:t>
            </a:r>
          </a:p>
          <a:p>
            <a:r>
              <a:rPr lang="en-US" sz="3600" cap="none" dirty="0"/>
              <a:t>click</a:t>
            </a:r>
          </a:p>
          <a:p>
            <a:r>
              <a:rPr lang="en-US" sz="3600" cap="none" dirty="0" err="1"/>
              <a:t>findElement</a:t>
            </a:r>
            <a:endParaRPr lang="en-US" sz="3600" cap="none" dirty="0"/>
          </a:p>
          <a:p>
            <a:r>
              <a:rPr lang="en-US" sz="3600" cap="none" dirty="0" err="1"/>
              <a:t>findElements</a:t>
            </a:r>
            <a:endParaRPr lang="en-US" sz="3600" cap="none" dirty="0"/>
          </a:p>
          <a:p>
            <a:r>
              <a:rPr lang="en-US" sz="3600" cap="none" dirty="0" err="1"/>
              <a:t>getAttribute</a:t>
            </a:r>
            <a:endParaRPr lang="en-US" sz="3600" cap="none" dirty="0"/>
          </a:p>
          <a:p>
            <a:r>
              <a:rPr lang="en-US" sz="3600" cap="none" dirty="0" err="1"/>
              <a:t>getCssValue</a:t>
            </a:r>
            <a:endParaRPr lang="en-US" sz="3600" cap="none" dirty="0"/>
          </a:p>
          <a:p>
            <a:r>
              <a:rPr lang="en-US" sz="3600" cap="none" dirty="0" err="1"/>
              <a:t>sendKeys</a:t>
            </a:r>
            <a:endParaRPr lang="en-US" sz="3600" cap="none" dirty="0"/>
          </a:p>
          <a:p>
            <a:r>
              <a:rPr lang="en-US" sz="3600" cap="none" dirty="0"/>
              <a:t>submit</a:t>
            </a:r>
          </a:p>
          <a:p>
            <a:r>
              <a:rPr lang="en-US" sz="3600" cap="none" dirty="0" err="1"/>
              <a:t>isDisplayed</a:t>
            </a:r>
            <a:endParaRPr lang="en-US" sz="3600" cap="none" dirty="0"/>
          </a:p>
          <a:p>
            <a:r>
              <a:rPr lang="en-US" sz="3600" cap="none" dirty="0" err="1"/>
              <a:t>isEnabled</a:t>
            </a:r>
            <a:endParaRPr lang="en-US" sz="3600" cap="none" dirty="0"/>
          </a:p>
          <a:p>
            <a:r>
              <a:rPr lang="en-US" sz="3600" cap="none" dirty="0" err="1"/>
              <a:t>getLocation</a:t>
            </a:r>
            <a:endParaRPr lang="en-US" sz="3600" cap="none" dirty="0"/>
          </a:p>
          <a:p>
            <a:r>
              <a:rPr lang="en-US" sz="3600" cap="none" dirty="0" err="1"/>
              <a:t>isSelected</a:t>
            </a:r>
            <a:endParaRPr lang="en-US" sz="3600" cap="none" dirty="0"/>
          </a:p>
          <a:p>
            <a:r>
              <a:rPr lang="en-US" sz="3600" cap="none" dirty="0" err="1"/>
              <a:t>getTagName</a:t>
            </a:r>
            <a:endParaRPr lang="en-US" sz="3600" cap="none" dirty="0"/>
          </a:p>
          <a:p>
            <a:br>
              <a:rPr lang="en-US" sz="3600" cap="none" dirty="0"/>
            </a:br>
            <a:endParaRPr lang="es-MX" sz="3600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B37D8-9B88-470B-9B98-814F6DA68BC7}"/>
              </a:ext>
            </a:extLst>
          </p:cNvPr>
          <p:cNvSpPr/>
          <p:nvPr/>
        </p:nvSpPr>
        <p:spPr>
          <a:xfrm>
            <a:off x="4790114" y="188752"/>
            <a:ext cx="109057" cy="63462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68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521" y="2731665"/>
            <a:ext cx="9486115" cy="1394669"/>
          </a:xfrm>
        </p:spPr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interaction with the page elements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905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BC484-3182-478C-AC0B-762536595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314" y="713064"/>
            <a:ext cx="8791575" cy="75837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s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ABDCD-BB20-4AB5-9819-8C896DBD3C87}"/>
              </a:ext>
            </a:extLst>
          </p:cNvPr>
          <p:cNvSpPr/>
          <p:nvPr/>
        </p:nvSpPr>
        <p:spPr>
          <a:xfrm>
            <a:off x="1960314" y="188088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Browsers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err="1"/>
              <a:t>WebElements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Navigation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Finding elements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Selectors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19463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51" y="2446439"/>
            <a:ext cx="9997844" cy="1394669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</a:t>
            </a:r>
            <a:r>
              <a:rPr lang="en-US"/>
              <a:t>advanced web-driver </a:t>
            </a:r>
            <a:r>
              <a:rPr lang="en-US" dirty="0"/>
              <a:t>techniques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17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136D2-9AFE-407D-83B8-98780D09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151" y="501198"/>
            <a:ext cx="8464731" cy="53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491346" y="1090569"/>
            <a:ext cx="9997844" cy="4286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Demo: Playing around with Radio-buttons </a:t>
            </a:r>
          </a:p>
          <a:p>
            <a:r>
              <a:rPr lang="en-US" dirty="0"/>
              <a:t>checkboxes </a:t>
            </a:r>
          </a:p>
          <a:p>
            <a:r>
              <a:rPr lang="en-US" dirty="0"/>
              <a:t>lists elements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260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Using select class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244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Getting table data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561611-E98E-4604-8A38-2A4E388651A7}"/>
              </a:ext>
            </a:extLst>
          </p:cNvPr>
          <p:cNvSpPr txBox="1">
            <a:spLocks/>
          </p:cNvSpPr>
          <p:nvPr/>
        </p:nvSpPr>
        <p:spPr>
          <a:xfrm>
            <a:off x="4915455" y="4356450"/>
            <a:ext cx="5739964" cy="989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We have a couple of ways to achieve this, the first one is by forcing the result by nesting the calls to the table elements</a:t>
            </a:r>
            <a:r>
              <a:rPr lang="en-U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111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Getting table data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561611-E98E-4604-8A38-2A4E388651A7}"/>
              </a:ext>
            </a:extLst>
          </p:cNvPr>
          <p:cNvSpPr txBox="1">
            <a:spLocks/>
          </p:cNvSpPr>
          <p:nvPr/>
        </p:nvSpPr>
        <p:spPr>
          <a:xfrm>
            <a:off x="6452036" y="5229954"/>
            <a:ext cx="5739964" cy="1828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The other way we have to achieve this is by making usage of the </a:t>
            </a:r>
            <a:r>
              <a:rPr lang="en-US" sz="2800" cap="none" dirty="0" err="1"/>
              <a:t>Xpath</a:t>
            </a:r>
            <a:r>
              <a:rPr lang="en-US" sz="2800" cap="none" dirty="0"/>
              <a:t> selectors.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833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457790" y="2673991"/>
            <a:ext cx="9997844" cy="1510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Demo: Getting elements from lists and tables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29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511" y="2777806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Explicit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0D31-B1B2-4A93-83BC-E6AC5058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47873" y="277812"/>
            <a:ext cx="5132368" cy="59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6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351" y="565792"/>
            <a:ext cx="4151649" cy="869308"/>
          </a:xfrm>
        </p:spPr>
        <p:txBody>
          <a:bodyPr>
            <a:normAutofit/>
          </a:bodyPr>
          <a:lstStyle/>
          <a:p>
            <a:r>
              <a:rPr lang="en-US" dirty="0"/>
              <a:t>Explicit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0D31-B1B2-4A93-83BC-E6AC5058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97565" y="0"/>
            <a:ext cx="2644630" cy="30896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280967-DA9A-41D0-A8D7-4AFCFE853641}"/>
              </a:ext>
            </a:extLst>
          </p:cNvPr>
          <p:cNvSpPr txBox="1">
            <a:spLocks/>
          </p:cNvSpPr>
          <p:nvPr/>
        </p:nvSpPr>
        <p:spPr>
          <a:xfrm>
            <a:off x="1341742" y="2214693"/>
            <a:ext cx="5637898" cy="1937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Implicit wait</a:t>
            </a:r>
          </a:p>
          <a:p>
            <a:endParaRPr lang="en-US" sz="2800" cap="none" dirty="0"/>
          </a:p>
          <a:p>
            <a:r>
              <a:rPr lang="en-US" sz="2800" cap="none" dirty="0"/>
              <a:t>Implicit wait sets a global setting for our driver, this means that every single time we select something the driver will wait that preset time (</a:t>
            </a:r>
            <a:r>
              <a:rPr lang="en-US" sz="2800" i="1" cap="none" dirty="0"/>
              <a:t>Think of this as a timeout</a:t>
            </a:r>
            <a:r>
              <a:rPr lang="en-US" sz="2800" cap="none" dirty="0"/>
              <a:t>) </a:t>
            </a:r>
            <a:endParaRPr lang="es-MX" sz="2800" cap="none" dirty="0"/>
          </a:p>
        </p:txBody>
      </p:sp>
    </p:spTree>
    <p:extLst>
      <p:ext uri="{BB962C8B-B14F-4D97-AF65-F5344CB8AC3E}">
        <p14:creationId xmlns:p14="http://schemas.microsoft.com/office/powerpoint/2010/main" val="340067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351" y="565792"/>
            <a:ext cx="4151649" cy="869308"/>
          </a:xfrm>
        </p:spPr>
        <p:txBody>
          <a:bodyPr>
            <a:normAutofit/>
          </a:bodyPr>
          <a:lstStyle/>
          <a:p>
            <a:r>
              <a:rPr lang="en-US" dirty="0"/>
              <a:t>Explicit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0D31-B1B2-4A93-83BC-E6AC5058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97565" y="0"/>
            <a:ext cx="2644630" cy="30896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280967-DA9A-41D0-A8D7-4AFCFE853641}"/>
              </a:ext>
            </a:extLst>
          </p:cNvPr>
          <p:cNvSpPr txBox="1">
            <a:spLocks/>
          </p:cNvSpPr>
          <p:nvPr/>
        </p:nvSpPr>
        <p:spPr>
          <a:xfrm>
            <a:off x="1341742" y="2214693"/>
            <a:ext cx="5637898" cy="1937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Explicit Wait</a:t>
            </a:r>
          </a:p>
          <a:p>
            <a:endParaRPr lang="en-US" sz="2800" cap="none" dirty="0"/>
          </a:p>
          <a:p>
            <a:r>
              <a:rPr lang="en-US" sz="2800" cap="none" dirty="0"/>
              <a:t>With explicit waits we call out when something is dynamic and when something isn’t dynamic and the element should be available.  </a:t>
            </a:r>
            <a:endParaRPr lang="es-MX" sz="2800" cap="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5D87ED-2924-4453-BC2F-A29D16D360A1}"/>
              </a:ext>
            </a:extLst>
          </p:cNvPr>
          <p:cNvSpPr txBox="1">
            <a:spLocks/>
          </p:cNvSpPr>
          <p:nvPr/>
        </p:nvSpPr>
        <p:spPr>
          <a:xfrm>
            <a:off x="6166815" y="5234730"/>
            <a:ext cx="5637898" cy="1175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/>
              <a:t>Implicit Wait</a:t>
            </a:r>
          </a:p>
          <a:p>
            <a:r>
              <a:rPr lang="en-US" sz="2000" cap="none" dirty="0"/>
              <a:t>Implicit wait sets a global setting for our driver, this means that every single time we select something the driver will wait that preset time  </a:t>
            </a:r>
            <a:endParaRPr lang="es-MX" sz="2000" cap="none" dirty="0"/>
          </a:p>
        </p:txBody>
      </p:sp>
    </p:spTree>
    <p:extLst>
      <p:ext uri="{BB962C8B-B14F-4D97-AF65-F5344CB8AC3E}">
        <p14:creationId xmlns:p14="http://schemas.microsoft.com/office/powerpoint/2010/main" val="2843837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Demo  --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7E50-674A-46C3-8290-23A4D6E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0427" y="858974"/>
            <a:ext cx="4141768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95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Radio buttons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Checkboxes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Select items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 err="1"/>
              <a:t>Xpath</a:t>
            </a: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Explicit waits vs implicit waits</a:t>
            </a:r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0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3C304-940B-4DC0-886F-2751499D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63" y="751114"/>
            <a:ext cx="5524022" cy="48949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D284A78-3DA9-4B46-ADC1-394579B7548A}"/>
              </a:ext>
            </a:extLst>
          </p:cNvPr>
          <p:cNvSpPr txBox="1"/>
          <p:nvPr/>
        </p:nvSpPr>
        <p:spPr>
          <a:xfrm>
            <a:off x="1905000" y="751113"/>
            <a:ext cx="295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Selenium IDE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73AF2E-617B-A241-B7A7-4BA5217B4CE0}"/>
              </a:ext>
            </a:extLst>
          </p:cNvPr>
          <p:cNvSpPr txBox="1"/>
          <p:nvPr/>
        </p:nvSpPr>
        <p:spPr>
          <a:xfrm>
            <a:off x="1807027" y="2231570"/>
            <a:ext cx="3973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Selenium IDE is a Firefox extension that allow us to record our navigatio in a web site</a:t>
            </a:r>
          </a:p>
        </p:txBody>
      </p:sp>
    </p:spTree>
    <p:extLst>
      <p:ext uri="{BB962C8B-B14F-4D97-AF65-F5344CB8AC3E}">
        <p14:creationId xmlns:p14="http://schemas.microsoft.com/office/powerpoint/2010/main" val="4125617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/>
          </a:bodyPr>
          <a:lstStyle/>
          <a:p>
            <a:r>
              <a:rPr lang="en-US" dirty="0"/>
              <a:t>Selenium Server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CCD4F8-E300-4453-9268-487A210487A9}"/>
              </a:ext>
            </a:extLst>
          </p:cNvPr>
          <p:cNvSpPr txBox="1">
            <a:spLocks/>
          </p:cNvSpPr>
          <p:nvPr/>
        </p:nvSpPr>
        <p:spPr>
          <a:xfrm>
            <a:off x="1927224" y="2115657"/>
            <a:ext cx="8659682" cy="3627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We can take one of our selenium scripts and execute them in a cloud or remote base scenario, to do this we direct our script to a server we had configured, and each test can be configure to execute in a different server or use specified driver.</a:t>
            </a:r>
            <a:r>
              <a:rPr lang="en-US" sz="3200" dirty="0"/>
              <a:t> </a:t>
            </a:r>
          </a:p>
          <a:p>
            <a:r>
              <a:rPr lang="en-US" sz="3200" cap="none" dirty="0"/>
              <a:t>Sample we can have a UNIX server running chrome driver and we can have another one with IOS running a safari driver</a:t>
            </a:r>
            <a:endParaRPr lang="es-MX" sz="3200" cap="none" dirty="0"/>
          </a:p>
        </p:txBody>
      </p:sp>
    </p:spTree>
    <p:extLst>
      <p:ext uri="{BB962C8B-B14F-4D97-AF65-F5344CB8AC3E}">
        <p14:creationId xmlns:p14="http://schemas.microsoft.com/office/powerpoint/2010/main" val="388762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797" y="1171710"/>
            <a:ext cx="440506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Selenium Server the picture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84691C9-FDB4-45BB-9E9C-606B21EA8531}"/>
              </a:ext>
            </a:extLst>
          </p:cNvPr>
          <p:cNvSpPr/>
          <p:nvPr/>
        </p:nvSpPr>
        <p:spPr>
          <a:xfrm>
            <a:off x="1501629" y="2810312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B2E44D8C-E32E-4BF1-B0FE-01CAC8130664}"/>
              </a:ext>
            </a:extLst>
          </p:cNvPr>
          <p:cNvSpPr/>
          <p:nvPr/>
        </p:nvSpPr>
        <p:spPr>
          <a:xfrm>
            <a:off x="1514212" y="3294310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87B3C612-1C31-40A8-BA16-2C457C7D2197}"/>
              </a:ext>
            </a:extLst>
          </p:cNvPr>
          <p:cNvSpPr/>
          <p:nvPr/>
        </p:nvSpPr>
        <p:spPr>
          <a:xfrm>
            <a:off x="1514212" y="3778308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BBD3A9-9031-4628-B04C-A5DD46D2F0AE}"/>
              </a:ext>
            </a:extLst>
          </p:cNvPr>
          <p:cNvSpPr/>
          <p:nvPr/>
        </p:nvSpPr>
        <p:spPr>
          <a:xfrm>
            <a:off x="1995734" y="3294310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FCE50132-6E52-468F-AFF4-D83139E15A9D}"/>
              </a:ext>
            </a:extLst>
          </p:cNvPr>
          <p:cNvSpPr/>
          <p:nvPr/>
        </p:nvSpPr>
        <p:spPr>
          <a:xfrm rot="11326543">
            <a:off x="3264163" y="2821963"/>
            <a:ext cx="1711354" cy="1060275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01D97-717F-4940-AF02-100C7BEA59A6}"/>
              </a:ext>
            </a:extLst>
          </p:cNvPr>
          <p:cNvSpPr/>
          <p:nvPr/>
        </p:nvSpPr>
        <p:spPr>
          <a:xfrm>
            <a:off x="6422863" y="2898958"/>
            <a:ext cx="791669" cy="10806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s-MX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795B487-300F-4E12-BF04-79A310F6F884}"/>
              </a:ext>
            </a:extLst>
          </p:cNvPr>
          <p:cNvSpPr/>
          <p:nvPr/>
        </p:nvSpPr>
        <p:spPr>
          <a:xfrm>
            <a:off x="5133313" y="3277998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964CC07-C9B7-4C6A-BB12-5C6B8140A6E9}"/>
              </a:ext>
            </a:extLst>
          </p:cNvPr>
          <p:cNvSpPr/>
          <p:nvPr/>
        </p:nvSpPr>
        <p:spPr>
          <a:xfrm>
            <a:off x="7396293" y="3277998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A4CCD-27C7-467A-87C7-6C6134338578}"/>
              </a:ext>
            </a:extLst>
          </p:cNvPr>
          <p:cNvSpPr/>
          <p:nvPr/>
        </p:nvSpPr>
        <p:spPr>
          <a:xfrm>
            <a:off x="8670952" y="1485083"/>
            <a:ext cx="829027" cy="4512945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FAB3-FF68-49EE-B636-E7D7AC75C92C}"/>
              </a:ext>
            </a:extLst>
          </p:cNvPr>
          <p:cNvSpPr/>
          <p:nvPr/>
        </p:nvSpPr>
        <p:spPr>
          <a:xfrm>
            <a:off x="10221279" y="1828801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  <a:endParaRPr lang="es-MX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01B6E-A159-4FBA-9728-4787E5015276}"/>
              </a:ext>
            </a:extLst>
          </p:cNvPr>
          <p:cNvSpPr/>
          <p:nvPr/>
        </p:nvSpPr>
        <p:spPr>
          <a:xfrm>
            <a:off x="10221279" y="2768184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7A2C94-506B-433A-A235-6F0DA08D67A1}"/>
              </a:ext>
            </a:extLst>
          </p:cNvPr>
          <p:cNvSpPr/>
          <p:nvPr/>
        </p:nvSpPr>
        <p:spPr>
          <a:xfrm>
            <a:off x="10221279" y="3726152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Safary</a:t>
            </a:r>
            <a:endParaRPr lang="es-MX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F5C285-59A2-4395-9DA8-19F66811B6BD}"/>
              </a:ext>
            </a:extLst>
          </p:cNvPr>
          <p:cNvSpPr/>
          <p:nvPr/>
        </p:nvSpPr>
        <p:spPr>
          <a:xfrm>
            <a:off x="10221279" y="4684120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</a:t>
            </a:r>
            <a:endParaRPr lang="es-MX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ACBD317-4549-4058-8551-3C964FB75B32}"/>
              </a:ext>
            </a:extLst>
          </p:cNvPr>
          <p:cNvSpPr/>
          <p:nvPr/>
        </p:nvSpPr>
        <p:spPr>
          <a:xfrm>
            <a:off x="9617348" y="2142621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7FF70CA-7A59-4740-A7A9-F9F0CBAD9A87}"/>
              </a:ext>
            </a:extLst>
          </p:cNvPr>
          <p:cNvSpPr/>
          <p:nvPr/>
        </p:nvSpPr>
        <p:spPr>
          <a:xfrm>
            <a:off x="9612763" y="3062590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F34A420-A938-4525-8270-2A8AA3BAABFC}"/>
              </a:ext>
            </a:extLst>
          </p:cNvPr>
          <p:cNvSpPr/>
          <p:nvPr/>
        </p:nvSpPr>
        <p:spPr>
          <a:xfrm>
            <a:off x="9621997" y="4036818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6799346-9039-4081-B020-C664AEE854A6}"/>
              </a:ext>
            </a:extLst>
          </p:cNvPr>
          <p:cNvSpPr/>
          <p:nvPr/>
        </p:nvSpPr>
        <p:spPr>
          <a:xfrm>
            <a:off x="9621997" y="4930396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62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7844552" cy="762000"/>
          </a:xfrm>
        </p:spPr>
        <p:txBody>
          <a:bodyPr>
            <a:normAutofit/>
          </a:bodyPr>
          <a:lstStyle/>
          <a:p>
            <a:r>
              <a:rPr lang="en-US" dirty="0"/>
              <a:t>Selenium Server Grid mode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CCD4F8-E300-4453-9268-487A210487A9}"/>
              </a:ext>
            </a:extLst>
          </p:cNvPr>
          <p:cNvSpPr txBox="1">
            <a:spLocks/>
          </p:cNvSpPr>
          <p:nvPr/>
        </p:nvSpPr>
        <p:spPr>
          <a:xfrm>
            <a:off x="1927224" y="2492828"/>
            <a:ext cx="8659682" cy="191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Grid mode is very similar to Selenium server and in fact is just a functionality built inside of the server.</a:t>
            </a:r>
          </a:p>
          <a:p>
            <a:r>
              <a:rPr lang="en-US" sz="3200" cap="none" dirty="0"/>
              <a:t>This technology allow us to take a test and run it in a numerous of machines which are part of the grid</a:t>
            </a:r>
            <a:endParaRPr lang="es-MX" sz="3200" cap="none" dirty="0"/>
          </a:p>
        </p:txBody>
      </p:sp>
    </p:spTree>
    <p:extLst>
      <p:ext uri="{BB962C8B-B14F-4D97-AF65-F5344CB8AC3E}">
        <p14:creationId xmlns:p14="http://schemas.microsoft.com/office/powerpoint/2010/main" val="1446653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797" y="1171710"/>
            <a:ext cx="440506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Selenium Server the picture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95734" y="1474598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84691C9-FDB4-45BB-9E9C-606B21EA8531}"/>
              </a:ext>
            </a:extLst>
          </p:cNvPr>
          <p:cNvSpPr/>
          <p:nvPr/>
        </p:nvSpPr>
        <p:spPr>
          <a:xfrm>
            <a:off x="1501629" y="2810312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B2E44D8C-E32E-4BF1-B0FE-01CAC8130664}"/>
              </a:ext>
            </a:extLst>
          </p:cNvPr>
          <p:cNvSpPr/>
          <p:nvPr/>
        </p:nvSpPr>
        <p:spPr>
          <a:xfrm>
            <a:off x="1514212" y="3294310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87B3C612-1C31-40A8-BA16-2C457C7D2197}"/>
              </a:ext>
            </a:extLst>
          </p:cNvPr>
          <p:cNvSpPr/>
          <p:nvPr/>
        </p:nvSpPr>
        <p:spPr>
          <a:xfrm>
            <a:off x="1514212" y="3778308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BBD3A9-9031-4628-B04C-A5DD46D2F0AE}"/>
              </a:ext>
            </a:extLst>
          </p:cNvPr>
          <p:cNvSpPr/>
          <p:nvPr/>
        </p:nvSpPr>
        <p:spPr>
          <a:xfrm>
            <a:off x="1995734" y="3294310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FCE50132-6E52-468F-AFF4-D83139E15A9D}"/>
              </a:ext>
            </a:extLst>
          </p:cNvPr>
          <p:cNvSpPr/>
          <p:nvPr/>
        </p:nvSpPr>
        <p:spPr>
          <a:xfrm rot="11326543">
            <a:off x="3264163" y="2821963"/>
            <a:ext cx="1711354" cy="1060275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795B487-300F-4E12-BF04-79A310F6F884}"/>
              </a:ext>
            </a:extLst>
          </p:cNvPr>
          <p:cNvSpPr/>
          <p:nvPr/>
        </p:nvSpPr>
        <p:spPr>
          <a:xfrm>
            <a:off x="5133313" y="3277998"/>
            <a:ext cx="962687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7A2C94-506B-433A-A235-6F0DA08D67A1}"/>
              </a:ext>
            </a:extLst>
          </p:cNvPr>
          <p:cNvSpPr/>
          <p:nvPr/>
        </p:nvSpPr>
        <p:spPr>
          <a:xfrm>
            <a:off x="9405457" y="2835479"/>
            <a:ext cx="691761" cy="50226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Safary</a:t>
            </a:r>
            <a:endParaRPr lang="es-MX" sz="1200" dirty="0"/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15DC480A-15FF-451D-97A3-84CFC82990B2}"/>
              </a:ext>
            </a:extLst>
          </p:cNvPr>
          <p:cNvSpPr/>
          <p:nvPr/>
        </p:nvSpPr>
        <p:spPr>
          <a:xfrm>
            <a:off x="6260466" y="2991723"/>
            <a:ext cx="952840" cy="874553"/>
          </a:xfrm>
          <a:prstGeom prst="flowChartSummingJunct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</a:t>
            </a:r>
            <a:endParaRPr lang="es-MX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A6E5E4-FB82-4754-B779-ADDD74C22A50}"/>
              </a:ext>
            </a:extLst>
          </p:cNvPr>
          <p:cNvSpPr/>
          <p:nvPr/>
        </p:nvSpPr>
        <p:spPr>
          <a:xfrm>
            <a:off x="7896446" y="2835479"/>
            <a:ext cx="829027" cy="12263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D5C6234-373A-4B0C-80B6-FBDD8CF4A07F}"/>
              </a:ext>
            </a:extLst>
          </p:cNvPr>
          <p:cNvSpPr/>
          <p:nvPr/>
        </p:nvSpPr>
        <p:spPr>
          <a:xfrm>
            <a:off x="8851955" y="2971266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DC2A75-7342-4030-9640-5D7DD1038443}"/>
              </a:ext>
            </a:extLst>
          </p:cNvPr>
          <p:cNvSpPr/>
          <p:nvPr/>
        </p:nvSpPr>
        <p:spPr>
          <a:xfrm>
            <a:off x="9405457" y="3578417"/>
            <a:ext cx="691761" cy="48338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IE</a:t>
            </a:r>
            <a:endParaRPr lang="es-MX" sz="12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7A12979-25C4-4984-BB4E-9726545AF097}"/>
              </a:ext>
            </a:extLst>
          </p:cNvPr>
          <p:cNvSpPr/>
          <p:nvPr/>
        </p:nvSpPr>
        <p:spPr>
          <a:xfrm>
            <a:off x="8877873" y="3712642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50AC66-2649-40D0-82B7-68CFA6F6FEBE}"/>
              </a:ext>
            </a:extLst>
          </p:cNvPr>
          <p:cNvSpPr/>
          <p:nvPr/>
        </p:nvSpPr>
        <p:spPr>
          <a:xfrm>
            <a:off x="9392396" y="1152369"/>
            <a:ext cx="691761" cy="50226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Firefox</a:t>
            </a:r>
            <a:endParaRPr lang="es-MX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2DE376-2896-4B88-B47C-9E7D87F89EB2}"/>
              </a:ext>
            </a:extLst>
          </p:cNvPr>
          <p:cNvSpPr/>
          <p:nvPr/>
        </p:nvSpPr>
        <p:spPr>
          <a:xfrm>
            <a:off x="7883385" y="1152369"/>
            <a:ext cx="829027" cy="12263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B91C027C-AF1A-49D9-A352-11709A4F8F64}"/>
              </a:ext>
            </a:extLst>
          </p:cNvPr>
          <p:cNvSpPr/>
          <p:nvPr/>
        </p:nvSpPr>
        <p:spPr>
          <a:xfrm>
            <a:off x="8838894" y="1288156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CC1E59-5842-4AFA-B6AD-AF2724692EF6}"/>
              </a:ext>
            </a:extLst>
          </p:cNvPr>
          <p:cNvSpPr/>
          <p:nvPr/>
        </p:nvSpPr>
        <p:spPr>
          <a:xfrm>
            <a:off x="9392396" y="1895307"/>
            <a:ext cx="691761" cy="48338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Chrome</a:t>
            </a:r>
            <a:endParaRPr lang="es-MX" sz="1200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6D5616BC-3675-449E-A63D-47594DA4ECEE}"/>
              </a:ext>
            </a:extLst>
          </p:cNvPr>
          <p:cNvSpPr/>
          <p:nvPr/>
        </p:nvSpPr>
        <p:spPr>
          <a:xfrm>
            <a:off x="8864812" y="2029532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652C4-182E-4CD3-9619-6A7BA2795E95}"/>
              </a:ext>
            </a:extLst>
          </p:cNvPr>
          <p:cNvSpPr/>
          <p:nvPr/>
        </p:nvSpPr>
        <p:spPr>
          <a:xfrm>
            <a:off x="9425952" y="4466227"/>
            <a:ext cx="691761" cy="50226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Chrome</a:t>
            </a:r>
            <a:endParaRPr lang="es-MX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2389CE-2B85-449A-A234-0C5156A4CBEB}"/>
              </a:ext>
            </a:extLst>
          </p:cNvPr>
          <p:cNvSpPr/>
          <p:nvPr/>
        </p:nvSpPr>
        <p:spPr>
          <a:xfrm>
            <a:off x="7916941" y="4466227"/>
            <a:ext cx="829027" cy="12263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4D109609-FDDB-4365-8466-71972978F6C8}"/>
              </a:ext>
            </a:extLst>
          </p:cNvPr>
          <p:cNvSpPr/>
          <p:nvPr/>
        </p:nvSpPr>
        <p:spPr>
          <a:xfrm>
            <a:off x="8872450" y="4602014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552265-FE49-4460-9A97-D4036F0D0A3C}"/>
              </a:ext>
            </a:extLst>
          </p:cNvPr>
          <p:cNvSpPr/>
          <p:nvPr/>
        </p:nvSpPr>
        <p:spPr>
          <a:xfrm>
            <a:off x="9425952" y="5209165"/>
            <a:ext cx="691761" cy="48338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IE</a:t>
            </a:r>
            <a:endParaRPr lang="es-MX" sz="1200" dirty="0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894BB973-C3C9-4897-8FC0-C15C3D9E699F}"/>
              </a:ext>
            </a:extLst>
          </p:cNvPr>
          <p:cNvSpPr/>
          <p:nvPr/>
        </p:nvSpPr>
        <p:spPr>
          <a:xfrm>
            <a:off x="8898368" y="5343390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EE1DE94F-4EE3-4854-AD7E-74206F1D3F5F}"/>
              </a:ext>
            </a:extLst>
          </p:cNvPr>
          <p:cNvSpPr/>
          <p:nvPr/>
        </p:nvSpPr>
        <p:spPr>
          <a:xfrm rot="18918944">
            <a:off x="6839566" y="2490755"/>
            <a:ext cx="1063358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BCFBE082-612B-4FA0-8084-938351D37F28}"/>
              </a:ext>
            </a:extLst>
          </p:cNvPr>
          <p:cNvSpPr/>
          <p:nvPr/>
        </p:nvSpPr>
        <p:spPr>
          <a:xfrm>
            <a:off x="7368862" y="3379763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16EC49B9-8BA9-4BAF-A7C8-11E756DDEDB9}"/>
              </a:ext>
            </a:extLst>
          </p:cNvPr>
          <p:cNvSpPr/>
          <p:nvPr/>
        </p:nvSpPr>
        <p:spPr>
          <a:xfrm rot="13443763">
            <a:off x="6844172" y="4205559"/>
            <a:ext cx="1063358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45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726" y="2667000"/>
            <a:ext cx="7844552" cy="762000"/>
          </a:xfrm>
        </p:spPr>
        <p:txBody>
          <a:bodyPr>
            <a:normAutofit/>
          </a:bodyPr>
          <a:lstStyle/>
          <a:p>
            <a:r>
              <a:rPr lang="en-US" dirty="0"/>
              <a:t>Demo: Selenium Server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34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687198"/>
            <a:ext cx="6108032" cy="762000"/>
          </a:xfrm>
        </p:spPr>
        <p:txBody>
          <a:bodyPr>
            <a:normAutofit/>
          </a:bodyPr>
          <a:lstStyle/>
          <a:p>
            <a:r>
              <a:rPr lang="en-US" dirty="0"/>
              <a:t>Grid Configuration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7CA38-D959-4DB8-886E-E1A96520C695}"/>
              </a:ext>
            </a:extLst>
          </p:cNvPr>
          <p:cNvSpPr txBox="1">
            <a:spLocks/>
          </p:cNvSpPr>
          <p:nvPr/>
        </p:nvSpPr>
        <p:spPr>
          <a:xfrm>
            <a:off x="1927224" y="1970313"/>
            <a:ext cx="8532450" cy="3166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For this first what we can do is download the stand alone selenium server from:</a:t>
            </a:r>
          </a:p>
          <a:p>
            <a:r>
              <a:rPr lang="es-MX" sz="3200" cap="none" dirty="0">
                <a:hlinkClick r:id="rId2"/>
              </a:rPr>
              <a:t>Https://www.Seleniumhq.Org/download/</a:t>
            </a:r>
            <a:endParaRPr lang="es-MX" sz="3200" cap="none" dirty="0"/>
          </a:p>
          <a:p>
            <a:r>
              <a:rPr lang="en-US" sz="3200" cap="none" dirty="0"/>
              <a:t>T</a:t>
            </a:r>
            <a:r>
              <a:rPr lang="es-MX" sz="3200" cap="none" dirty="0" err="1"/>
              <a:t>his</a:t>
            </a:r>
            <a:r>
              <a:rPr lang="es-MX" sz="3200" cap="none" dirty="0"/>
              <a:t> </a:t>
            </a:r>
            <a:r>
              <a:rPr lang="es-MX" sz="3200" cap="none" dirty="0" err="1"/>
              <a:t>will</a:t>
            </a:r>
            <a:r>
              <a:rPr lang="es-MX" sz="3200" cap="none" dirty="0"/>
              <a:t> </a:t>
            </a:r>
            <a:r>
              <a:rPr lang="es-MX" sz="3200" cap="none" dirty="0" err="1"/>
              <a:t>download</a:t>
            </a:r>
            <a:r>
              <a:rPr lang="es-MX" sz="3200" cap="none" dirty="0"/>
              <a:t> a </a:t>
            </a:r>
            <a:r>
              <a:rPr lang="es-MX" sz="3200" cap="none" dirty="0" err="1"/>
              <a:t>jar</a:t>
            </a:r>
            <a:r>
              <a:rPr lang="es-MX" sz="3200" cap="none" dirty="0"/>
              <a:t> file.</a:t>
            </a:r>
          </a:p>
          <a:p>
            <a:r>
              <a:rPr lang="en-US" sz="3200" cap="none" dirty="0"/>
              <a:t>The way we configure this is through console, we have to generate the hub, then we have to register the nodes under that hub.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91768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726" y="2667000"/>
            <a:ext cx="7844552" cy="762000"/>
          </a:xfrm>
        </p:spPr>
        <p:txBody>
          <a:bodyPr>
            <a:normAutofit/>
          </a:bodyPr>
          <a:lstStyle/>
          <a:p>
            <a:r>
              <a:rPr lang="en-US" dirty="0"/>
              <a:t>Demo: Selenium Hub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613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863600"/>
            <a:ext cx="6084262" cy="762000"/>
          </a:xfrm>
        </p:spPr>
        <p:txBody>
          <a:bodyPr>
            <a:normAutofit/>
          </a:bodyPr>
          <a:lstStyle/>
          <a:p>
            <a:r>
              <a:rPr lang="en-US" dirty="0"/>
              <a:t>Parallel processing 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079F09-272F-4E52-93BF-787E1D1BC64F}"/>
              </a:ext>
            </a:extLst>
          </p:cNvPr>
          <p:cNvSpPr txBox="1">
            <a:spLocks/>
          </p:cNvSpPr>
          <p:nvPr/>
        </p:nvSpPr>
        <p:spPr>
          <a:xfrm>
            <a:off x="1400115" y="2265027"/>
            <a:ext cx="10042468" cy="1940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When we’re executing into a grid we tend to think that all scripts executes in a parallel way, but this is not the case. In order to do this we’ve manually to set this.</a:t>
            </a:r>
          </a:p>
          <a:p>
            <a:r>
              <a:rPr lang="en-US" sz="3200" cap="none" dirty="0"/>
              <a:t>So for parallel executions we’re responsible to handle it.  </a:t>
            </a:r>
            <a:endParaRPr lang="es-MX" sz="3200" cap="none" dirty="0"/>
          </a:p>
        </p:txBody>
      </p:sp>
    </p:spTree>
    <p:extLst>
      <p:ext uri="{BB962C8B-B14F-4D97-AF65-F5344CB8AC3E}">
        <p14:creationId xmlns:p14="http://schemas.microsoft.com/office/powerpoint/2010/main" val="2693881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863600"/>
            <a:ext cx="6084262" cy="762000"/>
          </a:xfrm>
        </p:spPr>
        <p:txBody>
          <a:bodyPr>
            <a:normAutofit/>
          </a:bodyPr>
          <a:lstStyle/>
          <a:p>
            <a:r>
              <a:rPr lang="en-US" dirty="0"/>
              <a:t>Grid strategies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079F09-272F-4E52-93BF-787E1D1BC64F}"/>
              </a:ext>
            </a:extLst>
          </p:cNvPr>
          <p:cNvSpPr txBox="1">
            <a:spLocks/>
          </p:cNvSpPr>
          <p:nvPr/>
        </p:nvSpPr>
        <p:spPr>
          <a:xfrm>
            <a:off x="1927224" y="2184401"/>
            <a:ext cx="3375085" cy="2730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Small machines </a:t>
            </a:r>
          </a:p>
          <a:p>
            <a:r>
              <a:rPr lang="en-US" sz="3200" cap="none" dirty="0"/>
              <a:t>VM/Hypervisors</a:t>
            </a:r>
          </a:p>
          <a:p>
            <a:r>
              <a:rPr lang="en-US" sz="3200" cap="none" dirty="0"/>
              <a:t>Docker instances</a:t>
            </a:r>
          </a:p>
          <a:p>
            <a:r>
              <a:rPr lang="en-US" sz="3200" cap="none" dirty="0"/>
              <a:t>Amazon EC2</a:t>
            </a:r>
          </a:p>
          <a:p>
            <a:r>
              <a:rPr lang="en-US" sz="3200" cap="none" dirty="0"/>
              <a:t>Cloud Foundry</a:t>
            </a:r>
          </a:p>
          <a:p>
            <a:r>
              <a:rPr lang="en-US" sz="3200" cap="none" dirty="0"/>
              <a:t> </a:t>
            </a:r>
            <a:endParaRPr lang="es-MX" sz="3200" cap="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D2DAB-ACC0-4347-A80A-690F10A00F48}"/>
              </a:ext>
            </a:extLst>
          </p:cNvPr>
          <p:cNvSpPr/>
          <p:nvPr/>
        </p:nvSpPr>
        <p:spPr>
          <a:xfrm>
            <a:off x="5435600" y="1625600"/>
            <a:ext cx="88900" cy="36068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245AF56-A75C-42D0-BA72-220A8812100C}"/>
              </a:ext>
            </a:extLst>
          </p:cNvPr>
          <p:cNvSpPr/>
          <p:nvPr/>
        </p:nvSpPr>
        <p:spPr>
          <a:xfrm>
            <a:off x="6027767" y="2184401"/>
            <a:ext cx="3775017" cy="1828800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733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965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Grid</a:t>
            </a:r>
          </a:p>
          <a:p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Host vs node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Multiple instances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Parallel processing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strategies</a:t>
            </a:r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174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362200"/>
            <a:ext cx="9223376" cy="161924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sz="2800" cap="none" dirty="0">
                <a:hlinkClick r:id="rId2"/>
              </a:rPr>
              <a:t>https://www.seleniumhq.org/</a:t>
            </a:r>
            <a:br>
              <a:rPr lang="en-US" sz="2800" cap="none" dirty="0"/>
            </a:br>
            <a:r>
              <a:rPr lang="en-US" sz="2800" cap="none" dirty="0">
                <a:hlinkClick r:id="rId3"/>
              </a:rPr>
              <a:t>https://www.seleniumhq.org/download/#selenium_ide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43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6260647" cy="1104899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</a:t>
            </a:r>
            <a:r>
              <a:rPr lang="en-US" cap="none" dirty="0"/>
              <a:t>Execution Sample 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43661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349250"/>
            <a:ext cx="6315076" cy="1104899"/>
          </a:xfrm>
        </p:spPr>
        <p:txBody>
          <a:bodyPr>
            <a:normAutofit/>
          </a:bodyPr>
          <a:lstStyle/>
          <a:p>
            <a:r>
              <a:rPr lang="en-US" dirty="0"/>
              <a:t>Automated testing</a:t>
            </a:r>
            <a:endParaRPr lang="es-MX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E8D33-5593-4C5C-9896-09434FEDE619}"/>
              </a:ext>
            </a:extLst>
          </p:cNvPr>
          <p:cNvSpPr txBox="1">
            <a:spLocks/>
          </p:cNvSpPr>
          <p:nvPr/>
        </p:nvSpPr>
        <p:spPr>
          <a:xfrm>
            <a:off x="1952624" y="1807029"/>
            <a:ext cx="9794876" cy="3184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Why automate testing</a:t>
            </a:r>
          </a:p>
          <a:p>
            <a:endParaRPr lang="en-US" sz="3200" cap="none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200" cap="none" dirty="0"/>
              <a:t>It help us to not re-introduce bugs into our code base.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200" cap="none" dirty="0"/>
              <a:t>Now a days Is common to develop apps in a concurrent way</a:t>
            </a:r>
            <a:r>
              <a:rPr lang="es-MX" sz="3200" cap="none" dirty="0"/>
              <a:t>, so </a:t>
            </a:r>
            <a:r>
              <a:rPr lang="es-MX" sz="3200" cap="none" dirty="0" err="1"/>
              <a:t>we</a:t>
            </a:r>
            <a:r>
              <a:rPr lang="es-MX" sz="3200" cap="none" dirty="0"/>
              <a:t> can </a:t>
            </a:r>
            <a:r>
              <a:rPr lang="es-MX" sz="3200" cap="none" dirty="0" err="1"/>
              <a:t>just</a:t>
            </a:r>
            <a:r>
              <a:rPr lang="es-MX" sz="3200" cap="none" dirty="0"/>
              <a:t> run </a:t>
            </a:r>
            <a:r>
              <a:rPr lang="es-MX" sz="3200" cap="none" dirty="0" err="1"/>
              <a:t>the</a:t>
            </a:r>
            <a:r>
              <a:rPr lang="es-MX" sz="3200" cap="none" dirty="0"/>
              <a:t> </a:t>
            </a:r>
            <a:r>
              <a:rPr lang="es-MX" sz="3200" cap="none" dirty="0" err="1"/>
              <a:t>automated</a:t>
            </a:r>
            <a:r>
              <a:rPr lang="es-MX" sz="3200" cap="none" dirty="0"/>
              <a:t> test in </a:t>
            </a:r>
            <a:r>
              <a:rPr lang="es-MX" sz="3200" cap="none" dirty="0" err="1"/>
              <a:t>all</a:t>
            </a:r>
            <a:r>
              <a:rPr lang="es-MX" sz="3200" cap="none" dirty="0"/>
              <a:t> </a:t>
            </a:r>
            <a:r>
              <a:rPr lang="es-MX" sz="3200" cap="none" dirty="0" err="1"/>
              <a:t>location</a:t>
            </a:r>
            <a:r>
              <a:rPr lang="es-MX" sz="3200" cap="none" dirty="0"/>
              <a:t>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200" cap="none" dirty="0"/>
              <a:t>It test just like an end user does.</a:t>
            </a:r>
          </a:p>
        </p:txBody>
      </p:sp>
    </p:spTree>
    <p:extLst>
      <p:ext uri="{BB962C8B-B14F-4D97-AF65-F5344CB8AC3E}">
        <p14:creationId xmlns:p14="http://schemas.microsoft.com/office/powerpoint/2010/main" val="1383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C1BB8A-6E61-4DB6-8104-8C098E9AE27E}"/>
              </a:ext>
            </a:extLst>
          </p:cNvPr>
          <p:cNvSpPr/>
          <p:nvPr/>
        </p:nvSpPr>
        <p:spPr>
          <a:xfrm>
            <a:off x="2247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03B341-3584-40D9-A301-B69E5840690D}"/>
              </a:ext>
            </a:extLst>
          </p:cNvPr>
          <p:cNvSpPr/>
          <p:nvPr/>
        </p:nvSpPr>
        <p:spPr>
          <a:xfrm>
            <a:off x="4660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s-MX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51F991-609F-491F-8552-C4F06503A070}"/>
              </a:ext>
            </a:extLst>
          </p:cNvPr>
          <p:cNvSpPr/>
          <p:nvPr/>
        </p:nvSpPr>
        <p:spPr>
          <a:xfrm>
            <a:off x="7073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  <a:endParaRPr lang="es-MX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969C3-862B-431C-9245-92B3A41DF502}"/>
              </a:ext>
            </a:extLst>
          </p:cNvPr>
          <p:cNvSpPr/>
          <p:nvPr/>
        </p:nvSpPr>
        <p:spPr>
          <a:xfrm>
            <a:off x="941705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  <a:endParaRPr lang="es-MX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AD2D34-EB84-44DA-9F04-12F3032B9DC1}"/>
              </a:ext>
            </a:extLst>
          </p:cNvPr>
          <p:cNvSpPr/>
          <p:nvPr/>
        </p:nvSpPr>
        <p:spPr>
          <a:xfrm>
            <a:off x="2247900" y="2654300"/>
            <a:ext cx="8845550" cy="1320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WebDriver</a:t>
            </a:r>
            <a:endParaRPr lang="es-MX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964534-53DD-4987-A1A0-7AF47DC7510E}"/>
              </a:ext>
            </a:extLst>
          </p:cNvPr>
          <p:cNvSpPr/>
          <p:nvPr/>
        </p:nvSpPr>
        <p:spPr>
          <a:xfrm>
            <a:off x="2247900" y="43307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es-MX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1FC79B-07BF-4E99-ABA8-825140B6C979}"/>
              </a:ext>
            </a:extLst>
          </p:cNvPr>
          <p:cNvSpPr/>
          <p:nvPr/>
        </p:nvSpPr>
        <p:spPr>
          <a:xfrm>
            <a:off x="4660900" y="4330700"/>
            <a:ext cx="1676400" cy="1320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  <a:endParaRPr lang="es-MX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42EB20-F476-40B0-B932-9EF02F5BBDA2}"/>
              </a:ext>
            </a:extLst>
          </p:cNvPr>
          <p:cNvSpPr/>
          <p:nvPr/>
        </p:nvSpPr>
        <p:spPr>
          <a:xfrm>
            <a:off x="7073900" y="43307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</a:t>
            </a:r>
            <a:endParaRPr lang="es-MX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BAC0C5-E37F-4102-A8E2-C89402FA547B}"/>
              </a:ext>
            </a:extLst>
          </p:cNvPr>
          <p:cNvSpPr/>
          <p:nvPr/>
        </p:nvSpPr>
        <p:spPr>
          <a:xfrm>
            <a:off x="9417050" y="4330700"/>
            <a:ext cx="1676400" cy="1320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Safari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576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3975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Selenium Ide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 err="1"/>
              <a:t>Webdriver</a:t>
            </a: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Why?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Architecture</a:t>
            </a:r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68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92233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11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636</TotalTime>
  <Words>712</Words>
  <Application>Microsoft Macintosh PowerPoint</Application>
  <PresentationFormat>Panorámica</PresentationFormat>
  <Paragraphs>180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Trebuchet MS</vt:lpstr>
      <vt:lpstr>Tw Cen MT</vt:lpstr>
      <vt:lpstr>Wingdings</vt:lpstr>
      <vt:lpstr>Circuit</vt:lpstr>
      <vt:lpstr>Automated Web Testing With Selenium And WebDriver Using Java</vt:lpstr>
      <vt:lpstr>Presentación de PowerPoint</vt:lpstr>
      <vt:lpstr>Presentación de PowerPoint</vt:lpstr>
      <vt:lpstr>References  https://www.seleniumhq.org/ https://www.seleniumhq.org/download/#selenium_ide</vt:lpstr>
      <vt:lpstr>Demo: Execution Sample </vt:lpstr>
      <vt:lpstr>Automated testing</vt:lpstr>
      <vt:lpstr>Presentación de PowerPoint</vt:lpstr>
      <vt:lpstr>Summary </vt:lpstr>
      <vt:lpstr>WebDriver</vt:lpstr>
      <vt:lpstr>WebDriver</vt:lpstr>
      <vt:lpstr>WebDriver setup</vt:lpstr>
      <vt:lpstr>WebDriver setup</vt:lpstr>
      <vt:lpstr>Demo --Chrome -- firefox</vt:lpstr>
      <vt:lpstr>Finding elements</vt:lpstr>
      <vt:lpstr>Demo  Finding elements </vt:lpstr>
      <vt:lpstr>Web element org.openqa.Selenium  All super-interfaces: searchContext,TakeScreenshot  All known implementing Classes: RemoteWebElement </vt:lpstr>
      <vt:lpstr>Demo  interaction with the page elements </vt:lpstr>
      <vt:lpstr>Summary</vt:lpstr>
      <vt:lpstr>Applying advanced web-driver techniques </vt:lpstr>
      <vt:lpstr>Presentación de PowerPoint</vt:lpstr>
      <vt:lpstr>Using select class</vt:lpstr>
      <vt:lpstr>Getting table data</vt:lpstr>
      <vt:lpstr>Getting table data</vt:lpstr>
      <vt:lpstr>Presentación de PowerPoint</vt:lpstr>
      <vt:lpstr>Explicit waits</vt:lpstr>
      <vt:lpstr>Explicit waits</vt:lpstr>
      <vt:lpstr>Explicit waits</vt:lpstr>
      <vt:lpstr>Demo  -- waits</vt:lpstr>
      <vt:lpstr>Summary </vt:lpstr>
      <vt:lpstr>Selenium Server</vt:lpstr>
      <vt:lpstr>Selenium Server the picture</vt:lpstr>
      <vt:lpstr>Selenium Server Grid mode</vt:lpstr>
      <vt:lpstr>Selenium Server the picture</vt:lpstr>
      <vt:lpstr>Demo: Selenium Server</vt:lpstr>
      <vt:lpstr>Grid Configuration</vt:lpstr>
      <vt:lpstr>Demo: Selenium Hub</vt:lpstr>
      <vt:lpstr>Parallel processing </vt:lpstr>
      <vt:lpstr>Grid strategies</vt:lpstr>
      <vt:lpstr>Summary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Web Testing With Selenium and WebDriver using java</dc:title>
  <dc:creator>Oscar Chavez Villalvazo</dc:creator>
  <cp:lastModifiedBy>Oskar Chavez</cp:lastModifiedBy>
  <cp:revision>49</cp:revision>
  <dcterms:created xsi:type="dcterms:W3CDTF">2018-12-06T16:20:20Z</dcterms:created>
  <dcterms:modified xsi:type="dcterms:W3CDTF">2018-12-13T03:52:10Z</dcterms:modified>
</cp:coreProperties>
</file>