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2"/>
  </p:notesMasterIdLst>
  <p:sldIdLst>
    <p:sldId id="256" r:id="rId2"/>
    <p:sldId id="267" r:id="rId3"/>
    <p:sldId id="257" r:id="rId4"/>
    <p:sldId id="266" r:id="rId5"/>
    <p:sldId id="263" r:id="rId6"/>
    <p:sldId id="262" r:id="rId7"/>
    <p:sldId id="268" r:id="rId8"/>
    <p:sldId id="261" r:id="rId9"/>
    <p:sldId id="259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7308"/>
    <a:srgbClr val="3C6E3E"/>
    <a:srgbClr val="386639"/>
    <a:srgbClr val="345E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44"/>
    <p:restoredTop sz="94643"/>
  </p:normalViewPr>
  <p:slideViewPr>
    <p:cSldViewPr snapToGrid="0">
      <p:cViewPr varScale="1">
        <p:scale>
          <a:sx n="105" d="100"/>
          <a:sy n="105" d="100"/>
        </p:scale>
        <p:origin x="3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65A1A-CE27-B047-8DCD-BF4B79AB918A}" type="datetimeFigureOut">
              <a:rPr lang="pl-PL" smtClean="0"/>
              <a:t>8.04.2025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2EB7B2-451C-8E41-B2F8-22DC0EB39A4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5320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406BE-13D2-494C-BD8B-7A864F7785E6}" type="datetime1">
              <a:rPr lang="pl-PL" smtClean="0"/>
              <a:t>8.04.2025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58B-EBF2-014B-A39E-7D4D3E6CB2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1786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14F98-4FA3-3E45-9E06-6F204AFB2E2C}" type="datetime1">
              <a:rPr lang="pl-PL" smtClean="0"/>
              <a:t>8.04.2025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58B-EBF2-014B-A39E-7D4D3E6CB2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0863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DFB68-B6E6-2A41-BE7E-B4504635BB85}" type="datetime1">
              <a:rPr lang="pl-PL" smtClean="0"/>
              <a:t>8.04.2025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58B-EBF2-014B-A39E-7D4D3E6CB2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2730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DD898-1782-564E-8E2B-0A4D4B827EB2}" type="datetime1">
              <a:rPr lang="pl-PL" smtClean="0"/>
              <a:t>8.04.2025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58B-EBF2-014B-A39E-7D4D3E6CB2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2790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0F5F9-E9CD-8F42-939A-C65450CDC027}" type="datetime1">
              <a:rPr lang="pl-PL" smtClean="0"/>
              <a:t>8.04.2025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58B-EBF2-014B-A39E-7D4D3E6CB2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3726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CA8C-A821-B642-A431-8C5D6466C7AB}" type="datetime1">
              <a:rPr lang="pl-PL" smtClean="0"/>
              <a:t>8.04.2025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58B-EBF2-014B-A39E-7D4D3E6CB2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571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0B86F-8FB5-3945-B06A-938FF845E989}" type="datetime1">
              <a:rPr lang="pl-PL" smtClean="0"/>
              <a:t>8.04.2025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58B-EBF2-014B-A39E-7D4D3E6CB2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97045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BE5ED-89CA-7642-8A9E-9EEAEAF72758}" type="datetime1">
              <a:rPr lang="pl-PL" smtClean="0"/>
              <a:t>8.04.2025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58B-EBF2-014B-A39E-7D4D3E6CB2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68396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EDA48-413C-0249-B409-825F1716332D}" type="datetime1">
              <a:rPr lang="pl-PL" smtClean="0"/>
              <a:t>8.04.2025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58B-EBF2-014B-A39E-7D4D3E6CB2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470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BB64C-C8BC-A74D-B261-4048D7BC1706}" type="datetime1">
              <a:rPr lang="pl-PL" smtClean="0"/>
              <a:t>8.04.2025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58B-EBF2-014B-A39E-7D4D3E6CB2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864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DE3D-B96A-2348-B761-1018E19CC9C8}" type="datetime1">
              <a:rPr lang="pl-PL" smtClean="0"/>
              <a:t>8.04.2025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58B-EBF2-014B-A39E-7D4D3E6CB2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67162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C88CD9-065F-5C4C-A8A4-FBE66E0DA45C}" type="datetime1">
              <a:rPr lang="pl-PL" smtClean="0"/>
              <a:t>8.04.2025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4658B-EBF2-014B-A39E-7D4D3E6CB293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733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r2.imexhs.com/exciting-news/exploring-the-world-of-painters-and-artists.html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Obraz 19" descr="Obraz zawierający osoba, ubrania, rysowanie, sztu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DF98B9B7-164F-940A-1CFD-F411311DF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9091" r="23585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D8D64CD-F511-8C57-5B36-92960D3EA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6446" y="6222707"/>
            <a:ext cx="2809017" cy="365125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pl-PL" dirty="0">
                <a:solidFill>
                  <a:schemeClr val="tx1">
                    <a:lumMod val="50000"/>
                    <a:lumOff val="50000"/>
                  </a:schemeClr>
                </a:solidFill>
              </a:rPr>
              <a:t>Kwiecień 2025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B4F4C24-BDE5-D882-90F3-98ADAABBC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70819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14658B-EBF2-014B-A39E-7D4D3E6CB293}" type="slidenum">
              <a:rPr lang="pl-PL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1</a:t>
            </a:fld>
            <a:endParaRPr lang="pl-PL">
              <a:solidFill>
                <a:schemeClr val="bg1"/>
              </a:solidFill>
            </a:endParaRPr>
          </a:p>
        </p:txBody>
      </p:sp>
      <p:sp>
        <p:nvSpPr>
          <p:cNvPr id="34" name="Tytuł 1">
            <a:extLst>
              <a:ext uri="{FF2B5EF4-FFF2-40B4-BE49-F238E27FC236}">
                <a16:creationId xmlns:a16="http://schemas.microsoft.com/office/drawing/2014/main" id="{E3834DCF-3BDB-40E4-805F-6F9695D3E23C}"/>
              </a:ext>
            </a:extLst>
          </p:cNvPr>
          <p:cNvSpPr txBox="1">
            <a:spLocks/>
          </p:cNvSpPr>
          <p:nvPr/>
        </p:nvSpPr>
        <p:spPr>
          <a:xfrm>
            <a:off x="366446" y="1917554"/>
            <a:ext cx="7762104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l-PL" sz="3600" b="1" dirty="0">
                <a:solidFill>
                  <a:srgbClr val="3C6E3E"/>
                </a:solidFill>
              </a:rPr>
              <a:t>Predykcja niewypłacalności klientów – wykorzystanie modeli ML do oceny ryzyka kredytowego</a:t>
            </a:r>
          </a:p>
        </p:txBody>
      </p:sp>
      <p:sp>
        <p:nvSpPr>
          <p:cNvPr id="37" name="Podtytuł 2">
            <a:extLst>
              <a:ext uri="{FF2B5EF4-FFF2-40B4-BE49-F238E27FC236}">
                <a16:creationId xmlns:a16="http://schemas.microsoft.com/office/drawing/2014/main" id="{D2491A60-007D-1889-FADB-0899455A64FA}"/>
              </a:ext>
            </a:extLst>
          </p:cNvPr>
          <p:cNvSpPr txBox="1">
            <a:spLocks/>
          </p:cNvSpPr>
          <p:nvPr/>
        </p:nvSpPr>
        <p:spPr>
          <a:xfrm>
            <a:off x="481029" y="4926247"/>
            <a:ext cx="9144000" cy="1153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l-PL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Oskar Wiśniewski</a:t>
            </a:r>
          </a:p>
        </p:txBody>
      </p:sp>
    </p:spTree>
    <p:extLst>
      <p:ext uri="{BB962C8B-B14F-4D97-AF65-F5344CB8AC3E}">
        <p14:creationId xmlns:p14="http://schemas.microsoft.com/office/powerpoint/2010/main" val="269562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C49ADD-254A-50E2-E118-8C855813B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08" y="0"/>
            <a:ext cx="11278365" cy="1325563"/>
          </a:xfrm>
        </p:spPr>
        <p:txBody>
          <a:bodyPr>
            <a:normAutofit/>
          </a:bodyPr>
          <a:lstStyle/>
          <a:p>
            <a:r>
              <a:rPr lang="pl-PL" sz="2800" b="1" dirty="0">
                <a:solidFill>
                  <a:srgbClr val="386639"/>
                </a:solidFill>
              </a:rPr>
              <a:t>Kluczowe wnioski – </a:t>
            </a:r>
            <a:r>
              <a:rPr lang="pl-PL" sz="2800" b="1" dirty="0" err="1">
                <a:solidFill>
                  <a:srgbClr val="386639"/>
                </a:solidFill>
              </a:rPr>
              <a:t>XGBoost</a:t>
            </a:r>
            <a:r>
              <a:rPr lang="pl-PL" sz="2800" b="1" dirty="0">
                <a:solidFill>
                  <a:srgbClr val="386639"/>
                </a:solidFill>
              </a:rPr>
              <a:t> + SMOTE, rekomendacje na przyszłość i rozwój modelu </a:t>
            </a:r>
            <a:r>
              <a:rPr lang="pl-PL" sz="2800" b="1" dirty="0" err="1">
                <a:solidFill>
                  <a:srgbClr val="386639"/>
                </a:solidFill>
              </a:rPr>
              <a:t>scoringowego</a:t>
            </a:r>
            <a:endParaRPr lang="pl-PL" sz="2800" b="1" dirty="0">
              <a:solidFill>
                <a:srgbClr val="386639"/>
              </a:solidFill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A29971-0DBA-75E9-BFED-57662EF3D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002" y="2309775"/>
            <a:ext cx="11781318" cy="419687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pl-PL" sz="1800" dirty="0"/>
          </a:p>
          <a:p>
            <a:pPr>
              <a:buNone/>
            </a:pPr>
            <a:r>
              <a:rPr lang="pl-PL" sz="1800" b="1" dirty="0">
                <a:solidFill>
                  <a:srgbClr val="00B050"/>
                </a:solidFill>
              </a:rPr>
              <a:t>Dalsze kroki:</a:t>
            </a:r>
            <a:endParaRPr lang="pl-PL" sz="1800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pl-PL" sz="1600" b="1" dirty="0"/>
              <a:t>1. Optymalizacja modelu – </a:t>
            </a:r>
            <a:r>
              <a:rPr lang="pl-PL" sz="1600" b="1" dirty="0" err="1"/>
              <a:t>tunowanie</a:t>
            </a:r>
            <a:r>
              <a:rPr lang="pl-PL" sz="1600" b="1" dirty="0"/>
              <a:t> </a:t>
            </a:r>
            <a:r>
              <a:rPr lang="pl-PL" sz="1600" b="1" dirty="0" err="1"/>
              <a:t>hiperparametrów</a:t>
            </a:r>
            <a:r>
              <a:rPr lang="pl-PL" sz="1600" b="1" dirty="0"/>
              <a:t>:</a:t>
            </a:r>
          </a:p>
          <a:p>
            <a:pPr marL="0" indent="0">
              <a:buNone/>
            </a:pPr>
            <a:r>
              <a:rPr lang="pl-PL" sz="1600" dirty="0"/>
              <a:t>     Aby zwiększyć dokładność i stabilność modelu, warto przeprowadzić </a:t>
            </a:r>
            <a:r>
              <a:rPr lang="pl-PL" sz="1600" b="1" dirty="0" err="1"/>
              <a:t>tuning</a:t>
            </a:r>
            <a:r>
              <a:rPr lang="pl-PL" sz="1600" b="1" dirty="0"/>
              <a:t> </a:t>
            </a:r>
            <a:r>
              <a:rPr lang="pl-PL" sz="1600" b="1" dirty="0" err="1"/>
              <a:t>hiperparametrów</a:t>
            </a:r>
            <a:r>
              <a:rPr lang="pl-PL" sz="1600" dirty="0"/>
              <a:t>, zwłaszcza dla modelu </a:t>
            </a:r>
            <a:r>
              <a:rPr lang="pl-PL" sz="1600" dirty="0" err="1"/>
              <a:t>XGBoost</a:t>
            </a:r>
            <a:r>
              <a:rPr lang="pl-PL" sz="1600" dirty="0"/>
              <a:t>.</a:t>
            </a:r>
          </a:p>
          <a:p>
            <a:pPr>
              <a:buNone/>
            </a:pPr>
            <a:r>
              <a:rPr lang="pl-PL" sz="1600" b="1" dirty="0"/>
              <a:t>2. Rozważenie użycia dodatkowych technik:</a:t>
            </a:r>
            <a:endParaRPr lang="pl-PL" sz="1600" dirty="0"/>
          </a:p>
          <a:p>
            <a:pPr marL="0" indent="0">
              <a:buNone/>
            </a:pPr>
            <a:r>
              <a:rPr lang="pl-PL" sz="1600" dirty="0"/>
              <a:t>     W przyszłości można rozważyć zastosowanie innych technik, tj. </a:t>
            </a:r>
            <a:r>
              <a:rPr lang="pl-PL" sz="1600" b="1" dirty="0" err="1"/>
              <a:t>Deep</a:t>
            </a:r>
            <a:r>
              <a:rPr lang="pl-PL" sz="1600" b="1" dirty="0"/>
              <a:t> Learning</a:t>
            </a:r>
            <a:r>
              <a:rPr lang="pl-PL" sz="1600" dirty="0"/>
              <a:t>, aby uchwycić bardziej złożone wzorce w danych</a:t>
            </a: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7FFA5F7B-8C45-ED59-AE8E-0700ADB4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58B-EBF2-014B-A39E-7D4D3E6CB293}" type="slidenum">
              <a:rPr lang="pl-PL" smtClean="0"/>
              <a:t>10</a:t>
            </a:fld>
            <a:endParaRPr lang="pl-PL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B1546279-152B-C68D-48C7-CB456B2A8B50}"/>
              </a:ext>
            </a:extLst>
          </p:cNvPr>
          <p:cNvSpPr txBox="1"/>
          <p:nvPr/>
        </p:nvSpPr>
        <p:spPr>
          <a:xfrm>
            <a:off x="276004" y="1196524"/>
            <a:ext cx="11639990" cy="1646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pl-PL" b="1" dirty="0" err="1">
                <a:solidFill>
                  <a:srgbClr val="92D050"/>
                </a:solidFill>
              </a:rPr>
              <a:t>XGBoost</a:t>
            </a:r>
            <a:r>
              <a:rPr lang="pl-PL" b="1" dirty="0">
                <a:solidFill>
                  <a:srgbClr val="92D050"/>
                </a:solidFill>
              </a:rPr>
              <a:t> + SMOTE → najlepsze wyniki.</a:t>
            </a:r>
            <a:endParaRPr lang="pl-PL" dirty="0">
              <a:solidFill>
                <a:srgbClr val="92D050"/>
              </a:solidFill>
            </a:endParaRPr>
          </a:p>
          <a:p>
            <a:pPr>
              <a:lnSpc>
                <a:spcPct val="150000"/>
              </a:lnSpc>
            </a:pPr>
            <a:r>
              <a:rPr lang="pl-PL" sz="1600" b="1" dirty="0"/>
              <a:t>1. </a:t>
            </a:r>
            <a:r>
              <a:rPr lang="pl-PL" sz="1600" dirty="0"/>
              <a:t>Szczególnie pod kątem </a:t>
            </a:r>
            <a:r>
              <a:rPr lang="pl-PL" sz="1600" b="1" dirty="0" err="1"/>
              <a:t>recall</a:t>
            </a:r>
            <a:r>
              <a:rPr lang="pl-PL" sz="1600" dirty="0"/>
              <a:t>, co jest kluczowe w przypadku predykcji niewypłacalności. </a:t>
            </a:r>
          </a:p>
          <a:p>
            <a:r>
              <a:rPr lang="pl-PL" sz="1600" b="1" dirty="0"/>
              <a:t>2. Kluczowe zmienne zgodne z intuicją.</a:t>
            </a:r>
          </a:p>
          <a:p>
            <a:r>
              <a:rPr lang="pl-PL" sz="1600" dirty="0"/>
              <a:t>Zmienne z największym wpływem na model to liczba dni opóźnienia w spłacie kredytu i  sytuacja makroekonomiczna.</a:t>
            </a:r>
          </a:p>
          <a:p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897B4CD-A815-4633-61D4-09E8E8008FBE}"/>
              </a:ext>
            </a:extLst>
          </p:cNvPr>
          <p:cNvSpPr txBox="1"/>
          <p:nvPr/>
        </p:nvSpPr>
        <p:spPr>
          <a:xfrm>
            <a:off x="276002" y="4509691"/>
            <a:ext cx="1163999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pl-PL" b="1" dirty="0">
                <a:solidFill>
                  <a:srgbClr val="307308"/>
                </a:solidFill>
              </a:rPr>
              <a:t>Rekomendacje:</a:t>
            </a:r>
            <a:endParaRPr lang="pl-PL" dirty="0">
              <a:solidFill>
                <a:srgbClr val="307308"/>
              </a:solidFill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l-PL" sz="1600" b="1" dirty="0"/>
              <a:t> Wdrożenie modelu jako wsparcie </a:t>
            </a:r>
            <a:r>
              <a:rPr lang="pl-PL" sz="1600" b="1" dirty="0" err="1"/>
              <a:t>scoringu</a:t>
            </a:r>
            <a:r>
              <a:rPr lang="pl-PL" sz="1600" b="1" dirty="0"/>
              <a:t>:</a:t>
            </a:r>
          </a:p>
          <a:p>
            <a:pPr>
              <a:lnSpc>
                <a:spcPct val="150000"/>
              </a:lnSpc>
            </a:pPr>
            <a:r>
              <a:rPr lang="pl-PL" sz="1600" dirty="0"/>
              <a:t>     Może wspierać decyzje kredytowe w bankach lub instytucjach finansowych, zwiększając dokładność prognoz.</a:t>
            </a:r>
          </a:p>
          <a:p>
            <a:pPr>
              <a:lnSpc>
                <a:spcPct val="150000"/>
              </a:lnSpc>
            </a:pPr>
            <a:r>
              <a:rPr lang="pl-PL" sz="1600" b="1" dirty="0"/>
              <a:t>2. </a:t>
            </a:r>
            <a:r>
              <a:rPr lang="pl-PL" sz="1600" b="1" dirty="0" err="1"/>
              <a:t>Cyclical</a:t>
            </a:r>
            <a:r>
              <a:rPr lang="pl-PL" sz="1600" b="1" dirty="0"/>
              <a:t> </a:t>
            </a:r>
            <a:r>
              <a:rPr lang="pl-PL" sz="1600" b="1" dirty="0" err="1"/>
              <a:t>retraining</a:t>
            </a:r>
            <a:r>
              <a:rPr lang="pl-PL" sz="1600" b="1" dirty="0"/>
              <a:t> co kwartał:</a:t>
            </a:r>
          </a:p>
          <a:p>
            <a:pPr algn="just">
              <a:lnSpc>
                <a:spcPct val="150000"/>
              </a:lnSpc>
            </a:pPr>
            <a:r>
              <a:rPr lang="pl-PL" sz="1600" dirty="0"/>
              <a:t>      Zaleca się regularne ponowne trenowanie modelu na nowych danych. Zmiany w </a:t>
            </a:r>
            <a:r>
              <a:rPr lang="pl-PL" sz="1600" dirty="0" err="1"/>
              <a:t>zachowaniach</a:t>
            </a:r>
            <a:r>
              <a:rPr lang="pl-PL" sz="1600" dirty="0"/>
              <a:t> kredytowych klientów oraz</a:t>
            </a:r>
          </a:p>
          <a:p>
            <a:pPr algn="just"/>
            <a:r>
              <a:rPr lang="pl-PL" sz="1600" dirty="0"/>
              <a:t>      warunkach rynkowych mogą wpływać na jakość prognoz.</a:t>
            </a:r>
          </a:p>
          <a:p>
            <a:pPr algn="just"/>
            <a:r>
              <a:rPr lang="pl-PL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60533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az 4" descr="Obraz zawierający tekst, zrzut ekranu, krąg, Czcionka&#10;&#10;Zawartość wygenerowana przez sztuczną inteligencję może być niepoprawna.">
            <a:extLst>
              <a:ext uri="{FF2B5EF4-FFF2-40B4-BE49-F238E27FC236}">
                <a16:creationId xmlns:a16="http://schemas.microsoft.com/office/drawing/2014/main" id="{641F5DDD-58F4-480A-FF23-EA8A58AE7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93" r="9089" b="21384"/>
          <a:stretch/>
        </p:blipFill>
        <p:spPr>
          <a:xfrm>
            <a:off x="3523488" y="322698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631464E-66D2-FB31-A2E7-83D2AA77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023" y="989840"/>
            <a:ext cx="7191241" cy="5545462"/>
          </a:xfrm>
        </p:spPr>
        <p:txBody>
          <a:bodyPr anchor="t">
            <a:normAutofit/>
          </a:bodyPr>
          <a:lstStyle/>
          <a:p>
            <a:pPr>
              <a:buNone/>
            </a:pPr>
            <a:r>
              <a:rPr lang="pl-PL" sz="2400" b="1" dirty="0"/>
              <a:t>Cel projektu:</a:t>
            </a:r>
            <a:r>
              <a:rPr lang="pl-PL" sz="2400" dirty="0"/>
              <a:t> Stworzenie systemu predykcyjnego do oceny ryzyka kredytowego klientów detalicznych.</a:t>
            </a:r>
          </a:p>
          <a:p>
            <a:pPr>
              <a:buNone/>
            </a:pPr>
            <a:endParaRPr lang="pl-PL" sz="1800" dirty="0"/>
          </a:p>
          <a:p>
            <a:pPr>
              <a:buNone/>
            </a:pPr>
            <a:r>
              <a:rPr lang="pl-PL" sz="1800" b="1" dirty="0"/>
              <a:t>Zakres:</a:t>
            </a:r>
            <a:r>
              <a:rPr lang="pl-PL" sz="1800" dirty="0"/>
              <a:t> </a:t>
            </a:r>
          </a:p>
          <a:p>
            <a:r>
              <a:rPr lang="pl-PL" sz="1800" dirty="0"/>
              <a:t>Analiza danych finansowych i makroekonomicznych.</a:t>
            </a:r>
          </a:p>
          <a:p>
            <a:r>
              <a:rPr lang="pl-PL" sz="1800" dirty="0"/>
              <a:t>Eksploracja danych.</a:t>
            </a:r>
          </a:p>
          <a:p>
            <a:r>
              <a:rPr lang="pl-PL" sz="1800" dirty="0"/>
              <a:t>Przygotowanie cech.</a:t>
            </a:r>
          </a:p>
          <a:p>
            <a:r>
              <a:rPr lang="pl-PL" sz="1800" dirty="0"/>
              <a:t>Budowa modeli ML.</a:t>
            </a:r>
          </a:p>
          <a:p>
            <a:r>
              <a:rPr lang="pl-PL" sz="1800" dirty="0"/>
              <a:t>Ocena skuteczności.</a:t>
            </a:r>
          </a:p>
          <a:p>
            <a:pPr>
              <a:buNone/>
            </a:pPr>
            <a:endParaRPr lang="pl-PL" sz="1800" dirty="0"/>
          </a:p>
          <a:p>
            <a:pPr>
              <a:buNone/>
            </a:pPr>
            <a:r>
              <a:rPr lang="pl-PL" sz="1800" b="1" dirty="0"/>
              <a:t>Korzyści dla instytucji finansowej:</a:t>
            </a:r>
            <a:endParaRPr lang="pl-PL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/>
              <a:t>Wczesna identyfikacja ryzyka kredytowego.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/>
              <a:t>Optymalizacja decyzji kredytowych.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sz="1800" dirty="0"/>
              <a:t>Ograniczenie strat i poprawa stabilności portfela.</a:t>
            </a:r>
          </a:p>
          <a:p>
            <a:endParaRPr lang="pl-PL" sz="1800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3BDF9EE-FDCA-D6DF-1063-BDC4C80FC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06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14658B-EBF2-014B-A39E-7D4D3E6CB293}" type="slidenum">
              <a:rPr lang="pl-PL">
                <a:solidFill>
                  <a:schemeClr val="bg1"/>
                </a:solidFill>
              </a:rPr>
              <a:pPr>
                <a:spcAft>
                  <a:spcPts val="600"/>
                </a:spcAft>
              </a:pPr>
              <a:t>2</a:t>
            </a:fld>
            <a:endParaRPr lang="pl-PL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105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E57149-2F13-50D3-58CD-F36603856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473" y="32902"/>
            <a:ext cx="10515600" cy="1325563"/>
          </a:xfrm>
        </p:spPr>
        <p:txBody>
          <a:bodyPr/>
          <a:lstStyle/>
          <a:p>
            <a:r>
              <a:rPr lang="pl-PL" sz="2800" b="1" dirty="0">
                <a:solidFill>
                  <a:srgbClr val="386639"/>
                </a:solidFill>
              </a:rPr>
              <a:t>Przetworzenie zmiennych i ich transformacja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75AC2BB0-173B-9F52-8B73-537BADC3494C}"/>
              </a:ext>
            </a:extLst>
          </p:cNvPr>
          <p:cNvGrpSpPr/>
          <p:nvPr/>
        </p:nvGrpSpPr>
        <p:grpSpPr>
          <a:xfrm>
            <a:off x="6096000" y="2128361"/>
            <a:ext cx="1836420" cy="762000"/>
            <a:chOff x="746759" y="1594103"/>
            <a:chExt cx="1836420" cy="762000"/>
          </a:xfrm>
        </p:grpSpPr>
        <p:sp>
          <p:nvSpPr>
            <p:cNvPr id="14" name="object 4">
              <a:extLst>
                <a:ext uri="{FF2B5EF4-FFF2-40B4-BE49-F238E27FC236}">
                  <a16:creationId xmlns:a16="http://schemas.microsoft.com/office/drawing/2014/main" id="{2FE4D5A9-054A-BD89-C531-03078137F824}"/>
                </a:ext>
              </a:extLst>
            </p:cNvPr>
            <p:cNvSpPr/>
            <p:nvPr/>
          </p:nvSpPr>
          <p:spPr>
            <a:xfrm>
              <a:off x="746759" y="1594103"/>
              <a:ext cx="1836420" cy="762000"/>
            </a:xfrm>
            <a:custGeom>
              <a:avLst/>
              <a:gdLst/>
              <a:ahLst/>
              <a:cxnLst/>
              <a:rect l="l" t="t" r="r" b="b"/>
              <a:pathLst>
                <a:path w="1836420" h="762000">
                  <a:moveTo>
                    <a:pt x="1616456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1616456" y="762000"/>
                  </a:lnTo>
                  <a:lnTo>
                    <a:pt x="1836420" y="381000"/>
                  </a:lnTo>
                  <a:lnTo>
                    <a:pt x="1616456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5">
              <a:extLst>
                <a:ext uri="{FF2B5EF4-FFF2-40B4-BE49-F238E27FC236}">
                  <a16:creationId xmlns:a16="http://schemas.microsoft.com/office/drawing/2014/main" id="{8BAF1614-A100-ECE6-9087-7D2AF17D738A}"/>
                </a:ext>
              </a:extLst>
            </p:cNvPr>
            <p:cNvSpPr/>
            <p:nvPr/>
          </p:nvSpPr>
          <p:spPr>
            <a:xfrm>
              <a:off x="746759" y="1594103"/>
              <a:ext cx="1836420" cy="762000"/>
            </a:xfrm>
            <a:custGeom>
              <a:avLst/>
              <a:gdLst/>
              <a:ahLst/>
              <a:cxnLst/>
              <a:rect l="l" t="t" r="r" b="b"/>
              <a:pathLst>
                <a:path w="1836420" h="762000">
                  <a:moveTo>
                    <a:pt x="0" y="0"/>
                  </a:moveTo>
                  <a:lnTo>
                    <a:pt x="1616456" y="0"/>
                  </a:lnTo>
                  <a:lnTo>
                    <a:pt x="1836420" y="381000"/>
                  </a:lnTo>
                  <a:lnTo>
                    <a:pt x="1616456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8">
            <a:extLst>
              <a:ext uri="{FF2B5EF4-FFF2-40B4-BE49-F238E27FC236}">
                <a16:creationId xmlns:a16="http://schemas.microsoft.com/office/drawing/2014/main" id="{5499038D-AAB1-6B2F-7903-10114E92F3A3}"/>
              </a:ext>
            </a:extLst>
          </p:cNvPr>
          <p:cNvGrpSpPr/>
          <p:nvPr/>
        </p:nvGrpSpPr>
        <p:grpSpPr>
          <a:xfrm>
            <a:off x="7894082" y="2136517"/>
            <a:ext cx="1836420" cy="762000"/>
            <a:chOff x="2482595" y="1594103"/>
            <a:chExt cx="1836420" cy="762000"/>
          </a:xfrm>
        </p:grpSpPr>
        <p:sp>
          <p:nvSpPr>
            <p:cNvPr id="12" name="object 9">
              <a:extLst>
                <a:ext uri="{FF2B5EF4-FFF2-40B4-BE49-F238E27FC236}">
                  <a16:creationId xmlns:a16="http://schemas.microsoft.com/office/drawing/2014/main" id="{AEE5BDB1-A3DD-21DE-9636-485739C13E7D}"/>
                </a:ext>
              </a:extLst>
            </p:cNvPr>
            <p:cNvSpPr/>
            <p:nvPr/>
          </p:nvSpPr>
          <p:spPr>
            <a:xfrm>
              <a:off x="2482595" y="1594103"/>
              <a:ext cx="1836420" cy="762000"/>
            </a:xfrm>
            <a:custGeom>
              <a:avLst/>
              <a:gdLst/>
              <a:ahLst/>
              <a:cxnLst/>
              <a:rect l="l" t="t" r="r" b="b"/>
              <a:pathLst>
                <a:path w="1836420" h="762000">
                  <a:moveTo>
                    <a:pt x="1616456" y="0"/>
                  </a:moveTo>
                  <a:lnTo>
                    <a:pt x="0" y="0"/>
                  </a:lnTo>
                  <a:lnTo>
                    <a:pt x="219964" y="381000"/>
                  </a:lnTo>
                  <a:lnTo>
                    <a:pt x="0" y="762000"/>
                  </a:lnTo>
                  <a:lnTo>
                    <a:pt x="1616456" y="762000"/>
                  </a:lnTo>
                  <a:lnTo>
                    <a:pt x="1836420" y="381000"/>
                  </a:lnTo>
                  <a:lnTo>
                    <a:pt x="161645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0">
              <a:extLst>
                <a:ext uri="{FF2B5EF4-FFF2-40B4-BE49-F238E27FC236}">
                  <a16:creationId xmlns:a16="http://schemas.microsoft.com/office/drawing/2014/main" id="{AB889629-6475-352C-2885-CE569C622B88}"/>
                </a:ext>
              </a:extLst>
            </p:cNvPr>
            <p:cNvSpPr/>
            <p:nvPr/>
          </p:nvSpPr>
          <p:spPr>
            <a:xfrm>
              <a:off x="2482595" y="1594103"/>
              <a:ext cx="1836420" cy="762000"/>
            </a:xfrm>
            <a:custGeom>
              <a:avLst/>
              <a:gdLst/>
              <a:ahLst/>
              <a:cxnLst/>
              <a:rect l="l" t="t" r="r" b="b"/>
              <a:pathLst>
                <a:path w="1836420" h="762000">
                  <a:moveTo>
                    <a:pt x="0" y="0"/>
                  </a:moveTo>
                  <a:lnTo>
                    <a:pt x="1616456" y="0"/>
                  </a:lnTo>
                  <a:lnTo>
                    <a:pt x="1836420" y="381000"/>
                  </a:lnTo>
                  <a:lnTo>
                    <a:pt x="1616456" y="762000"/>
                  </a:lnTo>
                  <a:lnTo>
                    <a:pt x="0" y="762000"/>
                  </a:lnTo>
                  <a:lnTo>
                    <a:pt x="219964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13">
            <a:extLst>
              <a:ext uri="{FF2B5EF4-FFF2-40B4-BE49-F238E27FC236}">
                <a16:creationId xmlns:a16="http://schemas.microsoft.com/office/drawing/2014/main" id="{C7F5152F-6DA2-78C4-DD64-96593848ABC1}"/>
              </a:ext>
            </a:extLst>
          </p:cNvPr>
          <p:cNvGrpSpPr/>
          <p:nvPr/>
        </p:nvGrpSpPr>
        <p:grpSpPr>
          <a:xfrm>
            <a:off x="9693434" y="2138621"/>
            <a:ext cx="1835150" cy="762000"/>
            <a:chOff x="4219955" y="1594103"/>
            <a:chExt cx="1835150" cy="762000"/>
          </a:xfrm>
        </p:grpSpPr>
        <p:sp>
          <p:nvSpPr>
            <p:cNvPr id="10" name="object 14">
              <a:extLst>
                <a:ext uri="{FF2B5EF4-FFF2-40B4-BE49-F238E27FC236}">
                  <a16:creationId xmlns:a16="http://schemas.microsoft.com/office/drawing/2014/main" id="{84C13BD9-1A09-8783-D97F-E66D30781F75}"/>
                </a:ext>
              </a:extLst>
            </p:cNvPr>
            <p:cNvSpPr/>
            <p:nvPr/>
          </p:nvSpPr>
          <p:spPr>
            <a:xfrm>
              <a:off x="4219955" y="1594103"/>
              <a:ext cx="1835150" cy="762000"/>
            </a:xfrm>
            <a:custGeom>
              <a:avLst/>
              <a:gdLst/>
              <a:ahLst/>
              <a:cxnLst/>
              <a:rect l="l" t="t" r="r" b="b"/>
              <a:pathLst>
                <a:path w="1835150" h="762000">
                  <a:moveTo>
                    <a:pt x="1614932" y="0"/>
                  </a:moveTo>
                  <a:lnTo>
                    <a:pt x="0" y="0"/>
                  </a:lnTo>
                  <a:lnTo>
                    <a:pt x="219964" y="381000"/>
                  </a:lnTo>
                  <a:lnTo>
                    <a:pt x="0" y="762000"/>
                  </a:lnTo>
                  <a:lnTo>
                    <a:pt x="1614932" y="762000"/>
                  </a:lnTo>
                  <a:lnTo>
                    <a:pt x="1834896" y="381000"/>
                  </a:lnTo>
                  <a:lnTo>
                    <a:pt x="1614932" y="0"/>
                  </a:lnTo>
                  <a:close/>
                </a:path>
              </a:pathLst>
            </a:custGeom>
            <a:solidFill>
              <a:srgbClr val="EDED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5">
              <a:extLst>
                <a:ext uri="{FF2B5EF4-FFF2-40B4-BE49-F238E27FC236}">
                  <a16:creationId xmlns:a16="http://schemas.microsoft.com/office/drawing/2014/main" id="{E03A0BBA-4D8F-9F9F-C732-86EFA7CDB91A}"/>
                </a:ext>
              </a:extLst>
            </p:cNvPr>
            <p:cNvSpPr/>
            <p:nvPr/>
          </p:nvSpPr>
          <p:spPr>
            <a:xfrm>
              <a:off x="4219955" y="1594103"/>
              <a:ext cx="1835150" cy="762000"/>
            </a:xfrm>
            <a:custGeom>
              <a:avLst/>
              <a:gdLst/>
              <a:ahLst/>
              <a:cxnLst/>
              <a:rect l="l" t="t" r="r" b="b"/>
              <a:pathLst>
                <a:path w="1835150" h="762000">
                  <a:moveTo>
                    <a:pt x="0" y="0"/>
                  </a:moveTo>
                  <a:lnTo>
                    <a:pt x="1614932" y="0"/>
                  </a:lnTo>
                  <a:lnTo>
                    <a:pt x="1834896" y="381000"/>
                  </a:lnTo>
                  <a:lnTo>
                    <a:pt x="1614932" y="762000"/>
                  </a:lnTo>
                  <a:lnTo>
                    <a:pt x="0" y="762000"/>
                  </a:lnTo>
                  <a:lnTo>
                    <a:pt x="219964" y="381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33">
            <a:extLst>
              <a:ext uri="{FF2B5EF4-FFF2-40B4-BE49-F238E27FC236}">
                <a16:creationId xmlns:a16="http://schemas.microsoft.com/office/drawing/2014/main" id="{77037C06-BB06-DFE5-F25A-12A044086C62}"/>
              </a:ext>
            </a:extLst>
          </p:cNvPr>
          <p:cNvSpPr txBox="1"/>
          <p:nvPr/>
        </p:nvSpPr>
        <p:spPr>
          <a:xfrm>
            <a:off x="6096000" y="3113877"/>
            <a:ext cx="1805939" cy="1615827"/>
          </a:xfrm>
          <a:prstGeom prst="rect">
            <a:avLst/>
          </a:prstGeom>
          <a:solidFill>
            <a:srgbClr val="F1F1F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82245" indent="-182880">
              <a:lnSpc>
                <a:spcPts val="1375"/>
              </a:lnSpc>
              <a:buClr>
                <a:srgbClr val="FF6100"/>
              </a:buClr>
              <a:buChar char="•"/>
              <a:tabLst>
                <a:tab pos="182245" algn="l"/>
              </a:tabLst>
            </a:pPr>
            <a:r>
              <a:rPr lang="pl-PL" sz="1200" spc="-10" dirty="0">
                <a:latin typeface="ING Me"/>
                <a:cs typeface="ING Me"/>
              </a:rPr>
              <a:t>Usuwanie/zastępowanie</a:t>
            </a:r>
          </a:p>
          <a:p>
            <a:pPr>
              <a:lnSpc>
                <a:spcPts val="1375"/>
              </a:lnSpc>
              <a:buClr>
                <a:srgbClr val="FF6100"/>
              </a:buClr>
              <a:tabLst>
                <a:tab pos="182245" algn="l"/>
              </a:tabLst>
            </a:pPr>
            <a:r>
              <a:rPr lang="pl-PL" sz="1200" spc="-10" dirty="0">
                <a:latin typeface="ING Me"/>
                <a:cs typeface="ING Me"/>
              </a:rPr>
              <a:t>	nieprawidłowych wartości,</a:t>
            </a:r>
          </a:p>
          <a:p>
            <a:pPr>
              <a:lnSpc>
                <a:spcPts val="1375"/>
              </a:lnSpc>
              <a:buClr>
                <a:srgbClr val="FF6100"/>
              </a:buClr>
              <a:tabLst>
                <a:tab pos="182245" algn="l"/>
              </a:tabLst>
            </a:pPr>
            <a:endParaRPr lang="pl-PL" sz="1200" spc="-10" dirty="0">
              <a:latin typeface="ING Me"/>
              <a:cs typeface="ING Me"/>
            </a:endParaRPr>
          </a:p>
          <a:p>
            <a:pPr marL="182245" indent="-182880">
              <a:lnSpc>
                <a:spcPts val="1375"/>
              </a:lnSpc>
              <a:buClr>
                <a:srgbClr val="FF6100"/>
              </a:buClr>
              <a:buChar char="•"/>
              <a:tabLst>
                <a:tab pos="182245" algn="l"/>
              </a:tabLst>
            </a:pPr>
            <a:r>
              <a:rPr lang="pl-PL" sz="1200" spc="-10" dirty="0">
                <a:latin typeface="ING Me"/>
                <a:cs typeface="ING Me"/>
              </a:rPr>
              <a:t>Radzenie sobie z brakującymi wartościami,</a:t>
            </a:r>
          </a:p>
          <a:p>
            <a:pPr marL="182245" indent="-182880">
              <a:lnSpc>
                <a:spcPts val="1375"/>
              </a:lnSpc>
              <a:buClr>
                <a:srgbClr val="FF6100"/>
              </a:buClr>
              <a:buChar char="•"/>
              <a:tabLst>
                <a:tab pos="182245" algn="l"/>
              </a:tabLst>
            </a:pPr>
            <a:endParaRPr lang="pl-PL" sz="1200" spc="-10" dirty="0">
              <a:latin typeface="ING Me"/>
              <a:cs typeface="ING Me"/>
            </a:endParaRPr>
          </a:p>
          <a:p>
            <a:pPr marL="182245" indent="-182880">
              <a:lnSpc>
                <a:spcPts val="1375"/>
              </a:lnSpc>
              <a:buClr>
                <a:srgbClr val="FF6100"/>
              </a:buClr>
              <a:buFontTx/>
              <a:buChar char="•"/>
              <a:tabLst>
                <a:tab pos="182245" algn="l"/>
              </a:tabLst>
            </a:pPr>
            <a:r>
              <a:rPr lang="pl-PL" sz="1200" spc="-10" dirty="0">
                <a:latin typeface="ING Me"/>
                <a:cs typeface="ING Me"/>
              </a:rPr>
              <a:t>Odpowiednie zarządzanie wartościami odstającymi.</a:t>
            </a:r>
            <a:endParaRPr lang="pl-PL" sz="1200" dirty="0">
              <a:latin typeface="ING Me"/>
              <a:cs typeface="ING Me"/>
            </a:endParaRPr>
          </a:p>
          <a:p>
            <a:pPr marL="182245" indent="-182880">
              <a:lnSpc>
                <a:spcPts val="1375"/>
              </a:lnSpc>
              <a:buClr>
                <a:srgbClr val="FF6100"/>
              </a:buClr>
              <a:buChar char="•"/>
              <a:tabLst>
                <a:tab pos="182245" algn="l"/>
              </a:tabLst>
            </a:pPr>
            <a:endParaRPr lang="pl-PL" sz="1200" spc="-10" dirty="0">
              <a:latin typeface="ING Me"/>
              <a:cs typeface="ING Me"/>
            </a:endParaRPr>
          </a:p>
        </p:txBody>
      </p:sp>
      <p:sp>
        <p:nvSpPr>
          <p:cNvPr id="8" name="object 34">
            <a:extLst>
              <a:ext uri="{FF2B5EF4-FFF2-40B4-BE49-F238E27FC236}">
                <a16:creationId xmlns:a16="http://schemas.microsoft.com/office/drawing/2014/main" id="{84C9A183-76F8-E58C-27B8-DD35928F987C}"/>
              </a:ext>
            </a:extLst>
          </p:cNvPr>
          <p:cNvSpPr txBox="1"/>
          <p:nvPr/>
        </p:nvSpPr>
        <p:spPr>
          <a:xfrm>
            <a:off x="8003984" y="3081051"/>
            <a:ext cx="1458595" cy="1059264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94945" indent="-182245">
              <a:lnSpc>
                <a:spcPct val="100000"/>
              </a:lnSpc>
              <a:spcBef>
                <a:spcPts val="100"/>
              </a:spcBef>
              <a:buClr>
                <a:srgbClr val="FF6100"/>
              </a:buClr>
              <a:buChar char="•"/>
              <a:tabLst>
                <a:tab pos="194945" algn="l"/>
              </a:tabLst>
            </a:pPr>
            <a:r>
              <a:rPr lang="pl-PL" sz="1200" spc="-10" dirty="0">
                <a:latin typeface="ING Me"/>
                <a:cs typeface="ING Me"/>
              </a:rPr>
              <a:t>One hot </a:t>
            </a:r>
            <a:r>
              <a:rPr lang="pl-PL" sz="1200" spc="-10" dirty="0" err="1">
                <a:latin typeface="ING Me"/>
                <a:cs typeface="ING Me"/>
              </a:rPr>
              <a:t>encoding</a:t>
            </a:r>
            <a:r>
              <a:rPr sz="1200" spc="-10" dirty="0">
                <a:latin typeface="ING Me"/>
                <a:cs typeface="ING Me"/>
              </a:rPr>
              <a:t>,</a:t>
            </a:r>
            <a:endParaRPr sz="1200" dirty="0">
              <a:latin typeface="ING Me"/>
              <a:cs typeface="ING Me"/>
            </a:endParaRPr>
          </a:p>
          <a:p>
            <a:pPr marL="194945" indent="-182245">
              <a:lnSpc>
                <a:spcPct val="100000"/>
              </a:lnSpc>
              <a:spcBef>
                <a:spcPts val="1200"/>
              </a:spcBef>
              <a:buClr>
                <a:srgbClr val="FF6100"/>
              </a:buClr>
              <a:buChar char="•"/>
              <a:tabLst>
                <a:tab pos="194945" algn="l"/>
              </a:tabLst>
            </a:pPr>
            <a:r>
              <a:rPr lang="pl-PL" sz="1200" spc="-10" dirty="0">
                <a:latin typeface="ING Me"/>
                <a:cs typeface="ING Me"/>
              </a:rPr>
              <a:t>Standaryzacja zmiennych</a:t>
            </a:r>
            <a:r>
              <a:rPr sz="1200" spc="-10" dirty="0">
                <a:latin typeface="ING Me"/>
                <a:cs typeface="ING Me"/>
              </a:rPr>
              <a:t>,</a:t>
            </a:r>
            <a:endParaRPr sz="1200" dirty="0">
              <a:latin typeface="ING Me"/>
              <a:cs typeface="ING Me"/>
            </a:endParaRPr>
          </a:p>
          <a:p>
            <a:pPr marL="194945" indent="-182245">
              <a:lnSpc>
                <a:spcPct val="100000"/>
              </a:lnSpc>
              <a:spcBef>
                <a:spcPts val="1200"/>
              </a:spcBef>
              <a:buClr>
                <a:srgbClr val="FF6100"/>
              </a:buClr>
              <a:buChar char="•"/>
              <a:tabLst>
                <a:tab pos="194945" algn="l"/>
              </a:tabLst>
            </a:pPr>
            <a:r>
              <a:rPr lang="pl-PL" sz="1200" spc="-10" dirty="0">
                <a:latin typeface="ING Me"/>
                <a:cs typeface="ING Me"/>
              </a:rPr>
              <a:t>Dyskretyzacja.</a:t>
            </a:r>
            <a:endParaRPr sz="1200" dirty="0">
              <a:latin typeface="ING Me"/>
              <a:cs typeface="ING Me"/>
            </a:endParaRPr>
          </a:p>
        </p:txBody>
      </p:sp>
      <p:sp>
        <p:nvSpPr>
          <p:cNvPr id="9" name="object 35">
            <a:extLst>
              <a:ext uri="{FF2B5EF4-FFF2-40B4-BE49-F238E27FC236}">
                <a16:creationId xmlns:a16="http://schemas.microsoft.com/office/drawing/2014/main" id="{07E23073-0088-9BE0-8946-80E6218F6DF1}"/>
              </a:ext>
            </a:extLst>
          </p:cNvPr>
          <p:cNvSpPr txBox="1"/>
          <p:nvPr/>
        </p:nvSpPr>
        <p:spPr>
          <a:xfrm>
            <a:off x="9701330" y="3113877"/>
            <a:ext cx="1974430" cy="2298065"/>
          </a:xfrm>
          <a:prstGeom prst="rect">
            <a:avLst/>
          </a:prstGeom>
          <a:solidFill>
            <a:srgbClr val="F1F1F1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635" marR="12065">
              <a:lnSpc>
                <a:spcPts val="1375"/>
              </a:lnSpc>
            </a:pPr>
            <a:r>
              <a:rPr lang="pl-PL" sz="1200" dirty="0">
                <a:latin typeface="ING Me"/>
                <a:cs typeface="ING Me"/>
              </a:rPr>
              <a:t>Tworzenie nowych zmiennych na podstawie istniejących</a:t>
            </a:r>
            <a:r>
              <a:rPr lang="pl-PL" sz="1200" spc="-20" dirty="0">
                <a:latin typeface="ING Me"/>
                <a:cs typeface="ING Me"/>
              </a:rPr>
              <a:t>:</a:t>
            </a:r>
            <a:endParaRPr lang="pl-PL" sz="1200" b="1" dirty="0"/>
          </a:p>
          <a:p>
            <a:pPr marL="182880" indent="-182245">
              <a:spcBef>
                <a:spcPts val="1200"/>
              </a:spcBef>
              <a:buClr>
                <a:srgbClr val="FF6100"/>
              </a:buClr>
              <a:buFontTx/>
              <a:buChar char="•"/>
              <a:tabLst>
                <a:tab pos="182880" algn="l"/>
              </a:tabLst>
            </a:pPr>
            <a:r>
              <a:rPr lang="pl-PL" sz="1200" b="1" dirty="0" err="1"/>
              <a:t>is_crisis</a:t>
            </a:r>
            <a:r>
              <a:rPr lang="pl-PL" sz="1200" dirty="0"/>
              <a:t> – Zmienna binarna oznaczająca okres kryzysu (2008–2010).</a:t>
            </a:r>
          </a:p>
          <a:p>
            <a:pPr marL="182880" indent="-182245">
              <a:spcBef>
                <a:spcPts val="1200"/>
              </a:spcBef>
              <a:buClr>
                <a:srgbClr val="FF6100"/>
              </a:buClr>
              <a:buFontTx/>
              <a:buChar char="•"/>
              <a:tabLst>
                <a:tab pos="182880" algn="l"/>
              </a:tabLst>
            </a:pPr>
            <a:r>
              <a:rPr lang="pl-PL" sz="1200" b="1" dirty="0" err="1"/>
              <a:t>dpd_nasilenie</a:t>
            </a:r>
            <a:r>
              <a:rPr lang="pl-PL" sz="1200" dirty="0"/>
              <a:t> – Iloczyn "DPD" i (1 - "</a:t>
            </a:r>
            <a:r>
              <a:rPr lang="pl-PL" sz="1200" dirty="0" err="1"/>
              <a:t>TtM</a:t>
            </a:r>
            <a:r>
              <a:rPr lang="pl-PL" sz="1200" dirty="0"/>
              <a:t>"), uwzględniający intensywność opóźnień,</a:t>
            </a:r>
          </a:p>
          <a:p>
            <a:pPr marL="182880" indent="-182245">
              <a:lnSpc>
                <a:spcPct val="100000"/>
              </a:lnSpc>
              <a:spcBef>
                <a:spcPts val="1200"/>
              </a:spcBef>
              <a:buClr>
                <a:srgbClr val="FF6100"/>
              </a:buClr>
              <a:buChar char="•"/>
              <a:tabLst>
                <a:tab pos="182880" algn="l"/>
              </a:tabLst>
            </a:pPr>
            <a:endParaRPr lang="pl-PL" sz="1200" dirty="0">
              <a:latin typeface="ING Me"/>
              <a:cs typeface="ING Me"/>
            </a:endParaRPr>
          </a:p>
        </p:txBody>
      </p:sp>
      <p:sp>
        <p:nvSpPr>
          <p:cNvPr id="16" name="object 7">
            <a:extLst>
              <a:ext uri="{FF2B5EF4-FFF2-40B4-BE49-F238E27FC236}">
                <a16:creationId xmlns:a16="http://schemas.microsoft.com/office/drawing/2014/main" id="{84F3BE6D-44D8-E3EF-55F0-8CDFAE3F8754}"/>
              </a:ext>
            </a:extLst>
          </p:cNvPr>
          <p:cNvSpPr txBox="1"/>
          <p:nvPr/>
        </p:nvSpPr>
        <p:spPr>
          <a:xfrm>
            <a:off x="6252605" y="2210549"/>
            <a:ext cx="262890" cy="51371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0" dirty="0">
                <a:solidFill>
                  <a:srgbClr val="3C6E3E"/>
                </a:solidFill>
                <a:latin typeface="ING Me"/>
                <a:cs typeface="ING Me"/>
              </a:rPr>
              <a:t>1</a:t>
            </a:r>
            <a:endParaRPr sz="3200" dirty="0">
              <a:solidFill>
                <a:srgbClr val="3C6E3E"/>
              </a:solidFill>
              <a:latin typeface="ING Me"/>
              <a:cs typeface="ING Me"/>
            </a:endParaRPr>
          </a:p>
        </p:txBody>
      </p:sp>
      <p:sp>
        <p:nvSpPr>
          <p:cNvPr id="17" name="object 6">
            <a:extLst>
              <a:ext uri="{FF2B5EF4-FFF2-40B4-BE49-F238E27FC236}">
                <a16:creationId xmlns:a16="http://schemas.microsoft.com/office/drawing/2014/main" id="{C0A0104E-33D7-A101-132D-22A2430C4C6D}"/>
              </a:ext>
            </a:extLst>
          </p:cNvPr>
          <p:cNvSpPr txBox="1"/>
          <p:nvPr/>
        </p:nvSpPr>
        <p:spPr>
          <a:xfrm>
            <a:off x="6553652" y="2319051"/>
            <a:ext cx="1256483" cy="3827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pl-PL" sz="1200" b="1" dirty="0">
                <a:latin typeface="ING Me"/>
                <a:cs typeface="ING Me"/>
              </a:rPr>
              <a:t>Przetwarzanie i czyszczenie danych</a:t>
            </a:r>
            <a:endParaRPr sz="1200" dirty="0">
              <a:latin typeface="ING Me"/>
              <a:cs typeface="ING Me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55A9EB85-3DC4-8B10-A290-5D81747F1CBC}"/>
              </a:ext>
            </a:extLst>
          </p:cNvPr>
          <p:cNvSpPr txBox="1"/>
          <p:nvPr/>
        </p:nvSpPr>
        <p:spPr>
          <a:xfrm>
            <a:off x="8199414" y="2210549"/>
            <a:ext cx="262890" cy="51371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0" dirty="0">
                <a:solidFill>
                  <a:srgbClr val="3C6E3E"/>
                </a:solidFill>
                <a:latin typeface="ING Me"/>
                <a:cs typeface="ING Me"/>
              </a:rPr>
              <a:t>2</a:t>
            </a:r>
            <a:endParaRPr sz="3200" dirty="0">
              <a:solidFill>
                <a:srgbClr val="3C6E3E"/>
              </a:solidFill>
              <a:latin typeface="ING Me"/>
              <a:cs typeface="ING Me"/>
            </a:endParaRPr>
          </a:p>
        </p:txBody>
      </p:sp>
      <p:sp>
        <p:nvSpPr>
          <p:cNvPr id="19" name="object 11">
            <a:extLst>
              <a:ext uri="{FF2B5EF4-FFF2-40B4-BE49-F238E27FC236}">
                <a16:creationId xmlns:a16="http://schemas.microsoft.com/office/drawing/2014/main" id="{619494F3-CC7C-EEF8-922A-E448AE1295E6}"/>
              </a:ext>
            </a:extLst>
          </p:cNvPr>
          <p:cNvSpPr txBox="1"/>
          <p:nvPr/>
        </p:nvSpPr>
        <p:spPr>
          <a:xfrm>
            <a:off x="8510189" y="2319051"/>
            <a:ext cx="968375" cy="3827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pl-PL" sz="1200" b="1" spc="-10" dirty="0">
                <a:latin typeface="ING Me"/>
                <a:cs typeface="ING Me"/>
              </a:rPr>
              <a:t>Transformacje zmiennych</a:t>
            </a:r>
            <a:endParaRPr sz="1200" dirty="0">
              <a:latin typeface="ING Me"/>
              <a:cs typeface="ING Me"/>
            </a:endParaRPr>
          </a:p>
        </p:txBody>
      </p:sp>
      <p:sp>
        <p:nvSpPr>
          <p:cNvPr id="20" name="object 17">
            <a:extLst>
              <a:ext uri="{FF2B5EF4-FFF2-40B4-BE49-F238E27FC236}">
                <a16:creationId xmlns:a16="http://schemas.microsoft.com/office/drawing/2014/main" id="{1FBF1201-7A2C-4998-2B5B-A45CD34457C4}"/>
              </a:ext>
            </a:extLst>
          </p:cNvPr>
          <p:cNvSpPr txBox="1"/>
          <p:nvPr/>
        </p:nvSpPr>
        <p:spPr>
          <a:xfrm>
            <a:off x="9940076" y="2210549"/>
            <a:ext cx="262890" cy="51371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0" dirty="0">
                <a:solidFill>
                  <a:srgbClr val="3C6E3E"/>
                </a:solidFill>
                <a:latin typeface="ING Me"/>
                <a:cs typeface="ING Me"/>
              </a:rPr>
              <a:t>3</a:t>
            </a:r>
            <a:endParaRPr sz="3200" dirty="0">
              <a:solidFill>
                <a:srgbClr val="3C6E3E"/>
              </a:solidFill>
              <a:latin typeface="ING Me"/>
              <a:cs typeface="ING Me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0978FBB3-BEAD-5035-104E-B0377796024E}"/>
              </a:ext>
            </a:extLst>
          </p:cNvPr>
          <p:cNvSpPr txBox="1"/>
          <p:nvPr/>
        </p:nvSpPr>
        <p:spPr>
          <a:xfrm>
            <a:off x="10257536" y="2323605"/>
            <a:ext cx="869061" cy="38279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lang="pl-PL" sz="1200" b="1" spc="-10" dirty="0">
                <a:latin typeface="ING Me"/>
                <a:cs typeface="ING Me"/>
              </a:rPr>
              <a:t>Inżynieria cech</a:t>
            </a:r>
            <a:endParaRPr sz="1200" dirty="0">
              <a:latin typeface="ING Me"/>
              <a:cs typeface="ING Me"/>
            </a:endParaRPr>
          </a:p>
        </p:txBody>
      </p:sp>
      <p:sp>
        <p:nvSpPr>
          <p:cNvPr id="77" name="Symbol zastępczy numeru slajdu 76">
            <a:extLst>
              <a:ext uri="{FF2B5EF4-FFF2-40B4-BE49-F238E27FC236}">
                <a16:creationId xmlns:a16="http://schemas.microsoft.com/office/drawing/2014/main" id="{C695987E-3429-C447-FE6F-7FE38E44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58B-EBF2-014B-A39E-7D4D3E6CB293}" type="slidenum">
              <a:rPr lang="pl-PL" smtClean="0"/>
              <a:t>3</a:t>
            </a:fld>
            <a:endParaRPr lang="pl-PL"/>
          </a:p>
        </p:txBody>
      </p:sp>
      <p:sp>
        <p:nvSpPr>
          <p:cNvPr id="84" name="Prostokąt 83">
            <a:extLst>
              <a:ext uri="{FF2B5EF4-FFF2-40B4-BE49-F238E27FC236}">
                <a16:creationId xmlns:a16="http://schemas.microsoft.com/office/drawing/2014/main" id="{3FB5A3CB-6978-3804-342D-635A009754D4}"/>
              </a:ext>
            </a:extLst>
          </p:cNvPr>
          <p:cNvSpPr/>
          <p:nvPr/>
        </p:nvSpPr>
        <p:spPr>
          <a:xfrm>
            <a:off x="111211" y="1186249"/>
            <a:ext cx="5882744" cy="48562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82" name="Obraz 81">
            <a:extLst>
              <a:ext uri="{FF2B5EF4-FFF2-40B4-BE49-F238E27FC236}">
                <a16:creationId xmlns:a16="http://schemas.microsoft.com/office/drawing/2014/main" id="{645945A6-9651-8EBE-0475-1161148C1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92" y="1285861"/>
            <a:ext cx="5713982" cy="4649644"/>
          </a:xfrm>
          <a:prstGeom prst="rect">
            <a:avLst/>
          </a:prstGeom>
        </p:spPr>
      </p:pic>
      <p:sp>
        <p:nvSpPr>
          <p:cNvPr id="3" name="Symbol zastępczy stopki 4">
            <a:extLst>
              <a:ext uri="{FF2B5EF4-FFF2-40B4-BE49-F238E27FC236}">
                <a16:creationId xmlns:a16="http://schemas.microsoft.com/office/drawing/2014/main" id="{CD2C31EC-2DF6-4AB8-99FE-14AB2CE7A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206500" y="5975014"/>
            <a:ext cx="2809017" cy="365125"/>
          </a:xfrm>
        </p:spPr>
        <p:txBody>
          <a:bodyPr>
            <a:normAutofit fontScale="25000" lnSpcReduction="20000"/>
          </a:bodyPr>
          <a:lstStyle/>
          <a:p>
            <a:pPr algn="l">
              <a:spcAft>
                <a:spcPts val="600"/>
              </a:spcAft>
            </a:pPr>
            <a:r>
              <a:rPr lang="pl-PL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DPD – dni opóźnienia w spłacie</a:t>
            </a:r>
          </a:p>
          <a:p>
            <a:pPr algn="l">
              <a:spcAft>
                <a:spcPts val="600"/>
              </a:spcAft>
            </a:pPr>
            <a:r>
              <a:rPr lang="pl-PL" sz="4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TtM</a:t>
            </a:r>
            <a:r>
              <a:rPr lang="pl-PL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– względny czas do zapadalności (pozostały / pierwotny okres)</a:t>
            </a:r>
          </a:p>
          <a:p>
            <a:pPr algn="l">
              <a:spcAft>
                <a:spcPts val="600"/>
              </a:spcAft>
            </a:pPr>
            <a:endParaRPr lang="pl-PL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5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57698F-BF92-70F8-7FC6-E2D2B55F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611" y="5392"/>
            <a:ext cx="10515600" cy="1325563"/>
          </a:xfrm>
        </p:spPr>
        <p:txBody>
          <a:bodyPr/>
          <a:lstStyle/>
          <a:p>
            <a:r>
              <a:rPr lang="pl-PL" sz="2800" b="1" dirty="0">
                <a:solidFill>
                  <a:srgbClr val="386639"/>
                </a:solidFill>
              </a:rPr>
              <a:t>Ryzyko niewypłacalności rośnie wykładniczo wraz z poziomem opóźnień płatniczych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9DC8BE4-3EC3-0E49-2306-A7581AD2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58B-EBF2-014B-A39E-7D4D3E6CB293}" type="slidenum">
              <a:rPr lang="pl-PL" smtClean="0"/>
              <a:t>4</a:t>
            </a:fld>
            <a:endParaRPr lang="pl-PL"/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BFE00FC0-377A-71B5-78E8-7E5BA286917A}"/>
              </a:ext>
            </a:extLst>
          </p:cNvPr>
          <p:cNvSpPr/>
          <p:nvPr/>
        </p:nvSpPr>
        <p:spPr>
          <a:xfrm>
            <a:off x="1466718" y="1167943"/>
            <a:ext cx="1805939" cy="952500"/>
          </a:xfrm>
          <a:custGeom>
            <a:avLst/>
            <a:gdLst/>
            <a:ahLst/>
            <a:cxnLst/>
            <a:rect l="l" t="t" r="r" b="b"/>
            <a:pathLst>
              <a:path w="1805939" h="952500">
                <a:moveTo>
                  <a:pt x="1805939" y="0"/>
                </a:moveTo>
                <a:lnTo>
                  <a:pt x="0" y="0"/>
                </a:lnTo>
                <a:lnTo>
                  <a:pt x="0" y="952500"/>
                </a:lnTo>
                <a:lnTo>
                  <a:pt x="1805939" y="952500"/>
                </a:lnTo>
                <a:lnTo>
                  <a:pt x="1805939" y="0"/>
                </a:lnTo>
                <a:close/>
              </a:path>
            </a:pathLst>
          </a:custGeom>
          <a:solidFill>
            <a:srgbClr val="FFDFCC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68AF9A7-E4F4-22DB-B7AF-3AA825393C7B}"/>
              </a:ext>
            </a:extLst>
          </p:cNvPr>
          <p:cNvSpPr/>
          <p:nvPr/>
        </p:nvSpPr>
        <p:spPr>
          <a:xfrm>
            <a:off x="1466718" y="2230170"/>
            <a:ext cx="1805939" cy="954405"/>
          </a:xfrm>
          <a:custGeom>
            <a:avLst/>
            <a:gdLst/>
            <a:ahLst/>
            <a:cxnLst/>
            <a:rect l="l" t="t" r="r" b="b"/>
            <a:pathLst>
              <a:path w="1805939" h="954405">
                <a:moveTo>
                  <a:pt x="1805939" y="0"/>
                </a:moveTo>
                <a:lnTo>
                  <a:pt x="0" y="0"/>
                </a:lnTo>
                <a:lnTo>
                  <a:pt x="0" y="954024"/>
                </a:lnTo>
                <a:lnTo>
                  <a:pt x="1805939" y="954024"/>
                </a:lnTo>
                <a:lnTo>
                  <a:pt x="1805939" y="0"/>
                </a:lnTo>
                <a:close/>
              </a:path>
            </a:pathLst>
          </a:custGeom>
          <a:solidFill>
            <a:srgbClr val="E0E0E0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8D406E8-389E-E67E-16EA-6E73375F85FA}"/>
              </a:ext>
            </a:extLst>
          </p:cNvPr>
          <p:cNvSpPr/>
          <p:nvPr/>
        </p:nvSpPr>
        <p:spPr>
          <a:xfrm>
            <a:off x="1466718" y="3293922"/>
            <a:ext cx="1805939" cy="954405"/>
          </a:xfrm>
          <a:custGeom>
            <a:avLst/>
            <a:gdLst/>
            <a:ahLst/>
            <a:cxnLst/>
            <a:rect l="l" t="t" r="r" b="b"/>
            <a:pathLst>
              <a:path w="1805939" h="954404">
                <a:moveTo>
                  <a:pt x="1805939" y="0"/>
                </a:moveTo>
                <a:lnTo>
                  <a:pt x="0" y="0"/>
                </a:lnTo>
                <a:lnTo>
                  <a:pt x="0" y="954024"/>
                </a:lnTo>
                <a:lnTo>
                  <a:pt x="1805939" y="954024"/>
                </a:lnTo>
                <a:lnTo>
                  <a:pt x="1805939" y="0"/>
                </a:lnTo>
                <a:close/>
              </a:path>
            </a:pathLst>
          </a:custGeom>
          <a:solidFill>
            <a:srgbClr val="DBDBEB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/>
          </a:p>
        </p:txBody>
      </p:sp>
      <p:sp>
        <p:nvSpPr>
          <p:cNvPr id="8" name="object 28">
            <a:extLst>
              <a:ext uri="{FF2B5EF4-FFF2-40B4-BE49-F238E27FC236}">
                <a16:creationId xmlns:a16="http://schemas.microsoft.com/office/drawing/2014/main" id="{619DE91C-80AF-5719-4A89-E33D91A0CDB6}"/>
              </a:ext>
            </a:extLst>
          </p:cNvPr>
          <p:cNvSpPr/>
          <p:nvPr/>
        </p:nvSpPr>
        <p:spPr>
          <a:xfrm>
            <a:off x="1466718" y="4363771"/>
            <a:ext cx="1805939" cy="952500"/>
          </a:xfrm>
          <a:custGeom>
            <a:avLst/>
            <a:gdLst/>
            <a:ahLst/>
            <a:cxnLst/>
            <a:rect l="l" t="t" r="r" b="b"/>
            <a:pathLst>
              <a:path w="1805939" h="952500">
                <a:moveTo>
                  <a:pt x="1805939" y="0"/>
                </a:moveTo>
                <a:lnTo>
                  <a:pt x="0" y="0"/>
                </a:lnTo>
                <a:lnTo>
                  <a:pt x="0" y="952499"/>
                </a:lnTo>
                <a:lnTo>
                  <a:pt x="1805939" y="952499"/>
                </a:lnTo>
                <a:lnTo>
                  <a:pt x="1805939" y="0"/>
                </a:lnTo>
                <a:close/>
              </a:path>
            </a:pathLst>
          </a:custGeom>
          <a:solidFill>
            <a:srgbClr val="F6F7D7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/>
          </a:p>
        </p:txBody>
      </p:sp>
      <p:sp>
        <p:nvSpPr>
          <p:cNvPr id="9" name="object 30">
            <a:extLst>
              <a:ext uri="{FF2B5EF4-FFF2-40B4-BE49-F238E27FC236}">
                <a16:creationId xmlns:a16="http://schemas.microsoft.com/office/drawing/2014/main" id="{D4E45837-1BD0-09F8-3A30-0B8EDE8D4027}"/>
              </a:ext>
            </a:extLst>
          </p:cNvPr>
          <p:cNvSpPr/>
          <p:nvPr/>
        </p:nvSpPr>
        <p:spPr>
          <a:xfrm>
            <a:off x="1466718" y="5425998"/>
            <a:ext cx="1805939" cy="954405"/>
          </a:xfrm>
          <a:custGeom>
            <a:avLst/>
            <a:gdLst/>
            <a:ahLst/>
            <a:cxnLst/>
            <a:rect l="l" t="t" r="r" b="b"/>
            <a:pathLst>
              <a:path w="1805939" h="954404">
                <a:moveTo>
                  <a:pt x="1805939" y="0"/>
                </a:moveTo>
                <a:lnTo>
                  <a:pt x="0" y="0"/>
                </a:lnTo>
                <a:lnTo>
                  <a:pt x="0" y="954023"/>
                </a:lnTo>
                <a:lnTo>
                  <a:pt x="1805939" y="954023"/>
                </a:lnTo>
                <a:lnTo>
                  <a:pt x="1805939" y="0"/>
                </a:lnTo>
                <a:close/>
              </a:path>
            </a:pathLst>
          </a:custGeom>
          <a:solidFill>
            <a:srgbClr val="DDEBF6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wrap="square" lIns="0" tIns="0" rIns="0" bIns="0" rtlCol="0"/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endParaRPr/>
          </a:p>
        </p:txBody>
      </p:sp>
      <p:grpSp>
        <p:nvGrpSpPr>
          <p:cNvPr id="10" name="object 13">
            <a:extLst>
              <a:ext uri="{FF2B5EF4-FFF2-40B4-BE49-F238E27FC236}">
                <a16:creationId xmlns:a16="http://schemas.microsoft.com/office/drawing/2014/main" id="{FC7DC289-CFA4-D28F-7854-DAE9756CEA1B}"/>
              </a:ext>
            </a:extLst>
          </p:cNvPr>
          <p:cNvGrpSpPr/>
          <p:nvPr/>
        </p:nvGrpSpPr>
        <p:grpSpPr>
          <a:xfrm>
            <a:off x="941568" y="1224458"/>
            <a:ext cx="839469" cy="839469"/>
            <a:chOff x="817244" y="1192149"/>
            <a:chExt cx="839469" cy="839469"/>
          </a:xfrm>
        </p:grpSpPr>
        <p:sp>
          <p:nvSpPr>
            <p:cNvPr id="11" name="object 14">
              <a:extLst>
                <a:ext uri="{FF2B5EF4-FFF2-40B4-BE49-F238E27FC236}">
                  <a16:creationId xmlns:a16="http://schemas.microsoft.com/office/drawing/2014/main" id="{28BFB05D-0432-F88F-0D44-79DDB644922A}"/>
                </a:ext>
              </a:extLst>
            </p:cNvPr>
            <p:cNvSpPr/>
            <p:nvPr/>
          </p:nvSpPr>
          <p:spPr>
            <a:xfrm>
              <a:off x="845819" y="1220724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19" h="782319">
                  <a:moveTo>
                    <a:pt x="390906" y="0"/>
                  </a:moveTo>
                  <a:lnTo>
                    <a:pt x="341872" y="3045"/>
                  </a:lnTo>
                  <a:lnTo>
                    <a:pt x="294656" y="11938"/>
                  </a:lnTo>
                  <a:lnTo>
                    <a:pt x="249623" y="26311"/>
                  </a:lnTo>
                  <a:lnTo>
                    <a:pt x="207140" y="45799"/>
                  </a:lnTo>
                  <a:lnTo>
                    <a:pt x="167574" y="70034"/>
                  </a:lnTo>
                  <a:lnTo>
                    <a:pt x="131291" y="98652"/>
                  </a:lnTo>
                  <a:lnTo>
                    <a:pt x="98657" y="131286"/>
                  </a:lnTo>
                  <a:lnTo>
                    <a:pt x="70038" y="167569"/>
                  </a:lnTo>
                  <a:lnTo>
                    <a:pt x="45801" y="207135"/>
                  </a:lnTo>
                  <a:lnTo>
                    <a:pt x="26312" y="249618"/>
                  </a:lnTo>
                  <a:lnTo>
                    <a:pt x="11938" y="294651"/>
                  </a:lnTo>
                  <a:lnTo>
                    <a:pt x="3045" y="341869"/>
                  </a:lnTo>
                  <a:lnTo>
                    <a:pt x="0" y="390905"/>
                  </a:lnTo>
                  <a:lnTo>
                    <a:pt x="3045" y="439942"/>
                  </a:lnTo>
                  <a:lnTo>
                    <a:pt x="11938" y="487160"/>
                  </a:lnTo>
                  <a:lnTo>
                    <a:pt x="26312" y="532193"/>
                  </a:lnTo>
                  <a:lnTo>
                    <a:pt x="45801" y="574676"/>
                  </a:lnTo>
                  <a:lnTo>
                    <a:pt x="70038" y="614242"/>
                  </a:lnTo>
                  <a:lnTo>
                    <a:pt x="98657" y="650525"/>
                  </a:lnTo>
                  <a:lnTo>
                    <a:pt x="131291" y="683159"/>
                  </a:lnTo>
                  <a:lnTo>
                    <a:pt x="167574" y="711777"/>
                  </a:lnTo>
                  <a:lnTo>
                    <a:pt x="207140" y="736012"/>
                  </a:lnTo>
                  <a:lnTo>
                    <a:pt x="249623" y="755500"/>
                  </a:lnTo>
                  <a:lnTo>
                    <a:pt x="294656" y="769873"/>
                  </a:lnTo>
                  <a:lnTo>
                    <a:pt x="341872" y="778766"/>
                  </a:lnTo>
                  <a:lnTo>
                    <a:pt x="390906" y="781812"/>
                  </a:lnTo>
                  <a:lnTo>
                    <a:pt x="439942" y="778766"/>
                  </a:lnTo>
                  <a:lnTo>
                    <a:pt x="487160" y="769873"/>
                  </a:lnTo>
                  <a:lnTo>
                    <a:pt x="532193" y="755500"/>
                  </a:lnTo>
                  <a:lnTo>
                    <a:pt x="574676" y="736012"/>
                  </a:lnTo>
                  <a:lnTo>
                    <a:pt x="614242" y="711777"/>
                  </a:lnTo>
                  <a:lnTo>
                    <a:pt x="650525" y="683159"/>
                  </a:lnTo>
                  <a:lnTo>
                    <a:pt x="683159" y="650525"/>
                  </a:lnTo>
                  <a:lnTo>
                    <a:pt x="711777" y="614242"/>
                  </a:lnTo>
                  <a:lnTo>
                    <a:pt x="736012" y="574676"/>
                  </a:lnTo>
                  <a:lnTo>
                    <a:pt x="755500" y="532193"/>
                  </a:lnTo>
                  <a:lnTo>
                    <a:pt x="769873" y="487160"/>
                  </a:lnTo>
                  <a:lnTo>
                    <a:pt x="778766" y="439942"/>
                  </a:lnTo>
                  <a:lnTo>
                    <a:pt x="781812" y="390905"/>
                  </a:lnTo>
                  <a:lnTo>
                    <a:pt x="778766" y="341869"/>
                  </a:lnTo>
                  <a:lnTo>
                    <a:pt x="769873" y="294651"/>
                  </a:lnTo>
                  <a:lnTo>
                    <a:pt x="755500" y="249618"/>
                  </a:lnTo>
                  <a:lnTo>
                    <a:pt x="736012" y="207135"/>
                  </a:lnTo>
                  <a:lnTo>
                    <a:pt x="711777" y="167569"/>
                  </a:lnTo>
                  <a:lnTo>
                    <a:pt x="683159" y="131286"/>
                  </a:lnTo>
                  <a:lnTo>
                    <a:pt x="650525" y="98652"/>
                  </a:lnTo>
                  <a:lnTo>
                    <a:pt x="614242" y="70034"/>
                  </a:lnTo>
                  <a:lnTo>
                    <a:pt x="574676" y="45799"/>
                  </a:lnTo>
                  <a:lnTo>
                    <a:pt x="532193" y="26311"/>
                  </a:lnTo>
                  <a:lnTo>
                    <a:pt x="487160" y="11938"/>
                  </a:lnTo>
                  <a:lnTo>
                    <a:pt x="439942" y="3045"/>
                  </a:lnTo>
                  <a:lnTo>
                    <a:pt x="390906" y="0"/>
                  </a:lnTo>
                  <a:close/>
                </a:path>
              </a:pathLst>
            </a:custGeom>
            <a:solidFill>
              <a:srgbClr val="FF6100"/>
            </a:solidFill>
          </p:spPr>
          <p:txBody>
            <a:bodyPr wrap="square" lIns="0" tIns="0" rIns="0" bIns="0" rtlCol="0"/>
            <a:lstStyle/>
            <a:p>
              <a:endParaRPr>
                <a:solidFill>
                  <a:srgbClr val="3C6E3E"/>
                </a:solidFill>
              </a:endParaRPr>
            </a:p>
          </p:txBody>
        </p:sp>
        <p:sp>
          <p:nvSpPr>
            <p:cNvPr id="12" name="object 15">
              <a:extLst>
                <a:ext uri="{FF2B5EF4-FFF2-40B4-BE49-F238E27FC236}">
                  <a16:creationId xmlns:a16="http://schemas.microsoft.com/office/drawing/2014/main" id="{CCFD0D4A-3B4E-B303-8430-838483DA578B}"/>
                </a:ext>
              </a:extLst>
            </p:cNvPr>
            <p:cNvSpPr/>
            <p:nvPr/>
          </p:nvSpPr>
          <p:spPr>
            <a:xfrm>
              <a:off x="845819" y="1220724"/>
              <a:ext cx="782320" cy="782320"/>
            </a:xfrm>
            <a:custGeom>
              <a:avLst/>
              <a:gdLst/>
              <a:ahLst/>
              <a:cxnLst/>
              <a:rect l="l" t="t" r="r" b="b"/>
              <a:pathLst>
                <a:path w="782319" h="782319">
                  <a:moveTo>
                    <a:pt x="0" y="390905"/>
                  </a:moveTo>
                  <a:lnTo>
                    <a:pt x="3045" y="341869"/>
                  </a:lnTo>
                  <a:lnTo>
                    <a:pt x="11938" y="294651"/>
                  </a:lnTo>
                  <a:lnTo>
                    <a:pt x="26312" y="249618"/>
                  </a:lnTo>
                  <a:lnTo>
                    <a:pt x="45801" y="207135"/>
                  </a:lnTo>
                  <a:lnTo>
                    <a:pt x="70038" y="167569"/>
                  </a:lnTo>
                  <a:lnTo>
                    <a:pt x="98657" y="131286"/>
                  </a:lnTo>
                  <a:lnTo>
                    <a:pt x="131291" y="98652"/>
                  </a:lnTo>
                  <a:lnTo>
                    <a:pt x="167574" y="70034"/>
                  </a:lnTo>
                  <a:lnTo>
                    <a:pt x="207140" y="45799"/>
                  </a:lnTo>
                  <a:lnTo>
                    <a:pt x="249623" y="26311"/>
                  </a:lnTo>
                  <a:lnTo>
                    <a:pt x="294656" y="11938"/>
                  </a:lnTo>
                  <a:lnTo>
                    <a:pt x="341872" y="3045"/>
                  </a:lnTo>
                  <a:lnTo>
                    <a:pt x="390906" y="0"/>
                  </a:lnTo>
                  <a:lnTo>
                    <a:pt x="439942" y="3045"/>
                  </a:lnTo>
                  <a:lnTo>
                    <a:pt x="487160" y="11938"/>
                  </a:lnTo>
                  <a:lnTo>
                    <a:pt x="532193" y="26311"/>
                  </a:lnTo>
                  <a:lnTo>
                    <a:pt x="574676" y="45799"/>
                  </a:lnTo>
                  <a:lnTo>
                    <a:pt x="614242" y="70034"/>
                  </a:lnTo>
                  <a:lnTo>
                    <a:pt x="650525" y="98652"/>
                  </a:lnTo>
                  <a:lnTo>
                    <a:pt x="683159" y="131286"/>
                  </a:lnTo>
                  <a:lnTo>
                    <a:pt x="711777" y="167569"/>
                  </a:lnTo>
                  <a:lnTo>
                    <a:pt x="736012" y="207135"/>
                  </a:lnTo>
                  <a:lnTo>
                    <a:pt x="755500" y="249618"/>
                  </a:lnTo>
                  <a:lnTo>
                    <a:pt x="769873" y="294651"/>
                  </a:lnTo>
                  <a:lnTo>
                    <a:pt x="778766" y="341869"/>
                  </a:lnTo>
                  <a:lnTo>
                    <a:pt x="781812" y="390905"/>
                  </a:lnTo>
                  <a:lnTo>
                    <a:pt x="778766" y="439942"/>
                  </a:lnTo>
                  <a:lnTo>
                    <a:pt x="769873" y="487160"/>
                  </a:lnTo>
                  <a:lnTo>
                    <a:pt x="755500" y="532193"/>
                  </a:lnTo>
                  <a:lnTo>
                    <a:pt x="736012" y="574676"/>
                  </a:lnTo>
                  <a:lnTo>
                    <a:pt x="711777" y="614242"/>
                  </a:lnTo>
                  <a:lnTo>
                    <a:pt x="683159" y="650525"/>
                  </a:lnTo>
                  <a:lnTo>
                    <a:pt x="650525" y="683159"/>
                  </a:lnTo>
                  <a:lnTo>
                    <a:pt x="614242" y="711777"/>
                  </a:lnTo>
                  <a:lnTo>
                    <a:pt x="574676" y="736012"/>
                  </a:lnTo>
                  <a:lnTo>
                    <a:pt x="532193" y="755500"/>
                  </a:lnTo>
                  <a:lnTo>
                    <a:pt x="487160" y="769873"/>
                  </a:lnTo>
                  <a:lnTo>
                    <a:pt x="439942" y="778766"/>
                  </a:lnTo>
                  <a:lnTo>
                    <a:pt x="390906" y="781812"/>
                  </a:lnTo>
                  <a:lnTo>
                    <a:pt x="341872" y="778766"/>
                  </a:lnTo>
                  <a:lnTo>
                    <a:pt x="294656" y="769873"/>
                  </a:lnTo>
                  <a:lnTo>
                    <a:pt x="249623" y="755500"/>
                  </a:lnTo>
                  <a:lnTo>
                    <a:pt x="207140" y="736012"/>
                  </a:lnTo>
                  <a:lnTo>
                    <a:pt x="167574" y="711777"/>
                  </a:lnTo>
                  <a:lnTo>
                    <a:pt x="131291" y="683159"/>
                  </a:lnTo>
                  <a:lnTo>
                    <a:pt x="98657" y="650525"/>
                  </a:lnTo>
                  <a:lnTo>
                    <a:pt x="70038" y="614242"/>
                  </a:lnTo>
                  <a:lnTo>
                    <a:pt x="45801" y="574676"/>
                  </a:lnTo>
                  <a:lnTo>
                    <a:pt x="26312" y="532193"/>
                  </a:lnTo>
                  <a:lnTo>
                    <a:pt x="11938" y="487160"/>
                  </a:lnTo>
                  <a:lnTo>
                    <a:pt x="3045" y="439942"/>
                  </a:lnTo>
                  <a:lnTo>
                    <a:pt x="0" y="390905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3C6E3E"/>
                </a:solidFill>
              </a:endParaRPr>
            </a:p>
          </p:txBody>
        </p:sp>
        <p:pic>
          <p:nvPicPr>
            <p:cNvPr id="13" name="object 16">
              <a:extLst>
                <a:ext uri="{FF2B5EF4-FFF2-40B4-BE49-F238E27FC236}">
                  <a16:creationId xmlns:a16="http://schemas.microsoft.com/office/drawing/2014/main" id="{E020E9B6-18B4-60B4-1EE4-A5B556CD965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5359" y="1333500"/>
              <a:ext cx="522731" cy="521208"/>
            </a:xfrm>
            <a:prstGeom prst="rect">
              <a:avLst/>
            </a:prstGeom>
          </p:spPr>
        </p:pic>
      </p:grpSp>
      <p:grpSp>
        <p:nvGrpSpPr>
          <p:cNvPr id="14" name="object 17">
            <a:extLst>
              <a:ext uri="{FF2B5EF4-FFF2-40B4-BE49-F238E27FC236}">
                <a16:creationId xmlns:a16="http://schemas.microsoft.com/office/drawing/2014/main" id="{89D452E8-3A77-0F9C-1217-956E9C998AA8}"/>
              </a:ext>
            </a:extLst>
          </p:cNvPr>
          <p:cNvGrpSpPr/>
          <p:nvPr/>
        </p:nvGrpSpPr>
        <p:grpSpPr>
          <a:xfrm>
            <a:off x="973585" y="2315577"/>
            <a:ext cx="782320" cy="783590"/>
            <a:chOff x="845819" y="2264664"/>
            <a:chExt cx="782320" cy="783590"/>
          </a:xfrm>
        </p:grpSpPr>
        <p:sp>
          <p:nvSpPr>
            <p:cNvPr id="15" name="object 18">
              <a:extLst>
                <a:ext uri="{FF2B5EF4-FFF2-40B4-BE49-F238E27FC236}">
                  <a16:creationId xmlns:a16="http://schemas.microsoft.com/office/drawing/2014/main" id="{262EEFED-BB43-49B9-73FE-8F3C089A62EC}"/>
                </a:ext>
              </a:extLst>
            </p:cNvPr>
            <p:cNvSpPr/>
            <p:nvPr/>
          </p:nvSpPr>
          <p:spPr>
            <a:xfrm>
              <a:off x="845819" y="2264664"/>
              <a:ext cx="782320" cy="783590"/>
            </a:xfrm>
            <a:custGeom>
              <a:avLst/>
              <a:gdLst/>
              <a:ahLst/>
              <a:cxnLst/>
              <a:rect l="l" t="t" r="r" b="b"/>
              <a:pathLst>
                <a:path w="782319" h="783589">
                  <a:moveTo>
                    <a:pt x="390906" y="0"/>
                  </a:moveTo>
                  <a:lnTo>
                    <a:pt x="341872" y="3052"/>
                  </a:lnTo>
                  <a:lnTo>
                    <a:pt x="294656" y="11963"/>
                  </a:lnTo>
                  <a:lnTo>
                    <a:pt x="249623" y="26367"/>
                  </a:lnTo>
                  <a:lnTo>
                    <a:pt x="207140" y="45896"/>
                  </a:lnTo>
                  <a:lnTo>
                    <a:pt x="167574" y="70182"/>
                  </a:lnTo>
                  <a:lnTo>
                    <a:pt x="131291" y="98858"/>
                  </a:lnTo>
                  <a:lnTo>
                    <a:pt x="98657" y="131558"/>
                  </a:lnTo>
                  <a:lnTo>
                    <a:pt x="70038" y="167913"/>
                  </a:lnTo>
                  <a:lnTo>
                    <a:pt x="45801" y="207556"/>
                  </a:lnTo>
                  <a:lnTo>
                    <a:pt x="26312" y="250121"/>
                  </a:lnTo>
                  <a:lnTo>
                    <a:pt x="11938" y="295239"/>
                  </a:lnTo>
                  <a:lnTo>
                    <a:pt x="3045" y="342544"/>
                  </a:lnTo>
                  <a:lnTo>
                    <a:pt x="0" y="391668"/>
                  </a:lnTo>
                  <a:lnTo>
                    <a:pt x="3045" y="440791"/>
                  </a:lnTo>
                  <a:lnTo>
                    <a:pt x="11938" y="488096"/>
                  </a:lnTo>
                  <a:lnTo>
                    <a:pt x="26312" y="533214"/>
                  </a:lnTo>
                  <a:lnTo>
                    <a:pt x="45801" y="575779"/>
                  </a:lnTo>
                  <a:lnTo>
                    <a:pt x="70038" y="615422"/>
                  </a:lnTo>
                  <a:lnTo>
                    <a:pt x="98657" y="651777"/>
                  </a:lnTo>
                  <a:lnTo>
                    <a:pt x="131291" y="684477"/>
                  </a:lnTo>
                  <a:lnTo>
                    <a:pt x="167574" y="713153"/>
                  </a:lnTo>
                  <a:lnTo>
                    <a:pt x="207140" y="737439"/>
                  </a:lnTo>
                  <a:lnTo>
                    <a:pt x="249623" y="756968"/>
                  </a:lnTo>
                  <a:lnTo>
                    <a:pt x="294656" y="771372"/>
                  </a:lnTo>
                  <a:lnTo>
                    <a:pt x="341872" y="780283"/>
                  </a:lnTo>
                  <a:lnTo>
                    <a:pt x="390906" y="783336"/>
                  </a:lnTo>
                  <a:lnTo>
                    <a:pt x="439942" y="780283"/>
                  </a:lnTo>
                  <a:lnTo>
                    <a:pt x="487160" y="771372"/>
                  </a:lnTo>
                  <a:lnTo>
                    <a:pt x="532193" y="756968"/>
                  </a:lnTo>
                  <a:lnTo>
                    <a:pt x="574676" y="737439"/>
                  </a:lnTo>
                  <a:lnTo>
                    <a:pt x="614242" y="713153"/>
                  </a:lnTo>
                  <a:lnTo>
                    <a:pt x="650525" y="684477"/>
                  </a:lnTo>
                  <a:lnTo>
                    <a:pt x="683159" y="651777"/>
                  </a:lnTo>
                  <a:lnTo>
                    <a:pt x="711777" y="615422"/>
                  </a:lnTo>
                  <a:lnTo>
                    <a:pt x="736012" y="575779"/>
                  </a:lnTo>
                  <a:lnTo>
                    <a:pt x="755500" y="533214"/>
                  </a:lnTo>
                  <a:lnTo>
                    <a:pt x="769873" y="488096"/>
                  </a:lnTo>
                  <a:lnTo>
                    <a:pt x="778766" y="440791"/>
                  </a:lnTo>
                  <a:lnTo>
                    <a:pt x="781812" y="391668"/>
                  </a:lnTo>
                  <a:lnTo>
                    <a:pt x="778766" y="342544"/>
                  </a:lnTo>
                  <a:lnTo>
                    <a:pt x="769873" y="295239"/>
                  </a:lnTo>
                  <a:lnTo>
                    <a:pt x="755500" y="250121"/>
                  </a:lnTo>
                  <a:lnTo>
                    <a:pt x="736012" y="207556"/>
                  </a:lnTo>
                  <a:lnTo>
                    <a:pt x="711777" y="167913"/>
                  </a:lnTo>
                  <a:lnTo>
                    <a:pt x="683159" y="131558"/>
                  </a:lnTo>
                  <a:lnTo>
                    <a:pt x="650525" y="98858"/>
                  </a:lnTo>
                  <a:lnTo>
                    <a:pt x="614242" y="70182"/>
                  </a:lnTo>
                  <a:lnTo>
                    <a:pt x="574676" y="45896"/>
                  </a:lnTo>
                  <a:lnTo>
                    <a:pt x="532193" y="26367"/>
                  </a:lnTo>
                  <a:lnTo>
                    <a:pt x="487160" y="11963"/>
                  </a:lnTo>
                  <a:lnTo>
                    <a:pt x="439942" y="3052"/>
                  </a:lnTo>
                  <a:lnTo>
                    <a:pt x="390906" y="0"/>
                  </a:lnTo>
                  <a:close/>
                </a:path>
              </a:pathLst>
            </a:custGeom>
            <a:solidFill>
              <a:srgbClr val="FF6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9">
              <a:extLst>
                <a:ext uri="{FF2B5EF4-FFF2-40B4-BE49-F238E27FC236}">
                  <a16:creationId xmlns:a16="http://schemas.microsoft.com/office/drawing/2014/main" id="{CBD31D96-868B-0C07-0C1C-02D80E6D7419}"/>
                </a:ext>
              </a:extLst>
            </p:cNvPr>
            <p:cNvSpPr/>
            <p:nvPr/>
          </p:nvSpPr>
          <p:spPr>
            <a:xfrm>
              <a:off x="845819" y="2264664"/>
              <a:ext cx="782320" cy="783590"/>
            </a:xfrm>
            <a:custGeom>
              <a:avLst/>
              <a:gdLst/>
              <a:ahLst/>
              <a:cxnLst/>
              <a:rect l="l" t="t" r="r" b="b"/>
              <a:pathLst>
                <a:path w="782319" h="783589">
                  <a:moveTo>
                    <a:pt x="0" y="391668"/>
                  </a:moveTo>
                  <a:lnTo>
                    <a:pt x="3045" y="342544"/>
                  </a:lnTo>
                  <a:lnTo>
                    <a:pt x="11938" y="295239"/>
                  </a:lnTo>
                  <a:lnTo>
                    <a:pt x="26312" y="250121"/>
                  </a:lnTo>
                  <a:lnTo>
                    <a:pt x="45801" y="207556"/>
                  </a:lnTo>
                  <a:lnTo>
                    <a:pt x="70038" y="167913"/>
                  </a:lnTo>
                  <a:lnTo>
                    <a:pt x="98657" y="131558"/>
                  </a:lnTo>
                  <a:lnTo>
                    <a:pt x="131291" y="98858"/>
                  </a:lnTo>
                  <a:lnTo>
                    <a:pt x="167574" y="70182"/>
                  </a:lnTo>
                  <a:lnTo>
                    <a:pt x="207140" y="45896"/>
                  </a:lnTo>
                  <a:lnTo>
                    <a:pt x="249623" y="26367"/>
                  </a:lnTo>
                  <a:lnTo>
                    <a:pt x="294656" y="11963"/>
                  </a:lnTo>
                  <a:lnTo>
                    <a:pt x="341872" y="3052"/>
                  </a:lnTo>
                  <a:lnTo>
                    <a:pt x="390906" y="0"/>
                  </a:lnTo>
                  <a:lnTo>
                    <a:pt x="439942" y="3052"/>
                  </a:lnTo>
                  <a:lnTo>
                    <a:pt x="487160" y="11963"/>
                  </a:lnTo>
                  <a:lnTo>
                    <a:pt x="532193" y="26367"/>
                  </a:lnTo>
                  <a:lnTo>
                    <a:pt x="574676" y="45896"/>
                  </a:lnTo>
                  <a:lnTo>
                    <a:pt x="614242" y="70182"/>
                  </a:lnTo>
                  <a:lnTo>
                    <a:pt x="650525" y="98858"/>
                  </a:lnTo>
                  <a:lnTo>
                    <a:pt x="683159" y="131558"/>
                  </a:lnTo>
                  <a:lnTo>
                    <a:pt x="711777" y="167913"/>
                  </a:lnTo>
                  <a:lnTo>
                    <a:pt x="736012" y="207556"/>
                  </a:lnTo>
                  <a:lnTo>
                    <a:pt x="755500" y="250121"/>
                  </a:lnTo>
                  <a:lnTo>
                    <a:pt x="769873" y="295239"/>
                  </a:lnTo>
                  <a:lnTo>
                    <a:pt x="778766" y="342544"/>
                  </a:lnTo>
                  <a:lnTo>
                    <a:pt x="781812" y="391668"/>
                  </a:lnTo>
                  <a:lnTo>
                    <a:pt x="778766" y="440791"/>
                  </a:lnTo>
                  <a:lnTo>
                    <a:pt x="769873" y="488096"/>
                  </a:lnTo>
                  <a:lnTo>
                    <a:pt x="755500" y="533214"/>
                  </a:lnTo>
                  <a:lnTo>
                    <a:pt x="736012" y="575779"/>
                  </a:lnTo>
                  <a:lnTo>
                    <a:pt x="711777" y="615422"/>
                  </a:lnTo>
                  <a:lnTo>
                    <a:pt x="683159" y="651777"/>
                  </a:lnTo>
                  <a:lnTo>
                    <a:pt x="650525" y="684477"/>
                  </a:lnTo>
                  <a:lnTo>
                    <a:pt x="614242" y="713153"/>
                  </a:lnTo>
                  <a:lnTo>
                    <a:pt x="574676" y="737439"/>
                  </a:lnTo>
                  <a:lnTo>
                    <a:pt x="532193" y="756968"/>
                  </a:lnTo>
                  <a:lnTo>
                    <a:pt x="487160" y="771372"/>
                  </a:lnTo>
                  <a:lnTo>
                    <a:pt x="439942" y="780283"/>
                  </a:lnTo>
                  <a:lnTo>
                    <a:pt x="390906" y="783336"/>
                  </a:lnTo>
                  <a:lnTo>
                    <a:pt x="341872" y="780283"/>
                  </a:lnTo>
                  <a:lnTo>
                    <a:pt x="294656" y="771372"/>
                  </a:lnTo>
                  <a:lnTo>
                    <a:pt x="249623" y="756968"/>
                  </a:lnTo>
                  <a:lnTo>
                    <a:pt x="207140" y="737439"/>
                  </a:lnTo>
                  <a:lnTo>
                    <a:pt x="167574" y="713153"/>
                  </a:lnTo>
                  <a:lnTo>
                    <a:pt x="131291" y="684477"/>
                  </a:lnTo>
                  <a:lnTo>
                    <a:pt x="98657" y="651777"/>
                  </a:lnTo>
                  <a:lnTo>
                    <a:pt x="70038" y="615422"/>
                  </a:lnTo>
                  <a:lnTo>
                    <a:pt x="45801" y="575779"/>
                  </a:lnTo>
                  <a:lnTo>
                    <a:pt x="26312" y="533214"/>
                  </a:lnTo>
                  <a:lnTo>
                    <a:pt x="11938" y="488096"/>
                  </a:lnTo>
                  <a:lnTo>
                    <a:pt x="3045" y="440791"/>
                  </a:lnTo>
                  <a:lnTo>
                    <a:pt x="0" y="391668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20">
              <a:extLst>
                <a:ext uri="{FF2B5EF4-FFF2-40B4-BE49-F238E27FC236}">
                  <a16:creationId xmlns:a16="http://schemas.microsoft.com/office/drawing/2014/main" id="{B742B9D1-AAD7-6A03-1F11-C2BDC1FB6683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5359" y="2398776"/>
              <a:ext cx="522731" cy="521208"/>
            </a:xfrm>
            <a:prstGeom prst="rect">
              <a:avLst/>
            </a:prstGeom>
          </p:spPr>
        </p:pic>
      </p:grpSp>
      <p:grpSp>
        <p:nvGrpSpPr>
          <p:cNvPr id="18" name="object 21">
            <a:extLst>
              <a:ext uri="{FF2B5EF4-FFF2-40B4-BE49-F238E27FC236}">
                <a16:creationId xmlns:a16="http://schemas.microsoft.com/office/drawing/2014/main" id="{0390A1D6-3DD6-5F62-053F-DE3DBC5AD64D}"/>
              </a:ext>
            </a:extLst>
          </p:cNvPr>
          <p:cNvGrpSpPr/>
          <p:nvPr/>
        </p:nvGrpSpPr>
        <p:grpSpPr>
          <a:xfrm>
            <a:off x="990604" y="3394197"/>
            <a:ext cx="782320" cy="783590"/>
            <a:chOff x="845819" y="3346703"/>
            <a:chExt cx="782320" cy="783590"/>
          </a:xfrm>
        </p:grpSpPr>
        <p:sp>
          <p:nvSpPr>
            <p:cNvPr id="19" name="object 22">
              <a:extLst>
                <a:ext uri="{FF2B5EF4-FFF2-40B4-BE49-F238E27FC236}">
                  <a16:creationId xmlns:a16="http://schemas.microsoft.com/office/drawing/2014/main" id="{537C05EE-088B-58C1-A386-1B11CC963174}"/>
                </a:ext>
              </a:extLst>
            </p:cNvPr>
            <p:cNvSpPr/>
            <p:nvPr/>
          </p:nvSpPr>
          <p:spPr>
            <a:xfrm>
              <a:off x="845819" y="3346703"/>
              <a:ext cx="782320" cy="783590"/>
            </a:xfrm>
            <a:custGeom>
              <a:avLst/>
              <a:gdLst/>
              <a:ahLst/>
              <a:cxnLst/>
              <a:rect l="l" t="t" r="r" b="b"/>
              <a:pathLst>
                <a:path w="782319" h="783589">
                  <a:moveTo>
                    <a:pt x="390906" y="0"/>
                  </a:moveTo>
                  <a:lnTo>
                    <a:pt x="341872" y="3052"/>
                  </a:lnTo>
                  <a:lnTo>
                    <a:pt x="294656" y="11963"/>
                  </a:lnTo>
                  <a:lnTo>
                    <a:pt x="249623" y="26367"/>
                  </a:lnTo>
                  <a:lnTo>
                    <a:pt x="207140" y="45896"/>
                  </a:lnTo>
                  <a:lnTo>
                    <a:pt x="167574" y="70182"/>
                  </a:lnTo>
                  <a:lnTo>
                    <a:pt x="131291" y="98858"/>
                  </a:lnTo>
                  <a:lnTo>
                    <a:pt x="98657" y="131558"/>
                  </a:lnTo>
                  <a:lnTo>
                    <a:pt x="70038" y="167913"/>
                  </a:lnTo>
                  <a:lnTo>
                    <a:pt x="45801" y="207556"/>
                  </a:lnTo>
                  <a:lnTo>
                    <a:pt x="26312" y="250121"/>
                  </a:lnTo>
                  <a:lnTo>
                    <a:pt x="11938" y="295239"/>
                  </a:lnTo>
                  <a:lnTo>
                    <a:pt x="3045" y="342544"/>
                  </a:lnTo>
                  <a:lnTo>
                    <a:pt x="0" y="391668"/>
                  </a:lnTo>
                  <a:lnTo>
                    <a:pt x="3045" y="440791"/>
                  </a:lnTo>
                  <a:lnTo>
                    <a:pt x="11938" y="488096"/>
                  </a:lnTo>
                  <a:lnTo>
                    <a:pt x="26312" y="533214"/>
                  </a:lnTo>
                  <a:lnTo>
                    <a:pt x="45801" y="575779"/>
                  </a:lnTo>
                  <a:lnTo>
                    <a:pt x="70038" y="615422"/>
                  </a:lnTo>
                  <a:lnTo>
                    <a:pt x="98657" y="651777"/>
                  </a:lnTo>
                  <a:lnTo>
                    <a:pt x="131291" y="684477"/>
                  </a:lnTo>
                  <a:lnTo>
                    <a:pt x="167574" y="713153"/>
                  </a:lnTo>
                  <a:lnTo>
                    <a:pt x="207140" y="737439"/>
                  </a:lnTo>
                  <a:lnTo>
                    <a:pt x="249623" y="756968"/>
                  </a:lnTo>
                  <a:lnTo>
                    <a:pt x="294656" y="771372"/>
                  </a:lnTo>
                  <a:lnTo>
                    <a:pt x="341872" y="780283"/>
                  </a:lnTo>
                  <a:lnTo>
                    <a:pt x="390906" y="783336"/>
                  </a:lnTo>
                  <a:lnTo>
                    <a:pt x="439942" y="780283"/>
                  </a:lnTo>
                  <a:lnTo>
                    <a:pt x="487160" y="771372"/>
                  </a:lnTo>
                  <a:lnTo>
                    <a:pt x="532193" y="756968"/>
                  </a:lnTo>
                  <a:lnTo>
                    <a:pt x="574676" y="737439"/>
                  </a:lnTo>
                  <a:lnTo>
                    <a:pt x="614242" y="713153"/>
                  </a:lnTo>
                  <a:lnTo>
                    <a:pt x="650525" y="684477"/>
                  </a:lnTo>
                  <a:lnTo>
                    <a:pt x="683159" y="651777"/>
                  </a:lnTo>
                  <a:lnTo>
                    <a:pt x="711777" y="615422"/>
                  </a:lnTo>
                  <a:lnTo>
                    <a:pt x="736012" y="575779"/>
                  </a:lnTo>
                  <a:lnTo>
                    <a:pt x="755500" y="533214"/>
                  </a:lnTo>
                  <a:lnTo>
                    <a:pt x="769873" y="488096"/>
                  </a:lnTo>
                  <a:lnTo>
                    <a:pt x="778766" y="440791"/>
                  </a:lnTo>
                  <a:lnTo>
                    <a:pt x="781812" y="391668"/>
                  </a:lnTo>
                  <a:lnTo>
                    <a:pt x="778766" y="342544"/>
                  </a:lnTo>
                  <a:lnTo>
                    <a:pt x="769873" y="295239"/>
                  </a:lnTo>
                  <a:lnTo>
                    <a:pt x="755500" y="250121"/>
                  </a:lnTo>
                  <a:lnTo>
                    <a:pt x="736012" y="207556"/>
                  </a:lnTo>
                  <a:lnTo>
                    <a:pt x="711777" y="167913"/>
                  </a:lnTo>
                  <a:lnTo>
                    <a:pt x="683159" y="131558"/>
                  </a:lnTo>
                  <a:lnTo>
                    <a:pt x="650525" y="98858"/>
                  </a:lnTo>
                  <a:lnTo>
                    <a:pt x="614242" y="70182"/>
                  </a:lnTo>
                  <a:lnTo>
                    <a:pt x="574676" y="45896"/>
                  </a:lnTo>
                  <a:lnTo>
                    <a:pt x="532193" y="26367"/>
                  </a:lnTo>
                  <a:lnTo>
                    <a:pt x="487160" y="11963"/>
                  </a:lnTo>
                  <a:lnTo>
                    <a:pt x="439942" y="3052"/>
                  </a:lnTo>
                  <a:lnTo>
                    <a:pt x="390906" y="0"/>
                  </a:lnTo>
                  <a:close/>
                </a:path>
              </a:pathLst>
            </a:custGeom>
            <a:solidFill>
              <a:srgbClr val="FF6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3">
              <a:extLst>
                <a:ext uri="{FF2B5EF4-FFF2-40B4-BE49-F238E27FC236}">
                  <a16:creationId xmlns:a16="http://schemas.microsoft.com/office/drawing/2014/main" id="{8813A174-BD39-7EEF-DDBB-B2CA12E4218C}"/>
                </a:ext>
              </a:extLst>
            </p:cNvPr>
            <p:cNvSpPr/>
            <p:nvPr/>
          </p:nvSpPr>
          <p:spPr>
            <a:xfrm>
              <a:off x="845819" y="3346703"/>
              <a:ext cx="782320" cy="783590"/>
            </a:xfrm>
            <a:custGeom>
              <a:avLst/>
              <a:gdLst/>
              <a:ahLst/>
              <a:cxnLst/>
              <a:rect l="l" t="t" r="r" b="b"/>
              <a:pathLst>
                <a:path w="782319" h="783589">
                  <a:moveTo>
                    <a:pt x="0" y="391668"/>
                  </a:moveTo>
                  <a:lnTo>
                    <a:pt x="3045" y="342544"/>
                  </a:lnTo>
                  <a:lnTo>
                    <a:pt x="11938" y="295239"/>
                  </a:lnTo>
                  <a:lnTo>
                    <a:pt x="26312" y="250121"/>
                  </a:lnTo>
                  <a:lnTo>
                    <a:pt x="45801" y="207556"/>
                  </a:lnTo>
                  <a:lnTo>
                    <a:pt x="70038" y="167913"/>
                  </a:lnTo>
                  <a:lnTo>
                    <a:pt x="98657" y="131558"/>
                  </a:lnTo>
                  <a:lnTo>
                    <a:pt x="131291" y="98858"/>
                  </a:lnTo>
                  <a:lnTo>
                    <a:pt x="167574" y="70182"/>
                  </a:lnTo>
                  <a:lnTo>
                    <a:pt x="207140" y="45896"/>
                  </a:lnTo>
                  <a:lnTo>
                    <a:pt x="249623" y="26367"/>
                  </a:lnTo>
                  <a:lnTo>
                    <a:pt x="294656" y="11963"/>
                  </a:lnTo>
                  <a:lnTo>
                    <a:pt x="341872" y="3052"/>
                  </a:lnTo>
                  <a:lnTo>
                    <a:pt x="390906" y="0"/>
                  </a:lnTo>
                  <a:lnTo>
                    <a:pt x="439942" y="3052"/>
                  </a:lnTo>
                  <a:lnTo>
                    <a:pt x="487160" y="11963"/>
                  </a:lnTo>
                  <a:lnTo>
                    <a:pt x="532193" y="26367"/>
                  </a:lnTo>
                  <a:lnTo>
                    <a:pt x="574676" y="45896"/>
                  </a:lnTo>
                  <a:lnTo>
                    <a:pt x="614242" y="70182"/>
                  </a:lnTo>
                  <a:lnTo>
                    <a:pt x="650525" y="98858"/>
                  </a:lnTo>
                  <a:lnTo>
                    <a:pt x="683159" y="131558"/>
                  </a:lnTo>
                  <a:lnTo>
                    <a:pt x="711777" y="167913"/>
                  </a:lnTo>
                  <a:lnTo>
                    <a:pt x="736012" y="207556"/>
                  </a:lnTo>
                  <a:lnTo>
                    <a:pt x="755500" y="250121"/>
                  </a:lnTo>
                  <a:lnTo>
                    <a:pt x="769873" y="295239"/>
                  </a:lnTo>
                  <a:lnTo>
                    <a:pt x="778766" y="342544"/>
                  </a:lnTo>
                  <a:lnTo>
                    <a:pt x="781812" y="391668"/>
                  </a:lnTo>
                  <a:lnTo>
                    <a:pt x="778766" y="440791"/>
                  </a:lnTo>
                  <a:lnTo>
                    <a:pt x="769873" y="488096"/>
                  </a:lnTo>
                  <a:lnTo>
                    <a:pt x="755500" y="533214"/>
                  </a:lnTo>
                  <a:lnTo>
                    <a:pt x="736012" y="575779"/>
                  </a:lnTo>
                  <a:lnTo>
                    <a:pt x="711777" y="615422"/>
                  </a:lnTo>
                  <a:lnTo>
                    <a:pt x="683159" y="651777"/>
                  </a:lnTo>
                  <a:lnTo>
                    <a:pt x="650525" y="684477"/>
                  </a:lnTo>
                  <a:lnTo>
                    <a:pt x="614242" y="713153"/>
                  </a:lnTo>
                  <a:lnTo>
                    <a:pt x="574676" y="737439"/>
                  </a:lnTo>
                  <a:lnTo>
                    <a:pt x="532193" y="756968"/>
                  </a:lnTo>
                  <a:lnTo>
                    <a:pt x="487160" y="771372"/>
                  </a:lnTo>
                  <a:lnTo>
                    <a:pt x="439942" y="780283"/>
                  </a:lnTo>
                  <a:lnTo>
                    <a:pt x="390906" y="783336"/>
                  </a:lnTo>
                  <a:lnTo>
                    <a:pt x="341872" y="780283"/>
                  </a:lnTo>
                  <a:lnTo>
                    <a:pt x="294656" y="771372"/>
                  </a:lnTo>
                  <a:lnTo>
                    <a:pt x="249623" y="756968"/>
                  </a:lnTo>
                  <a:lnTo>
                    <a:pt x="207140" y="737439"/>
                  </a:lnTo>
                  <a:lnTo>
                    <a:pt x="167574" y="713153"/>
                  </a:lnTo>
                  <a:lnTo>
                    <a:pt x="131291" y="684477"/>
                  </a:lnTo>
                  <a:lnTo>
                    <a:pt x="98657" y="651777"/>
                  </a:lnTo>
                  <a:lnTo>
                    <a:pt x="70038" y="615422"/>
                  </a:lnTo>
                  <a:lnTo>
                    <a:pt x="45801" y="575779"/>
                  </a:lnTo>
                  <a:lnTo>
                    <a:pt x="26312" y="533214"/>
                  </a:lnTo>
                  <a:lnTo>
                    <a:pt x="11938" y="488096"/>
                  </a:lnTo>
                  <a:lnTo>
                    <a:pt x="3045" y="440791"/>
                  </a:lnTo>
                  <a:lnTo>
                    <a:pt x="0" y="391668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4">
              <a:extLst>
                <a:ext uri="{FF2B5EF4-FFF2-40B4-BE49-F238E27FC236}">
                  <a16:creationId xmlns:a16="http://schemas.microsoft.com/office/drawing/2014/main" id="{FA486D85-0023-3195-1CA2-F718B8C3FFD3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58595" y="3465575"/>
              <a:ext cx="522731" cy="522731"/>
            </a:xfrm>
            <a:prstGeom prst="rect">
              <a:avLst/>
            </a:prstGeom>
          </p:spPr>
        </p:pic>
      </p:grpSp>
      <p:grpSp>
        <p:nvGrpSpPr>
          <p:cNvPr id="22" name="object 35">
            <a:extLst>
              <a:ext uri="{FF2B5EF4-FFF2-40B4-BE49-F238E27FC236}">
                <a16:creationId xmlns:a16="http://schemas.microsoft.com/office/drawing/2014/main" id="{1E392B5C-DE87-58E9-937E-85995845B876}"/>
              </a:ext>
            </a:extLst>
          </p:cNvPr>
          <p:cNvGrpSpPr/>
          <p:nvPr/>
        </p:nvGrpSpPr>
        <p:grpSpPr>
          <a:xfrm>
            <a:off x="969888" y="4443143"/>
            <a:ext cx="782320" cy="783590"/>
            <a:chOff x="845819" y="4396740"/>
            <a:chExt cx="782320" cy="783590"/>
          </a:xfrm>
        </p:grpSpPr>
        <p:sp>
          <p:nvSpPr>
            <p:cNvPr id="23" name="object 36">
              <a:extLst>
                <a:ext uri="{FF2B5EF4-FFF2-40B4-BE49-F238E27FC236}">
                  <a16:creationId xmlns:a16="http://schemas.microsoft.com/office/drawing/2014/main" id="{DCD6C695-CDA6-D2C0-6DD8-464933804D81}"/>
                </a:ext>
              </a:extLst>
            </p:cNvPr>
            <p:cNvSpPr/>
            <p:nvPr/>
          </p:nvSpPr>
          <p:spPr>
            <a:xfrm>
              <a:off x="845819" y="4396740"/>
              <a:ext cx="782320" cy="783590"/>
            </a:xfrm>
            <a:custGeom>
              <a:avLst/>
              <a:gdLst/>
              <a:ahLst/>
              <a:cxnLst/>
              <a:rect l="l" t="t" r="r" b="b"/>
              <a:pathLst>
                <a:path w="782319" h="783589">
                  <a:moveTo>
                    <a:pt x="390906" y="0"/>
                  </a:moveTo>
                  <a:lnTo>
                    <a:pt x="341872" y="3052"/>
                  </a:lnTo>
                  <a:lnTo>
                    <a:pt x="294656" y="11963"/>
                  </a:lnTo>
                  <a:lnTo>
                    <a:pt x="249623" y="26367"/>
                  </a:lnTo>
                  <a:lnTo>
                    <a:pt x="207140" y="45896"/>
                  </a:lnTo>
                  <a:lnTo>
                    <a:pt x="167574" y="70182"/>
                  </a:lnTo>
                  <a:lnTo>
                    <a:pt x="131291" y="98858"/>
                  </a:lnTo>
                  <a:lnTo>
                    <a:pt x="98657" y="131558"/>
                  </a:lnTo>
                  <a:lnTo>
                    <a:pt x="70038" y="167913"/>
                  </a:lnTo>
                  <a:lnTo>
                    <a:pt x="45801" y="207556"/>
                  </a:lnTo>
                  <a:lnTo>
                    <a:pt x="26312" y="250121"/>
                  </a:lnTo>
                  <a:lnTo>
                    <a:pt x="11938" y="295239"/>
                  </a:lnTo>
                  <a:lnTo>
                    <a:pt x="3045" y="342544"/>
                  </a:lnTo>
                  <a:lnTo>
                    <a:pt x="0" y="391668"/>
                  </a:lnTo>
                  <a:lnTo>
                    <a:pt x="3045" y="440791"/>
                  </a:lnTo>
                  <a:lnTo>
                    <a:pt x="11938" y="488096"/>
                  </a:lnTo>
                  <a:lnTo>
                    <a:pt x="26312" y="533214"/>
                  </a:lnTo>
                  <a:lnTo>
                    <a:pt x="45801" y="575779"/>
                  </a:lnTo>
                  <a:lnTo>
                    <a:pt x="70038" y="615422"/>
                  </a:lnTo>
                  <a:lnTo>
                    <a:pt x="98657" y="651777"/>
                  </a:lnTo>
                  <a:lnTo>
                    <a:pt x="131291" y="684477"/>
                  </a:lnTo>
                  <a:lnTo>
                    <a:pt x="167574" y="713153"/>
                  </a:lnTo>
                  <a:lnTo>
                    <a:pt x="207140" y="737439"/>
                  </a:lnTo>
                  <a:lnTo>
                    <a:pt x="249623" y="756968"/>
                  </a:lnTo>
                  <a:lnTo>
                    <a:pt x="294656" y="771372"/>
                  </a:lnTo>
                  <a:lnTo>
                    <a:pt x="341872" y="780283"/>
                  </a:lnTo>
                  <a:lnTo>
                    <a:pt x="390906" y="783336"/>
                  </a:lnTo>
                  <a:lnTo>
                    <a:pt x="439942" y="780283"/>
                  </a:lnTo>
                  <a:lnTo>
                    <a:pt x="487160" y="771372"/>
                  </a:lnTo>
                  <a:lnTo>
                    <a:pt x="532193" y="756968"/>
                  </a:lnTo>
                  <a:lnTo>
                    <a:pt x="574676" y="737439"/>
                  </a:lnTo>
                  <a:lnTo>
                    <a:pt x="614242" y="713153"/>
                  </a:lnTo>
                  <a:lnTo>
                    <a:pt x="650525" y="684477"/>
                  </a:lnTo>
                  <a:lnTo>
                    <a:pt x="683159" y="651777"/>
                  </a:lnTo>
                  <a:lnTo>
                    <a:pt x="711777" y="615422"/>
                  </a:lnTo>
                  <a:lnTo>
                    <a:pt x="736012" y="575779"/>
                  </a:lnTo>
                  <a:lnTo>
                    <a:pt x="755500" y="533214"/>
                  </a:lnTo>
                  <a:lnTo>
                    <a:pt x="769873" y="488096"/>
                  </a:lnTo>
                  <a:lnTo>
                    <a:pt x="778766" y="440791"/>
                  </a:lnTo>
                  <a:lnTo>
                    <a:pt x="781812" y="391668"/>
                  </a:lnTo>
                  <a:lnTo>
                    <a:pt x="778766" y="342544"/>
                  </a:lnTo>
                  <a:lnTo>
                    <a:pt x="769873" y="295239"/>
                  </a:lnTo>
                  <a:lnTo>
                    <a:pt x="755500" y="250121"/>
                  </a:lnTo>
                  <a:lnTo>
                    <a:pt x="736012" y="207556"/>
                  </a:lnTo>
                  <a:lnTo>
                    <a:pt x="711777" y="167913"/>
                  </a:lnTo>
                  <a:lnTo>
                    <a:pt x="683159" y="131558"/>
                  </a:lnTo>
                  <a:lnTo>
                    <a:pt x="650525" y="98858"/>
                  </a:lnTo>
                  <a:lnTo>
                    <a:pt x="614242" y="70182"/>
                  </a:lnTo>
                  <a:lnTo>
                    <a:pt x="574676" y="45896"/>
                  </a:lnTo>
                  <a:lnTo>
                    <a:pt x="532193" y="26367"/>
                  </a:lnTo>
                  <a:lnTo>
                    <a:pt x="487160" y="11963"/>
                  </a:lnTo>
                  <a:lnTo>
                    <a:pt x="439942" y="3052"/>
                  </a:lnTo>
                  <a:lnTo>
                    <a:pt x="390906" y="0"/>
                  </a:lnTo>
                  <a:close/>
                </a:path>
              </a:pathLst>
            </a:custGeom>
            <a:solidFill>
              <a:srgbClr val="FF6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37">
              <a:extLst>
                <a:ext uri="{FF2B5EF4-FFF2-40B4-BE49-F238E27FC236}">
                  <a16:creationId xmlns:a16="http://schemas.microsoft.com/office/drawing/2014/main" id="{2C464EF6-0F43-992C-6A45-C2752FB38355}"/>
                </a:ext>
              </a:extLst>
            </p:cNvPr>
            <p:cNvSpPr/>
            <p:nvPr/>
          </p:nvSpPr>
          <p:spPr>
            <a:xfrm>
              <a:off x="845819" y="4396740"/>
              <a:ext cx="782320" cy="783590"/>
            </a:xfrm>
            <a:custGeom>
              <a:avLst/>
              <a:gdLst/>
              <a:ahLst/>
              <a:cxnLst/>
              <a:rect l="l" t="t" r="r" b="b"/>
              <a:pathLst>
                <a:path w="782319" h="783589">
                  <a:moveTo>
                    <a:pt x="0" y="391668"/>
                  </a:moveTo>
                  <a:lnTo>
                    <a:pt x="3045" y="342544"/>
                  </a:lnTo>
                  <a:lnTo>
                    <a:pt x="11938" y="295239"/>
                  </a:lnTo>
                  <a:lnTo>
                    <a:pt x="26312" y="250121"/>
                  </a:lnTo>
                  <a:lnTo>
                    <a:pt x="45801" y="207556"/>
                  </a:lnTo>
                  <a:lnTo>
                    <a:pt x="70038" y="167913"/>
                  </a:lnTo>
                  <a:lnTo>
                    <a:pt x="98657" y="131558"/>
                  </a:lnTo>
                  <a:lnTo>
                    <a:pt x="131291" y="98858"/>
                  </a:lnTo>
                  <a:lnTo>
                    <a:pt x="167574" y="70182"/>
                  </a:lnTo>
                  <a:lnTo>
                    <a:pt x="207140" y="45896"/>
                  </a:lnTo>
                  <a:lnTo>
                    <a:pt x="249623" y="26367"/>
                  </a:lnTo>
                  <a:lnTo>
                    <a:pt x="294656" y="11963"/>
                  </a:lnTo>
                  <a:lnTo>
                    <a:pt x="341872" y="3052"/>
                  </a:lnTo>
                  <a:lnTo>
                    <a:pt x="390906" y="0"/>
                  </a:lnTo>
                  <a:lnTo>
                    <a:pt x="439942" y="3052"/>
                  </a:lnTo>
                  <a:lnTo>
                    <a:pt x="487160" y="11963"/>
                  </a:lnTo>
                  <a:lnTo>
                    <a:pt x="532193" y="26367"/>
                  </a:lnTo>
                  <a:lnTo>
                    <a:pt x="574676" y="45896"/>
                  </a:lnTo>
                  <a:lnTo>
                    <a:pt x="614242" y="70182"/>
                  </a:lnTo>
                  <a:lnTo>
                    <a:pt x="650525" y="98858"/>
                  </a:lnTo>
                  <a:lnTo>
                    <a:pt x="683159" y="131558"/>
                  </a:lnTo>
                  <a:lnTo>
                    <a:pt x="711777" y="167913"/>
                  </a:lnTo>
                  <a:lnTo>
                    <a:pt x="736012" y="207556"/>
                  </a:lnTo>
                  <a:lnTo>
                    <a:pt x="755500" y="250121"/>
                  </a:lnTo>
                  <a:lnTo>
                    <a:pt x="769873" y="295239"/>
                  </a:lnTo>
                  <a:lnTo>
                    <a:pt x="778766" y="342544"/>
                  </a:lnTo>
                  <a:lnTo>
                    <a:pt x="781812" y="391668"/>
                  </a:lnTo>
                  <a:lnTo>
                    <a:pt x="778766" y="440791"/>
                  </a:lnTo>
                  <a:lnTo>
                    <a:pt x="769873" y="488096"/>
                  </a:lnTo>
                  <a:lnTo>
                    <a:pt x="755500" y="533214"/>
                  </a:lnTo>
                  <a:lnTo>
                    <a:pt x="736012" y="575779"/>
                  </a:lnTo>
                  <a:lnTo>
                    <a:pt x="711777" y="615422"/>
                  </a:lnTo>
                  <a:lnTo>
                    <a:pt x="683159" y="651777"/>
                  </a:lnTo>
                  <a:lnTo>
                    <a:pt x="650525" y="684477"/>
                  </a:lnTo>
                  <a:lnTo>
                    <a:pt x="614242" y="713153"/>
                  </a:lnTo>
                  <a:lnTo>
                    <a:pt x="574676" y="737439"/>
                  </a:lnTo>
                  <a:lnTo>
                    <a:pt x="532193" y="756968"/>
                  </a:lnTo>
                  <a:lnTo>
                    <a:pt x="487160" y="771372"/>
                  </a:lnTo>
                  <a:lnTo>
                    <a:pt x="439942" y="780283"/>
                  </a:lnTo>
                  <a:lnTo>
                    <a:pt x="390906" y="783336"/>
                  </a:lnTo>
                  <a:lnTo>
                    <a:pt x="341872" y="780283"/>
                  </a:lnTo>
                  <a:lnTo>
                    <a:pt x="294656" y="771372"/>
                  </a:lnTo>
                  <a:lnTo>
                    <a:pt x="249623" y="756968"/>
                  </a:lnTo>
                  <a:lnTo>
                    <a:pt x="207140" y="737439"/>
                  </a:lnTo>
                  <a:lnTo>
                    <a:pt x="167574" y="713153"/>
                  </a:lnTo>
                  <a:lnTo>
                    <a:pt x="131291" y="684477"/>
                  </a:lnTo>
                  <a:lnTo>
                    <a:pt x="98657" y="651777"/>
                  </a:lnTo>
                  <a:lnTo>
                    <a:pt x="70038" y="615422"/>
                  </a:lnTo>
                  <a:lnTo>
                    <a:pt x="45801" y="575779"/>
                  </a:lnTo>
                  <a:lnTo>
                    <a:pt x="26312" y="533214"/>
                  </a:lnTo>
                  <a:lnTo>
                    <a:pt x="11938" y="488096"/>
                  </a:lnTo>
                  <a:lnTo>
                    <a:pt x="3045" y="440791"/>
                  </a:lnTo>
                  <a:lnTo>
                    <a:pt x="0" y="391668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38">
              <a:extLst>
                <a:ext uri="{FF2B5EF4-FFF2-40B4-BE49-F238E27FC236}">
                  <a16:creationId xmlns:a16="http://schemas.microsoft.com/office/drawing/2014/main" id="{8B90229C-36BB-F879-E597-56997C12F5AF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5359" y="4498848"/>
              <a:ext cx="522731" cy="522731"/>
            </a:xfrm>
            <a:prstGeom prst="rect">
              <a:avLst/>
            </a:prstGeom>
          </p:spPr>
        </p:pic>
      </p:grpSp>
      <p:grpSp>
        <p:nvGrpSpPr>
          <p:cNvPr id="26" name="object 39">
            <a:extLst>
              <a:ext uri="{FF2B5EF4-FFF2-40B4-BE49-F238E27FC236}">
                <a16:creationId xmlns:a16="http://schemas.microsoft.com/office/drawing/2014/main" id="{5A148909-AA0E-7A26-5B00-40DA65F8482C}"/>
              </a:ext>
            </a:extLst>
          </p:cNvPr>
          <p:cNvGrpSpPr/>
          <p:nvPr/>
        </p:nvGrpSpPr>
        <p:grpSpPr>
          <a:xfrm>
            <a:off x="969633" y="5492089"/>
            <a:ext cx="782320" cy="783590"/>
            <a:chOff x="845819" y="5478779"/>
            <a:chExt cx="782320" cy="783590"/>
          </a:xfrm>
        </p:grpSpPr>
        <p:sp>
          <p:nvSpPr>
            <p:cNvPr id="27" name="object 40">
              <a:extLst>
                <a:ext uri="{FF2B5EF4-FFF2-40B4-BE49-F238E27FC236}">
                  <a16:creationId xmlns:a16="http://schemas.microsoft.com/office/drawing/2014/main" id="{72C78EBD-5F0E-019C-EEA9-917B982DCDD4}"/>
                </a:ext>
              </a:extLst>
            </p:cNvPr>
            <p:cNvSpPr/>
            <p:nvPr/>
          </p:nvSpPr>
          <p:spPr>
            <a:xfrm>
              <a:off x="845819" y="5478779"/>
              <a:ext cx="782320" cy="783590"/>
            </a:xfrm>
            <a:custGeom>
              <a:avLst/>
              <a:gdLst/>
              <a:ahLst/>
              <a:cxnLst/>
              <a:rect l="l" t="t" r="r" b="b"/>
              <a:pathLst>
                <a:path w="782319" h="783589">
                  <a:moveTo>
                    <a:pt x="390906" y="0"/>
                  </a:moveTo>
                  <a:lnTo>
                    <a:pt x="341872" y="3051"/>
                  </a:lnTo>
                  <a:lnTo>
                    <a:pt x="294656" y="11961"/>
                  </a:lnTo>
                  <a:lnTo>
                    <a:pt x="249623" y="26362"/>
                  </a:lnTo>
                  <a:lnTo>
                    <a:pt x="207140" y="45888"/>
                  </a:lnTo>
                  <a:lnTo>
                    <a:pt x="167574" y="70171"/>
                  </a:lnTo>
                  <a:lnTo>
                    <a:pt x="131291" y="98845"/>
                  </a:lnTo>
                  <a:lnTo>
                    <a:pt x="98657" y="131542"/>
                  </a:lnTo>
                  <a:lnTo>
                    <a:pt x="70038" y="167896"/>
                  </a:lnTo>
                  <a:lnTo>
                    <a:pt x="45801" y="207539"/>
                  </a:lnTo>
                  <a:lnTo>
                    <a:pt x="26312" y="250105"/>
                  </a:lnTo>
                  <a:lnTo>
                    <a:pt x="11938" y="295226"/>
                  </a:lnTo>
                  <a:lnTo>
                    <a:pt x="3045" y="342536"/>
                  </a:lnTo>
                  <a:lnTo>
                    <a:pt x="0" y="391668"/>
                  </a:lnTo>
                  <a:lnTo>
                    <a:pt x="3045" y="440796"/>
                  </a:lnTo>
                  <a:lnTo>
                    <a:pt x="11938" y="488104"/>
                  </a:lnTo>
                  <a:lnTo>
                    <a:pt x="26312" y="533225"/>
                  </a:lnTo>
                  <a:lnTo>
                    <a:pt x="45801" y="575790"/>
                  </a:lnTo>
                  <a:lnTo>
                    <a:pt x="70038" y="615433"/>
                  </a:lnTo>
                  <a:lnTo>
                    <a:pt x="98657" y="651787"/>
                  </a:lnTo>
                  <a:lnTo>
                    <a:pt x="131291" y="684485"/>
                  </a:lnTo>
                  <a:lnTo>
                    <a:pt x="167574" y="713160"/>
                  </a:lnTo>
                  <a:lnTo>
                    <a:pt x="207140" y="737444"/>
                  </a:lnTo>
                  <a:lnTo>
                    <a:pt x="249623" y="756971"/>
                  </a:lnTo>
                  <a:lnTo>
                    <a:pt x="294656" y="771373"/>
                  </a:lnTo>
                  <a:lnTo>
                    <a:pt x="341872" y="780284"/>
                  </a:lnTo>
                  <a:lnTo>
                    <a:pt x="390906" y="783336"/>
                  </a:lnTo>
                  <a:lnTo>
                    <a:pt x="439942" y="780284"/>
                  </a:lnTo>
                  <a:lnTo>
                    <a:pt x="487160" y="771373"/>
                  </a:lnTo>
                  <a:lnTo>
                    <a:pt x="532193" y="756971"/>
                  </a:lnTo>
                  <a:lnTo>
                    <a:pt x="574676" y="737444"/>
                  </a:lnTo>
                  <a:lnTo>
                    <a:pt x="614242" y="713160"/>
                  </a:lnTo>
                  <a:lnTo>
                    <a:pt x="650525" y="684485"/>
                  </a:lnTo>
                  <a:lnTo>
                    <a:pt x="683159" y="651787"/>
                  </a:lnTo>
                  <a:lnTo>
                    <a:pt x="711777" y="615433"/>
                  </a:lnTo>
                  <a:lnTo>
                    <a:pt x="736012" y="575790"/>
                  </a:lnTo>
                  <a:lnTo>
                    <a:pt x="755500" y="533225"/>
                  </a:lnTo>
                  <a:lnTo>
                    <a:pt x="769873" y="488104"/>
                  </a:lnTo>
                  <a:lnTo>
                    <a:pt x="778766" y="440796"/>
                  </a:lnTo>
                  <a:lnTo>
                    <a:pt x="781812" y="391668"/>
                  </a:lnTo>
                  <a:lnTo>
                    <a:pt x="778766" y="342536"/>
                  </a:lnTo>
                  <a:lnTo>
                    <a:pt x="769873" y="295226"/>
                  </a:lnTo>
                  <a:lnTo>
                    <a:pt x="755500" y="250105"/>
                  </a:lnTo>
                  <a:lnTo>
                    <a:pt x="736012" y="207539"/>
                  </a:lnTo>
                  <a:lnTo>
                    <a:pt x="711777" y="167896"/>
                  </a:lnTo>
                  <a:lnTo>
                    <a:pt x="683159" y="131542"/>
                  </a:lnTo>
                  <a:lnTo>
                    <a:pt x="650525" y="98845"/>
                  </a:lnTo>
                  <a:lnTo>
                    <a:pt x="614242" y="70171"/>
                  </a:lnTo>
                  <a:lnTo>
                    <a:pt x="574676" y="45888"/>
                  </a:lnTo>
                  <a:lnTo>
                    <a:pt x="532193" y="26362"/>
                  </a:lnTo>
                  <a:lnTo>
                    <a:pt x="487160" y="11961"/>
                  </a:lnTo>
                  <a:lnTo>
                    <a:pt x="439942" y="3051"/>
                  </a:lnTo>
                  <a:lnTo>
                    <a:pt x="390906" y="0"/>
                  </a:lnTo>
                  <a:close/>
                </a:path>
              </a:pathLst>
            </a:custGeom>
            <a:solidFill>
              <a:srgbClr val="FF6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41">
              <a:extLst>
                <a:ext uri="{FF2B5EF4-FFF2-40B4-BE49-F238E27FC236}">
                  <a16:creationId xmlns:a16="http://schemas.microsoft.com/office/drawing/2014/main" id="{85807227-6326-7700-1728-C2E2EF182A57}"/>
                </a:ext>
              </a:extLst>
            </p:cNvPr>
            <p:cNvSpPr/>
            <p:nvPr/>
          </p:nvSpPr>
          <p:spPr>
            <a:xfrm>
              <a:off x="845819" y="5478779"/>
              <a:ext cx="782320" cy="783590"/>
            </a:xfrm>
            <a:custGeom>
              <a:avLst/>
              <a:gdLst/>
              <a:ahLst/>
              <a:cxnLst/>
              <a:rect l="l" t="t" r="r" b="b"/>
              <a:pathLst>
                <a:path w="782319" h="783589">
                  <a:moveTo>
                    <a:pt x="0" y="391668"/>
                  </a:moveTo>
                  <a:lnTo>
                    <a:pt x="3045" y="342536"/>
                  </a:lnTo>
                  <a:lnTo>
                    <a:pt x="11938" y="295226"/>
                  </a:lnTo>
                  <a:lnTo>
                    <a:pt x="26312" y="250105"/>
                  </a:lnTo>
                  <a:lnTo>
                    <a:pt x="45801" y="207539"/>
                  </a:lnTo>
                  <a:lnTo>
                    <a:pt x="70038" y="167896"/>
                  </a:lnTo>
                  <a:lnTo>
                    <a:pt x="98657" y="131542"/>
                  </a:lnTo>
                  <a:lnTo>
                    <a:pt x="131291" y="98845"/>
                  </a:lnTo>
                  <a:lnTo>
                    <a:pt x="167574" y="70171"/>
                  </a:lnTo>
                  <a:lnTo>
                    <a:pt x="207140" y="45888"/>
                  </a:lnTo>
                  <a:lnTo>
                    <a:pt x="249623" y="26362"/>
                  </a:lnTo>
                  <a:lnTo>
                    <a:pt x="294656" y="11961"/>
                  </a:lnTo>
                  <a:lnTo>
                    <a:pt x="341872" y="3051"/>
                  </a:lnTo>
                  <a:lnTo>
                    <a:pt x="390906" y="0"/>
                  </a:lnTo>
                  <a:lnTo>
                    <a:pt x="439942" y="3051"/>
                  </a:lnTo>
                  <a:lnTo>
                    <a:pt x="487160" y="11961"/>
                  </a:lnTo>
                  <a:lnTo>
                    <a:pt x="532193" y="26362"/>
                  </a:lnTo>
                  <a:lnTo>
                    <a:pt x="574676" y="45888"/>
                  </a:lnTo>
                  <a:lnTo>
                    <a:pt x="614242" y="70171"/>
                  </a:lnTo>
                  <a:lnTo>
                    <a:pt x="650525" y="98845"/>
                  </a:lnTo>
                  <a:lnTo>
                    <a:pt x="683159" y="131542"/>
                  </a:lnTo>
                  <a:lnTo>
                    <a:pt x="711777" y="167896"/>
                  </a:lnTo>
                  <a:lnTo>
                    <a:pt x="736012" y="207539"/>
                  </a:lnTo>
                  <a:lnTo>
                    <a:pt x="755500" y="250105"/>
                  </a:lnTo>
                  <a:lnTo>
                    <a:pt x="769873" y="295226"/>
                  </a:lnTo>
                  <a:lnTo>
                    <a:pt x="778766" y="342536"/>
                  </a:lnTo>
                  <a:lnTo>
                    <a:pt x="781812" y="391668"/>
                  </a:lnTo>
                  <a:lnTo>
                    <a:pt x="778766" y="440796"/>
                  </a:lnTo>
                  <a:lnTo>
                    <a:pt x="769873" y="488104"/>
                  </a:lnTo>
                  <a:lnTo>
                    <a:pt x="755500" y="533225"/>
                  </a:lnTo>
                  <a:lnTo>
                    <a:pt x="736012" y="575790"/>
                  </a:lnTo>
                  <a:lnTo>
                    <a:pt x="711777" y="615433"/>
                  </a:lnTo>
                  <a:lnTo>
                    <a:pt x="683159" y="651787"/>
                  </a:lnTo>
                  <a:lnTo>
                    <a:pt x="650525" y="684485"/>
                  </a:lnTo>
                  <a:lnTo>
                    <a:pt x="614242" y="713160"/>
                  </a:lnTo>
                  <a:lnTo>
                    <a:pt x="574676" y="737444"/>
                  </a:lnTo>
                  <a:lnTo>
                    <a:pt x="532193" y="756971"/>
                  </a:lnTo>
                  <a:lnTo>
                    <a:pt x="487160" y="771373"/>
                  </a:lnTo>
                  <a:lnTo>
                    <a:pt x="439942" y="780284"/>
                  </a:lnTo>
                  <a:lnTo>
                    <a:pt x="390906" y="783336"/>
                  </a:lnTo>
                  <a:lnTo>
                    <a:pt x="341872" y="780284"/>
                  </a:lnTo>
                  <a:lnTo>
                    <a:pt x="294656" y="771373"/>
                  </a:lnTo>
                  <a:lnTo>
                    <a:pt x="249623" y="756971"/>
                  </a:lnTo>
                  <a:lnTo>
                    <a:pt x="207140" y="737444"/>
                  </a:lnTo>
                  <a:lnTo>
                    <a:pt x="167574" y="713160"/>
                  </a:lnTo>
                  <a:lnTo>
                    <a:pt x="131291" y="684485"/>
                  </a:lnTo>
                  <a:lnTo>
                    <a:pt x="98657" y="651787"/>
                  </a:lnTo>
                  <a:lnTo>
                    <a:pt x="70038" y="615433"/>
                  </a:lnTo>
                  <a:lnTo>
                    <a:pt x="45801" y="575790"/>
                  </a:lnTo>
                  <a:lnTo>
                    <a:pt x="26312" y="533225"/>
                  </a:lnTo>
                  <a:lnTo>
                    <a:pt x="11938" y="488104"/>
                  </a:lnTo>
                  <a:lnTo>
                    <a:pt x="3045" y="440796"/>
                  </a:lnTo>
                  <a:lnTo>
                    <a:pt x="0" y="391668"/>
                  </a:lnTo>
                  <a:close/>
                </a:path>
              </a:pathLst>
            </a:custGeom>
            <a:ln w="571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42">
              <a:extLst>
                <a:ext uri="{FF2B5EF4-FFF2-40B4-BE49-F238E27FC236}">
                  <a16:creationId xmlns:a16="http://schemas.microsoft.com/office/drawing/2014/main" id="{D1B72193-DF79-1139-FB93-8CEEE4DA50A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75359" y="5609843"/>
              <a:ext cx="522731" cy="521208"/>
            </a:xfrm>
            <a:prstGeom prst="rect">
              <a:avLst/>
            </a:prstGeom>
          </p:spPr>
        </p:pic>
      </p:grpSp>
      <p:sp>
        <p:nvSpPr>
          <p:cNvPr id="30" name="object 4">
            <a:extLst>
              <a:ext uri="{FF2B5EF4-FFF2-40B4-BE49-F238E27FC236}">
                <a16:creationId xmlns:a16="http://schemas.microsoft.com/office/drawing/2014/main" id="{8E7E02C9-0D72-D007-E0E9-7FE84C0105CE}"/>
              </a:ext>
            </a:extLst>
          </p:cNvPr>
          <p:cNvSpPr txBox="1"/>
          <p:nvPr/>
        </p:nvSpPr>
        <p:spPr>
          <a:xfrm>
            <a:off x="1824860" y="1578266"/>
            <a:ext cx="1521460" cy="23939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ING Me"/>
                <a:cs typeface="ING Me"/>
              </a:rPr>
              <a:t>One-</a:t>
            </a:r>
            <a:r>
              <a:rPr sz="1400" b="1" dirty="0">
                <a:latin typeface="ING Me"/>
                <a:cs typeface="ING Me"/>
              </a:rPr>
              <a:t>hot-</a:t>
            </a:r>
            <a:r>
              <a:rPr sz="1400" b="1" spc="-10" dirty="0">
                <a:latin typeface="ING Me"/>
                <a:cs typeface="ING Me"/>
              </a:rPr>
              <a:t>encoding</a:t>
            </a:r>
            <a:endParaRPr sz="1400" dirty="0">
              <a:latin typeface="ING Me"/>
              <a:cs typeface="ING Me"/>
            </a:endParaRPr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4D7739B8-AA6B-13DC-228F-5B01DAD32979}"/>
              </a:ext>
            </a:extLst>
          </p:cNvPr>
          <p:cNvSpPr txBox="1"/>
          <p:nvPr/>
        </p:nvSpPr>
        <p:spPr>
          <a:xfrm>
            <a:off x="2155914" y="2576600"/>
            <a:ext cx="640715" cy="23939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ING Me"/>
                <a:cs typeface="ING Me"/>
              </a:rPr>
              <a:t>Binning</a:t>
            </a:r>
            <a:endParaRPr sz="1400" dirty="0">
              <a:latin typeface="ING Me"/>
              <a:cs typeface="ING Me"/>
            </a:endParaRPr>
          </a:p>
        </p:txBody>
      </p:sp>
      <p:sp>
        <p:nvSpPr>
          <p:cNvPr id="32" name="object 8">
            <a:extLst>
              <a:ext uri="{FF2B5EF4-FFF2-40B4-BE49-F238E27FC236}">
                <a16:creationId xmlns:a16="http://schemas.microsoft.com/office/drawing/2014/main" id="{8EA90526-DEE0-1387-4E3A-2A7D3D9C4743}"/>
              </a:ext>
            </a:extLst>
          </p:cNvPr>
          <p:cNvSpPr txBox="1"/>
          <p:nvPr/>
        </p:nvSpPr>
        <p:spPr>
          <a:xfrm>
            <a:off x="1879960" y="3641520"/>
            <a:ext cx="1407160" cy="228909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1333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29539" marR="5080" indent="-117475">
              <a:lnSpc>
                <a:spcPct val="100000"/>
              </a:lnSpc>
              <a:spcBef>
                <a:spcPts val="105"/>
              </a:spcBef>
            </a:pPr>
            <a:r>
              <a:rPr sz="1400" b="1" spc="-10" dirty="0">
                <a:latin typeface="ING Me"/>
                <a:cs typeface="ING Me"/>
              </a:rPr>
              <a:t>Sta</a:t>
            </a:r>
            <a:r>
              <a:rPr lang="pl-PL" sz="1400" b="1" spc="-10" dirty="0" err="1">
                <a:latin typeface="ING Me"/>
                <a:cs typeface="ING Me"/>
              </a:rPr>
              <a:t>ndaryzacja</a:t>
            </a:r>
            <a:endParaRPr sz="1400" dirty="0">
              <a:latin typeface="ING Me"/>
              <a:cs typeface="ING Me"/>
            </a:endParaRPr>
          </a:p>
        </p:txBody>
      </p:sp>
      <p:sp>
        <p:nvSpPr>
          <p:cNvPr id="33" name="object 29">
            <a:extLst>
              <a:ext uri="{FF2B5EF4-FFF2-40B4-BE49-F238E27FC236}">
                <a16:creationId xmlns:a16="http://schemas.microsoft.com/office/drawing/2014/main" id="{88AFE410-6E8F-43D5-B48A-312DC7A4477E}"/>
              </a:ext>
            </a:extLst>
          </p:cNvPr>
          <p:cNvSpPr txBox="1"/>
          <p:nvPr/>
        </p:nvSpPr>
        <p:spPr>
          <a:xfrm>
            <a:off x="1937942" y="4706980"/>
            <a:ext cx="1045210" cy="228268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1400" b="1" spc="-10" dirty="0" err="1">
                <a:latin typeface="ING Me"/>
                <a:cs typeface="ING Me"/>
              </a:rPr>
              <a:t>Oversampling</a:t>
            </a:r>
            <a:endParaRPr sz="1400" dirty="0">
              <a:latin typeface="ING Me"/>
              <a:cs typeface="ING Me"/>
            </a:endParaRPr>
          </a:p>
        </p:txBody>
      </p:sp>
      <p:sp>
        <p:nvSpPr>
          <p:cNvPr id="34" name="object 31">
            <a:extLst>
              <a:ext uri="{FF2B5EF4-FFF2-40B4-BE49-F238E27FC236}">
                <a16:creationId xmlns:a16="http://schemas.microsoft.com/office/drawing/2014/main" id="{BC2FAB9C-F418-AE4A-E398-7AD714B1D99B}"/>
              </a:ext>
            </a:extLst>
          </p:cNvPr>
          <p:cNvSpPr txBox="1"/>
          <p:nvPr/>
        </p:nvSpPr>
        <p:spPr>
          <a:xfrm>
            <a:off x="1923337" y="5769404"/>
            <a:ext cx="1074420" cy="23939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ajor"/>
        </p:style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  <a:lvl2pPr>
              <a:defRPr>
                <a:latin typeface="+mj-lt"/>
                <a:ea typeface="+mj-ea"/>
                <a:cs typeface="+mj-cs"/>
              </a:defRPr>
            </a:lvl2pPr>
            <a:lvl3pPr>
              <a:defRPr>
                <a:latin typeface="+mj-lt"/>
                <a:ea typeface="+mj-ea"/>
                <a:cs typeface="+mj-cs"/>
              </a:defRPr>
            </a:lvl3pPr>
            <a:lvl4pPr>
              <a:defRPr>
                <a:latin typeface="+mj-lt"/>
                <a:ea typeface="+mj-ea"/>
                <a:cs typeface="+mj-cs"/>
              </a:defRPr>
            </a:lvl4pPr>
            <a:lvl5pPr>
              <a:defRPr>
                <a:latin typeface="+mj-lt"/>
                <a:ea typeface="+mj-ea"/>
                <a:cs typeface="+mj-cs"/>
              </a:defRPr>
            </a:lvl5pPr>
            <a:lvl6pPr>
              <a:defRPr>
                <a:latin typeface="+mj-lt"/>
                <a:ea typeface="+mj-ea"/>
                <a:cs typeface="+mj-cs"/>
              </a:defRPr>
            </a:lvl6pPr>
            <a:lvl7pPr>
              <a:defRPr>
                <a:latin typeface="+mj-lt"/>
                <a:ea typeface="+mj-ea"/>
                <a:cs typeface="+mj-cs"/>
              </a:defRPr>
            </a:lvl7pPr>
            <a:lvl8pPr>
              <a:defRPr>
                <a:latin typeface="+mj-lt"/>
                <a:ea typeface="+mj-ea"/>
                <a:cs typeface="+mj-cs"/>
              </a:defRPr>
            </a:lvl8pPr>
            <a:lvl9pPr>
              <a:defRPr>
                <a:latin typeface="+mj-lt"/>
                <a:ea typeface="+mj-ea"/>
                <a:cs typeface="+mj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ING Me"/>
                <a:cs typeface="ING Me"/>
              </a:rPr>
              <a:t>Combination</a:t>
            </a:r>
            <a:endParaRPr sz="1400" dirty="0">
              <a:latin typeface="ING Me"/>
              <a:cs typeface="ING Me"/>
            </a:endParaRPr>
          </a:p>
        </p:txBody>
      </p:sp>
      <p:pic>
        <p:nvPicPr>
          <p:cNvPr id="35" name="Symbol zastępczy zawartości 5">
            <a:extLst>
              <a:ext uri="{FF2B5EF4-FFF2-40B4-BE49-F238E27FC236}">
                <a16:creationId xmlns:a16="http://schemas.microsoft.com/office/drawing/2014/main" id="{A04DEEF7-A94C-8A72-C002-A9282D3DA1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33965" y="1193641"/>
            <a:ext cx="8662515" cy="489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8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A81B6D0-C773-7C3A-47ED-45ECC1010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r>
              <a:rPr lang="pl-PL" sz="2800" b="1" dirty="0">
                <a:solidFill>
                  <a:srgbClr val="386639"/>
                </a:solidFill>
              </a:rPr>
              <a:t>Zależności między zmiennymi wskazują na silny wpływ opóźnień płatniczych na ryzyko niewypłacalności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746EE72-1B0B-9B52-325C-CBE63DCF9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58B-EBF2-014B-A39E-7D4D3E6CB293}" type="slidenum">
              <a:rPr lang="pl-PL" smtClean="0"/>
              <a:t>5</a:t>
            </a:fld>
            <a:endParaRPr lang="pl-PL"/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26672816-E149-3BED-8875-0C5A57019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872" y="1229017"/>
            <a:ext cx="5591759" cy="4795382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41138197-0173-E397-0876-B9B467E07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25" y="1462088"/>
            <a:ext cx="5996675" cy="396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23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BC2BF3B-A28A-179C-ECC8-ED96CF918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89" y="143582"/>
            <a:ext cx="10515600" cy="1325563"/>
          </a:xfrm>
        </p:spPr>
        <p:txBody>
          <a:bodyPr>
            <a:noAutofit/>
          </a:bodyPr>
          <a:lstStyle/>
          <a:p>
            <a:r>
              <a:rPr lang="pl-PL" sz="2800" b="1" dirty="0">
                <a:solidFill>
                  <a:srgbClr val="386639"/>
                </a:solidFill>
              </a:rPr>
              <a:t>Wykazywanie silnej asymetrii dla zmiennej </a:t>
            </a:r>
            <a:r>
              <a:rPr lang="pl-PL" sz="2800" b="1" dirty="0" err="1">
                <a:solidFill>
                  <a:srgbClr val="386639"/>
                </a:solidFill>
              </a:rPr>
              <a:t>In_default</a:t>
            </a:r>
            <a:r>
              <a:rPr lang="pl-PL" sz="2800" b="1" dirty="0">
                <a:solidFill>
                  <a:srgbClr val="386639"/>
                </a:solidFill>
              </a:rPr>
              <a:t>– przed SMOTE jedynie 3,8% obserwacji wskazywało na niewypłacalność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9C4F0AD-7038-FCCD-10BC-38313F058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58B-EBF2-014B-A39E-7D4D3E6CB293}" type="slidenum">
              <a:rPr lang="pl-PL" smtClean="0"/>
              <a:t>6</a:t>
            </a:fld>
            <a:endParaRPr lang="pl-PL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64CBBC3C-8D5C-2001-7D66-7E38A6077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238" y="1339993"/>
            <a:ext cx="9733102" cy="5016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83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AD16811-BD7F-1289-D6A2-5D566D3ED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03" y="136525"/>
            <a:ext cx="10515600" cy="1325563"/>
          </a:xfrm>
        </p:spPr>
        <p:txBody>
          <a:bodyPr>
            <a:normAutofit/>
          </a:bodyPr>
          <a:lstStyle/>
          <a:p>
            <a:r>
              <a:rPr lang="pl-PL" sz="2800" b="1" dirty="0">
                <a:solidFill>
                  <a:srgbClr val="386639"/>
                </a:solidFill>
              </a:rPr>
              <a:t>Spójna architektura modelowania – podział danych, przetwarzanie i testowanie trzech algorytmów predykcyjnych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E0EEDAA-FE93-395A-4A7C-0B6A3C8C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58B-EBF2-014B-A39E-7D4D3E6CB293}" type="slidenum">
              <a:rPr lang="pl-PL" smtClean="0"/>
              <a:t>7</a:t>
            </a:fld>
            <a:endParaRPr lang="pl-PL" dirty="0"/>
          </a:p>
        </p:txBody>
      </p:sp>
      <p:pic>
        <p:nvPicPr>
          <p:cNvPr id="2052" name="Picture 4" descr="dataset split machine learning">
            <a:extLst>
              <a:ext uri="{FF2B5EF4-FFF2-40B4-BE49-F238E27FC236}">
                <a16:creationId xmlns:a16="http://schemas.microsoft.com/office/drawing/2014/main" id="{F90F6799-7D39-ECF6-7649-1876F8F4E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9503" y="1577761"/>
            <a:ext cx="5776177" cy="3248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EAFD412-3421-5B66-7D27-0492D550A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877" y="1820433"/>
            <a:ext cx="5043618" cy="39254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pl-PL" sz="2900" b="1" dirty="0"/>
              <a:t>Modele testowane:</a:t>
            </a:r>
            <a:r>
              <a:rPr lang="pl-PL" sz="2900" dirty="0"/>
              <a:t> </a:t>
            </a:r>
            <a:r>
              <a:rPr lang="pl-PL" dirty="0"/>
              <a:t>Regresja logistyczna, </a:t>
            </a:r>
            <a:r>
              <a:rPr lang="pl-PL" dirty="0" err="1"/>
              <a:t>Random</a:t>
            </a:r>
            <a:r>
              <a:rPr lang="pl-PL" dirty="0"/>
              <a:t> </a:t>
            </a:r>
            <a:r>
              <a:rPr lang="pl-PL" dirty="0" err="1"/>
              <a:t>Forest</a:t>
            </a:r>
            <a:r>
              <a:rPr lang="pl-PL" dirty="0"/>
              <a:t>, </a:t>
            </a:r>
            <a:r>
              <a:rPr lang="pl-PL" dirty="0" err="1"/>
              <a:t>XGBoost</a:t>
            </a:r>
            <a:r>
              <a:rPr lang="pl-PL" dirty="0"/>
              <a:t>.</a:t>
            </a:r>
          </a:p>
          <a:p>
            <a:pPr>
              <a:buNone/>
            </a:pPr>
            <a:r>
              <a:rPr lang="pl-PL" b="1" dirty="0" err="1"/>
              <a:t>Pipeline</a:t>
            </a:r>
            <a:r>
              <a:rPr lang="pl-PL" b="1" dirty="0"/>
              <a:t>:</a:t>
            </a:r>
            <a:endParaRPr lang="pl-PL" dirty="0"/>
          </a:p>
          <a:p>
            <a:pPr>
              <a:buFont typeface="Arial" panose="020B0604020202020204" pitchFamily="34" charset="0"/>
              <a:buChar char="•"/>
            </a:pPr>
            <a:r>
              <a:rPr lang="pl-PL" dirty="0"/>
              <a:t>Standaryzacja cech numerycznych.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l-PL" dirty="0" err="1"/>
              <a:t>Oversampling</a:t>
            </a:r>
            <a:r>
              <a:rPr lang="pl-PL" dirty="0"/>
              <a:t> SMOTE tylko na zbiorze treningowym.</a:t>
            </a:r>
            <a:endParaRPr lang="pl-PL" b="1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A0F4289C-8C0E-72C7-53E1-7E21664E2442}"/>
              </a:ext>
            </a:extLst>
          </p:cNvPr>
          <p:cNvSpPr txBox="1"/>
          <p:nvPr/>
        </p:nvSpPr>
        <p:spPr>
          <a:xfrm>
            <a:off x="6322541" y="4991094"/>
            <a:ext cx="60980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pl-PL" sz="2000" b="1" dirty="0"/>
              <a:t>Zbiory</a:t>
            </a:r>
            <a:r>
              <a:rPr lang="pl-PL" sz="1800" b="1" dirty="0"/>
              <a:t>:</a:t>
            </a:r>
            <a:r>
              <a:rPr lang="pl-PL" sz="1800" dirty="0"/>
              <a:t> </a:t>
            </a:r>
            <a:r>
              <a:rPr lang="pl-PL" sz="2000" dirty="0"/>
              <a:t>Train/</a:t>
            </a:r>
            <a:r>
              <a:rPr lang="pl-PL" sz="2000" dirty="0" err="1"/>
              <a:t>Validation</a:t>
            </a:r>
            <a:r>
              <a:rPr lang="pl-PL" sz="2000" dirty="0"/>
              <a:t>/Test – podział 60/20/20</a:t>
            </a:r>
            <a:r>
              <a:rPr lang="pl-PL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171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B0B261-D195-8D61-5DBE-80C15D4C2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165" y="9771"/>
            <a:ext cx="10515600" cy="1325563"/>
          </a:xfrm>
        </p:spPr>
        <p:txBody>
          <a:bodyPr>
            <a:normAutofit/>
          </a:bodyPr>
          <a:lstStyle/>
          <a:p>
            <a:r>
              <a:rPr lang="pl-PL" sz="2800" b="1" dirty="0">
                <a:solidFill>
                  <a:srgbClr val="386639"/>
                </a:solidFill>
              </a:rPr>
              <a:t>Model </a:t>
            </a:r>
            <a:r>
              <a:rPr lang="pl-PL" sz="2800" b="1" dirty="0" err="1">
                <a:solidFill>
                  <a:srgbClr val="386639"/>
                </a:solidFill>
              </a:rPr>
              <a:t>XGBoost</a:t>
            </a:r>
            <a:r>
              <a:rPr lang="pl-PL" sz="2800" b="1" dirty="0">
                <a:solidFill>
                  <a:srgbClr val="386639"/>
                </a:solidFill>
              </a:rPr>
              <a:t> zapewnia najlepszy kompromis między precyzją a wykrywalnością </a:t>
            </a:r>
            <a:r>
              <a:rPr lang="pl-PL" sz="2800" b="1" dirty="0" err="1">
                <a:solidFill>
                  <a:srgbClr val="386639"/>
                </a:solidFill>
              </a:rPr>
              <a:t>defaultów</a:t>
            </a:r>
            <a:r>
              <a:rPr lang="pl-PL" sz="2800" b="1" dirty="0">
                <a:solidFill>
                  <a:srgbClr val="386639"/>
                </a:solidFill>
              </a:rPr>
              <a:t> – F1 = 0.355, AUC = 0.869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5318EDF-8002-2D68-4B56-C19F74CB3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58B-EBF2-014B-A39E-7D4D3E6CB293}" type="slidenum">
              <a:rPr lang="pl-PL" smtClean="0"/>
              <a:t>8</a:t>
            </a:fld>
            <a:endParaRPr lang="pl-PL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F0E7390B-DA43-D17C-6A1A-81181A348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65" y="1659195"/>
            <a:ext cx="5540074" cy="4399007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93860EE5-37FA-CF91-ED40-732498C64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7482" y="1659195"/>
            <a:ext cx="5540073" cy="4399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521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8F75C1-B138-0494-D4AD-97829CAE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276" y="136525"/>
            <a:ext cx="10515600" cy="1325563"/>
          </a:xfrm>
        </p:spPr>
        <p:txBody>
          <a:bodyPr>
            <a:normAutofit/>
          </a:bodyPr>
          <a:lstStyle/>
          <a:p>
            <a:r>
              <a:rPr lang="pl-PL" sz="2800" b="1" dirty="0">
                <a:solidFill>
                  <a:srgbClr val="386639"/>
                </a:solidFill>
              </a:rPr>
              <a:t>Solidna skuteczność modelu na zbiorze testowym – F1 i AUC świadczą o wysokiej jakości klasyfikacji </a:t>
            </a:r>
            <a:r>
              <a:rPr lang="pl-PL" sz="2800" b="1" dirty="0" err="1">
                <a:solidFill>
                  <a:srgbClr val="386639"/>
                </a:solidFill>
              </a:rPr>
              <a:t>defaultów</a:t>
            </a:r>
            <a:endParaRPr lang="pl-PL" sz="2800" b="1" dirty="0">
              <a:solidFill>
                <a:srgbClr val="386639"/>
              </a:solidFill>
            </a:endParaRP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444D7A6-8A63-FD07-C871-A7E1F02BB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4658B-EBF2-014B-A39E-7D4D3E6CB293}" type="slidenum">
              <a:rPr lang="pl-PL" smtClean="0"/>
              <a:t>9</a:t>
            </a:fld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D87911E9-4B2A-C552-5703-1F091F22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660"/>
            <a:ext cx="5777731" cy="4590284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DF4F604F-9555-3DF1-06B5-7C0BB958A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731" y="1585660"/>
            <a:ext cx="6414269" cy="459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8703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yw pakietu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544</TotalTime>
  <Words>482</Words>
  <Application>Microsoft Macintosh PowerPoint</Application>
  <PresentationFormat>Panoramiczny</PresentationFormat>
  <Paragraphs>81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ING Me</vt:lpstr>
      <vt:lpstr>Motyw pakietu Office</vt:lpstr>
      <vt:lpstr>Prezentacja programu PowerPoint</vt:lpstr>
      <vt:lpstr>Prezentacja programu PowerPoint</vt:lpstr>
      <vt:lpstr>Przetworzenie zmiennych i ich transformacja</vt:lpstr>
      <vt:lpstr>Ryzyko niewypłacalności rośnie wykładniczo wraz z poziomem opóźnień płatniczych</vt:lpstr>
      <vt:lpstr>Zależności między zmiennymi wskazują na silny wpływ opóźnień płatniczych na ryzyko niewypłacalności</vt:lpstr>
      <vt:lpstr>Wykazywanie silnej asymetrii dla zmiennej In_default– przed SMOTE jedynie 3,8% obserwacji wskazywało na niewypłacalność</vt:lpstr>
      <vt:lpstr>Spójna architektura modelowania – podział danych, przetwarzanie i testowanie trzech algorytmów predykcyjnych</vt:lpstr>
      <vt:lpstr>Model XGBoost zapewnia najlepszy kompromis między precyzją a wykrywalnością defaultów – F1 = 0.355, AUC = 0.869</vt:lpstr>
      <vt:lpstr>Solidna skuteczność modelu na zbiorze testowym – F1 i AUC świadczą o wysokiej jakości klasyfikacji defaultów</vt:lpstr>
      <vt:lpstr>Kluczowe wnioski – XGBoost + SMOTE, rekomendacje na przyszłość i rozwój modelu scoringowego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Oskar Wiśniewski</dc:creator>
  <cp:lastModifiedBy>Oskar Wiśniewski</cp:lastModifiedBy>
  <cp:revision>9</cp:revision>
  <dcterms:created xsi:type="dcterms:W3CDTF">2025-04-07T18:59:17Z</dcterms:created>
  <dcterms:modified xsi:type="dcterms:W3CDTF">2025-04-08T17:43:10Z</dcterms:modified>
</cp:coreProperties>
</file>