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64" r:id="rId4"/>
    <p:sldId id="265" r:id="rId5"/>
    <p:sldId id="259" r:id="rId6"/>
    <p:sldId id="260" r:id="rId7"/>
    <p:sldId id="258" r:id="rId8"/>
    <p:sldId id="262" r:id="rId9"/>
    <p:sldId id="266" r:id="rId10"/>
  </p:sldIdLst>
  <p:sldSz cx="9144000" cy="5143500" type="screen16x9"/>
  <p:notesSz cx="6858000" cy="9144000"/>
  <p:defaultTextStyle>
    <a:defPPr>
      <a:defRPr lang="nb-NO"/>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3475"/>
    <a:srgbClr val="BBAC7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37" autoAdjust="0"/>
    <p:restoredTop sz="75364" autoAdjust="0"/>
  </p:normalViewPr>
  <p:slideViewPr>
    <p:cSldViewPr snapToGrid="0" snapToObjects="1">
      <p:cViewPr>
        <p:scale>
          <a:sx n="100" d="100"/>
          <a:sy n="100" d="100"/>
        </p:scale>
        <p:origin x="749" y="-178"/>
      </p:cViewPr>
      <p:guideLst>
        <p:guide orient="horz" pos="1620"/>
        <p:guide pos="2880"/>
      </p:guideLst>
    </p:cSldViewPr>
  </p:slideViewPr>
  <p:notesTextViewPr>
    <p:cViewPr>
      <p:scale>
        <a:sx n="100" d="100"/>
        <a:sy n="100" d="100"/>
      </p:scale>
      <p:origin x="0" y="-374"/>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89D4FC-C12A-42B8-9EA6-E0B21D0003C0}" type="datetimeFigureOut">
              <a:rPr lang="en-GB" smtClean="0"/>
              <a:t>23/11/2023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2FD2B0-2846-4A9E-8ACB-700F04119C6A}" type="slidenum">
              <a:rPr lang="en-GB" smtClean="0"/>
              <a:t>‹#›</a:t>
            </a:fld>
            <a:endParaRPr lang="en-GB"/>
          </a:p>
        </p:txBody>
      </p:sp>
    </p:spTree>
    <p:extLst>
      <p:ext uri="{BB962C8B-B14F-4D97-AF65-F5344CB8AC3E}">
        <p14:creationId xmlns:p14="http://schemas.microsoft.com/office/powerpoint/2010/main" val="3250623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task I chose is a shared task from the Workshop on Natural Language Processing for Similar Languages, Varieties, and Dialects (otherwise known as VarDial).  The task in question is called “Social Media Variety Geolocation” and was part of the VarDial workshop in both 2020 and 2021. </a:t>
            </a:r>
          </a:p>
          <a:p>
            <a:endParaRPr lang="en-US" dirty="0"/>
          </a:p>
          <a:p>
            <a:r>
              <a:rPr lang="en-GB" dirty="0"/>
              <a:t>The task is to predict geolocation, that is, latitude longitude pairs, with Jodel or Twitter messages being the only input. The accuracy metric is Median Haversine distance, with the Haversine formula determining the great-circle distance between two points on a sphere given their longitudes and altitudes. </a:t>
            </a:r>
          </a:p>
          <a:p>
            <a:endParaRPr lang="en-GB" dirty="0"/>
          </a:p>
          <a:p>
            <a:r>
              <a:rPr lang="en-GB" dirty="0"/>
              <a:t>The shared task includes three subtasks, one for each of these language area: </a:t>
            </a:r>
          </a:p>
          <a:p>
            <a:r>
              <a:rPr lang="en-US" dirty="0"/>
              <a:t>- Bosnian-Croatian-Montenegrin-Serbian</a:t>
            </a:r>
          </a:p>
          <a:p>
            <a:r>
              <a:rPr lang="en-US" dirty="0"/>
              <a:t>- German </a:t>
            </a:r>
            <a:endParaRPr lang="en-US" b="0" dirty="0"/>
          </a:p>
          <a:p>
            <a:r>
              <a:rPr lang="en-US" b="1" dirty="0"/>
              <a:t>- </a:t>
            </a:r>
            <a:r>
              <a:rPr lang="en-US" b="0" dirty="0"/>
              <a:t>German-speaking Switzerland</a:t>
            </a:r>
          </a:p>
          <a:p>
            <a:endParaRPr lang="en-US" b="1" dirty="0"/>
          </a:p>
          <a:p>
            <a:r>
              <a:rPr lang="en-GB" b="0" i="0" dirty="0">
                <a:solidFill>
                  <a:srgbClr val="0F0F0F"/>
                </a:solidFill>
                <a:effectLst/>
                <a:latin typeface="Söhne"/>
              </a:rPr>
              <a:t>I decided to focus my efforts on the Swiss subtask, hoping that a model effective for the Swiss dataset could similarly perform well on a Norwegian one, given the comparable richness in dialectal landscapes shared by the two countries.</a:t>
            </a:r>
            <a:endParaRPr lang="en-GB" dirty="0"/>
          </a:p>
        </p:txBody>
      </p:sp>
      <p:sp>
        <p:nvSpPr>
          <p:cNvPr id="4" name="Slide Number Placeholder 3"/>
          <p:cNvSpPr>
            <a:spLocks noGrp="1"/>
          </p:cNvSpPr>
          <p:nvPr>
            <p:ph type="sldNum" sz="quarter" idx="5"/>
          </p:nvPr>
        </p:nvSpPr>
        <p:spPr/>
        <p:txBody>
          <a:bodyPr/>
          <a:lstStyle/>
          <a:p>
            <a:fld id="{7B2FD2B0-2846-4A9E-8ACB-700F04119C6A}" type="slidenum">
              <a:rPr lang="en-GB" smtClean="0"/>
              <a:t>2</a:t>
            </a:fld>
            <a:endParaRPr lang="en-GB"/>
          </a:p>
        </p:txBody>
      </p:sp>
    </p:spTree>
    <p:extLst>
      <p:ext uri="{BB962C8B-B14F-4D97-AF65-F5344CB8AC3E}">
        <p14:creationId xmlns:p14="http://schemas.microsoft.com/office/powerpoint/2010/main" val="1127303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first five rows of the training dataset, which in total contains </a:t>
            </a:r>
            <a:r>
              <a:rPr lang="en-GB" b="0" i="0" dirty="0">
                <a:solidFill>
                  <a:srgbClr val="383A42"/>
                </a:solidFill>
                <a:effectLst/>
                <a:latin typeface="Consolas" panose="020B0609020204030204" pitchFamily="49" charset="0"/>
              </a:rPr>
              <a:t>22600 samples. You have latitudes and longitudes which act as labels, and a text column which serve as input sequences to the models. The development/validation and test datasets both included about 3000 samples. </a:t>
            </a:r>
            <a:endParaRPr lang="en-GB" dirty="0"/>
          </a:p>
        </p:txBody>
      </p:sp>
      <p:sp>
        <p:nvSpPr>
          <p:cNvPr id="4" name="Slide Number Placeholder 3"/>
          <p:cNvSpPr>
            <a:spLocks noGrp="1"/>
          </p:cNvSpPr>
          <p:nvPr>
            <p:ph type="sldNum" sz="quarter" idx="5"/>
          </p:nvPr>
        </p:nvSpPr>
        <p:spPr/>
        <p:txBody>
          <a:bodyPr/>
          <a:lstStyle/>
          <a:p>
            <a:fld id="{7B2FD2B0-2846-4A9E-8ACB-700F04119C6A}" type="slidenum">
              <a:rPr lang="en-GB" smtClean="0"/>
              <a:t>3</a:t>
            </a:fld>
            <a:endParaRPr lang="en-GB"/>
          </a:p>
        </p:txBody>
      </p:sp>
    </p:spTree>
    <p:extLst>
      <p:ext uri="{BB962C8B-B14F-4D97-AF65-F5344CB8AC3E}">
        <p14:creationId xmlns:p14="http://schemas.microsoft.com/office/powerpoint/2010/main" val="35203277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model consists of a pre-trained BERT model and a classification head. This goes for all the models I trained, except for one where I tried a model based on the multi-lingual X-Mod model. This attempt was not very successful, so I will no talk about it further. </a:t>
            </a:r>
          </a:p>
          <a:p>
            <a:endParaRPr lang="en-US" dirty="0"/>
          </a:p>
          <a:p>
            <a:r>
              <a:rPr lang="en-US" dirty="0"/>
              <a:t>The pre-trained BERT-models are all based on the BERT base model, which is a stack of twelve Transformer encoders, where each encoder output is passed into the next encoder up the stack. This stacking allows the model to learn more complex patterns of different granularities, be it token-level, sentence-level, or document-level. </a:t>
            </a:r>
          </a:p>
          <a:p>
            <a:endParaRPr lang="en-US" dirty="0"/>
          </a:p>
          <a:p>
            <a:r>
              <a:rPr lang="en-US" dirty="0"/>
              <a:t>In order to fine-tune the model for downstream tasks, we use the final layer’s representation of the special [CLS] token as input to a classification head. The [CLS] token serves as an aggregate representation for the entire context of the input sequence and is therefore very useful for downstream tasks. In this case the task is double regression, and so the final fully connected linear layer takes in 768 features, which is the length of the vector representation of the [CLS] token, and outputs a vector with length 2 representing latitude and longitude values. </a:t>
            </a:r>
          </a:p>
        </p:txBody>
      </p:sp>
      <p:sp>
        <p:nvSpPr>
          <p:cNvPr id="4" name="Slide Number Placeholder 3"/>
          <p:cNvSpPr>
            <a:spLocks noGrp="1"/>
          </p:cNvSpPr>
          <p:nvPr>
            <p:ph type="sldNum" sz="quarter" idx="5"/>
          </p:nvPr>
        </p:nvSpPr>
        <p:spPr/>
        <p:txBody>
          <a:bodyPr/>
          <a:lstStyle/>
          <a:p>
            <a:fld id="{7B2FD2B0-2846-4A9E-8ACB-700F04119C6A}" type="slidenum">
              <a:rPr lang="en-GB" smtClean="0"/>
              <a:t>4</a:t>
            </a:fld>
            <a:endParaRPr lang="en-GB"/>
          </a:p>
        </p:txBody>
      </p:sp>
    </p:spTree>
    <p:extLst>
      <p:ext uri="{BB962C8B-B14F-4D97-AF65-F5344CB8AC3E}">
        <p14:creationId xmlns:p14="http://schemas.microsoft.com/office/powerpoint/2010/main" val="8931370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When selecting pre-trained models, I was primarily interested in those trained on Swiss corpora. Three different models were tested in this project</a:t>
            </a:r>
          </a:p>
          <a:p>
            <a:r>
              <a:rPr lang="en-GB" dirty="0"/>
              <a:t>- </a:t>
            </a:r>
            <a:r>
              <a:rPr lang="en-GB" b="1" dirty="0" err="1"/>
              <a:t>bert</a:t>
            </a:r>
            <a:r>
              <a:rPr lang="en-GB" b="1" dirty="0"/>
              <a:t>-base-</a:t>
            </a:r>
            <a:r>
              <a:rPr lang="en-GB" b="1" dirty="0" err="1"/>
              <a:t>german</a:t>
            </a:r>
            <a:r>
              <a:rPr lang="en-GB" b="1" dirty="0"/>
              <a:t>-uncased </a:t>
            </a:r>
            <a:r>
              <a:rPr lang="en-GB" dirty="0"/>
              <a:t>is a German-language model pre-trained on a Wikipedia dump, EU Bookshop corpus, and more </a:t>
            </a:r>
          </a:p>
          <a:p>
            <a:r>
              <a:rPr lang="en-GB" dirty="0"/>
              <a:t>- </a:t>
            </a:r>
            <a:r>
              <a:rPr lang="en-GB" b="1" dirty="0" err="1"/>
              <a:t>bert</a:t>
            </a:r>
            <a:r>
              <a:rPr lang="en-GB" b="1" dirty="0"/>
              <a:t>-base-</a:t>
            </a:r>
            <a:r>
              <a:rPr lang="en-GB" b="1" dirty="0" err="1"/>
              <a:t>german</a:t>
            </a:r>
            <a:r>
              <a:rPr lang="en-GB" b="1" dirty="0"/>
              <a:t>-cased-finetuned-</a:t>
            </a:r>
            <a:r>
              <a:rPr lang="en-GB" b="1" dirty="0" err="1"/>
              <a:t>swiss</a:t>
            </a:r>
            <a:r>
              <a:rPr lang="en-GB" dirty="0"/>
              <a:t> is based on </a:t>
            </a:r>
            <a:r>
              <a:rPr lang="en-GB" dirty="0" err="1"/>
              <a:t>bert</a:t>
            </a:r>
            <a:r>
              <a:rPr lang="en-GB" dirty="0"/>
              <a:t>-base-</a:t>
            </a:r>
            <a:r>
              <a:rPr lang="en-GB" dirty="0" err="1"/>
              <a:t>german</a:t>
            </a:r>
            <a:r>
              <a:rPr lang="en-GB" dirty="0"/>
              <a:t>-cased and is pre-trained on the Leipzig Corpora Collection (</a:t>
            </a:r>
            <a:r>
              <a:rPr lang="en-GB" dirty="0" err="1"/>
              <a:t>Goldhahn</a:t>
            </a:r>
            <a:r>
              <a:rPr lang="en-GB" dirty="0"/>
              <a:t> et al., n.d.) and </a:t>
            </a:r>
            <a:r>
              <a:rPr lang="en-GB" dirty="0" err="1"/>
              <a:t>SwissCrawl</a:t>
            </a:r>
            <a:r>
              <a:rPr lang="en-GB" dirty="0"/>
              <a:t> (Linder et al., 2020, June). </a:t>
            </a:r>
          </a:p>
          <a:p>
            <a:r>
              <a:rPr lang="en-GB" dirty="0"/>
              <a:t>- </a:t>
            </a:r>
            <a:r>
              <a:rPr lang="en-GB" b="1" dirty="0" err="1"/>
              <a:t>ZurichNLP</a:t>
            </a:r>
            <a:r>
              <a:rPr lang="en-GB" b="1" dirty="0"/>
              <a:t>/</a:t>
            </a:r>
            <a:r>
              <a:rPr lang="en-GB" b="1" dirty="0" err="1"/>
              <a:t>swissbert</a:t>
            </a:r>
            <a:r>
              <a:rPr lang="en-GB" b="1" dirty="0"/>
              <a:t> </a:t>
            </a:r>
            <a:r>
              <a:rPr lang="en-GB" dirty="0"/>
              <a:t>is based on X-Mod, with adapters trained for German, French, Italian, and Romansh </a:t>
            </a:r>
            <a:r>
              <a:rPr lang="en-GB" dirty="0" err="1"/>
              <a:t>Grishun</a:t>
            </a:r>
            <a:r>
              <a:rPr lang="en-GB" dirty="0"/>
              <a:t>, which are the four official language of Switzerland</a:t>
            </a:r>
          </a:p>
          <a:p>
            <a:endParaRPr lang="en-GB" dirty="0"/>
          </a:p>
          <a:p>
            <a:r>
              <a:rPr lang="en-GB" dirty="0"/>
              <a:t>I tried three different ways of representing the coordinates. One method is to change noting and train directly on the raw latitude and longitude coordinates. I also tried using metric projections like UTM and the Swiss-native LV95. Values in UTM and LV95 typically lie in the six-or-seven-figure range, as opposed to latitude and longitude values which range from -90 to 90. and -180 to 180 degrees, respectively. These metric projections are also not spherical representations, unlike the spherical latitude/longitude representation. </a:t>
            </a:r>
          </a:p>
          <a:p>
            <a:endParaRPr lang="en-GB" dirty="0"/>
          </a:p>
          <a:p>
            <a:r>
              <a:rPr lang="en-GB" dirty="0"/>
              <a:t>I also compared performance between using a low, fixed learning rate, and using a learning rate scheduler like </a:t>
            </a:r>
            <a:r>
              <a:rPr lang="en-GB" dirty="0" err="1"/>
              <a:t>ReduceLROnPlateau</a:t>
            </a:r>
            <a:r>
              <a:rPr lang="en-GB" dirty="0"/>
              <a:t>. </a:t>
            </a:r>
          </a:p>
        </p:txBody>
      </p:sp>
      <p:sp>
        <p:nvSpPr>
          <p:cNvPr id="4" name="Slide Number Placeholder 3"/>
          <p:cNvSpPr>
            <a:spLocks noGrp="1"/>
          </p:cNvSpPr>
          <p:nvPr>
            <p:ph type="sldNum" sz="quarter" idx="5"/>
          </p:nvPr>
        </p:nvSpPr>
        <p:spPr/>
        <p:txBody>
          <a:bodyPr/>
          <a:lstStyle/>
          <a:p>
            <a:fld id="{7B2FD2B0-2846-4A9E-8ACB-700F04119C6A}" type="slidenum">
              <a:rPr lang="en-GB" smtClean="0"/>
              <a:t>5</a:t>
            </a:fld>
            <a:endParaRPr lang="en-GB"/>
          </a:p>
        </p:txBody>
      </p:sp>
    </p:spTree>
    <p:extLst>
      <p:ext uri="{BB962C8B-B14F-4D97-AF65-F5344CB8AC3E}">
        <p14:creationId xmlns:p14="http://schemas.microsoft.com/office/powerpoint/2010/main" val="1658810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solidFill>
                  <a:srgbClr val="383A42"/>
                </a:solidFill>
                <a:effectLst/>
                <a:latin typeface="Consolas" panose="020B0609020204030204" pitchFamily="49" charset="0"/>
              </a:rPr>
              <a:t>I trained a total of 15 models, and here are some highlights.</a:t>
            </a:r>
          </a:p>
          <a:p>
            <a:br>
              <a:rPr lang="en-GB" b="0" dirty="0">
                <a:solidFill>
                  <a:srgbClr val="383A42"/>
                </a:solidFill>
                <a:effectLst/>
                <a:latin typeface="Consolas" panose="020B0609020204030204" pitchFamily="49" charset="0"/>
              </a:rPr>
            </a:br>
            <a:r>
              <a:rPr lang="en-GB" b="0" dirty="0">
                <a:solidFill>
                  <a:srgbClr val="383A42"/>
                </a:solidFill>
                <a:effectLst/>
                <a:latin typeface="Consolas" panose="020B0609020204030204" pitchFamily="49" charset="0"/>
              </a:rPr>
              <a:t>The best results were achieved when using the </a:t>
            </a:r>
            <a:r>
              <a:rPr lang="en-GB" b="0" dirty="0" err="1">
                <a:solidFill>
                  <a:srgbClr val="50A14F"/>
                </a:solidFill>
                <a:effectLst/>
                <a:latin typeface="Consolas" panose="020B0609020204030204" pitchFamily="49" charset="0"/>
              </a:rPr>
              <a:t>bert</a:t>
            </a:r>
            <a:r>
              <a:rPr lang="en-GB" b="0" dirty="0">
                <a:solidFill>
                  <a:srgbClr val="50A14F"/>
                </a:solidFill>
                <a:effectLst/>
                <a:latin typeface="Consolas" panose="020B0609020204030204" pitchFamily="49" charset="0"/>
              </a:rPr>
              <a:t>-base-</a:t>
            </a:r>
            <a:r>
              <a:rPr lang="en-GB" b="0" dirty="0" err="1">
                <a:solidFill>
                  <a:srgbClr val="50A14F"/>
                </a:solidFill>
                <a:effectLst/>
                <a:latin typeface="Consolas" panose="020B0609020204030204" pitchFamily="49" charset="0"/>
              </a:rPr>
              <a:t>german</a:t>
            </a:r>
            <a:r>
              <a:rPr lang="en-GB" b="0" dirty="0">
                <a:solidFill>
                  <a:srgbClr val="50A14F"/>
                </a:solidFill>
                <a:effectLst/>
                <a:latin typeface="Consolas" panose="020B0609020204030204" pitchFamily="49" charset="0"/>
              </a:rPr>
              <a:t>-cased-finetuned-</a:t>
            </a:r>
            <a:r>
              <a:rPr lang="en-GB" b="0" dirty="0" err="1">
                <a:solidFill>
                  <a:srgbClr val="50A14F"/>
                </a:solidFill>
                <a:effectLst/>
                <a:latin typeface="Consolas" panose="020B0609020204030204" pitchFamily="49" charset="0"/>
              </a:rPr>
              <a:t>swiss</a:t>
            </a:r>
            <a:r>
              <a:rPr lang="en-GB" b="0" dirty="0">
                <a:solidFill>
                  <a:srgbClr val="383A42"/>
                </a:solidFill>
                <a:effectLst/>
                <a:latin typeface="Consolas" panose="020B0609020204030204" pitchFamily="49" charset="0"/>
              </a:rPr>
              <a:t> pre-trained model with a reduced development/validation dataset, using 1000 samples for validation and the rest for training.</a:t>
            </a:r>
          </a:p>
          <a:p>
            <a:endParaRPr lang="en-GB" b="0" dirty="0">
              <a:solidFill>
                <a:srgbClr val="383A42"/>
              </a:solidFill>
              <a:effectLst/>
              <a:latin typeface="Consolas" panose="020B0609020204030204" pitchFamily="49" charset="0"/>
            </a:endParaRPr>
          </a:p>
          <a:p>
            <a:r>
              <a:rPr lang="en-GB" b="0" dirty="0">
                <a:solidFill>
                  <a:srgbClr val="383A42"/>
                </a:solidFill>
                <a:effectLst/>
                <a:latin typeface="Consolas" panose="020B0609020204030204" pitchFamily="49" charset="0"/>
              </a:rPr>
              <a:t>Learning rate schedulers did not prove very efficient for this task, and a low learning rate of 2e-5 yielded the best results instead. </a:t>
            </a:r>
          </a:p>
          <a:p>
            <a:endParaRPr lang="en-GB" b="0" dirty="0">
              <a:solidFill>
                <a:srgbClr val="383A42"/>
              </a:solidFill>
              <a:effectLst/>
              <a:latin typeface="Consolas" panose="020B0609020204030204" pitchFamily="49" charset="0"/>
            </a:endParaRPr>
          </a:p>
          <a:p>
            <a:r>
              <a:rPr lang="en-GB" b="0" dirty="0">
                <a:solidFill>
                  <a:srgbClr val="383A42"/>
                </a:solidFill>
                <a:effectLst/>
                <a:latin typeface="Consolas" panose="020B0609020204030204" pitchFamily="49" charset="0"/>
              </a:rPr>
              <a:t>No real difference in performance was observed when using the UTM projection over raw latitude/longitude values, but the Swiss-native LV95 projection gave the model a performance boost into the 15-kilometer range. </a:t>
            </a:r>
          </a:p>
          <a:p>
            <a:endParaRPr lang="en-GB" b="0" dirty="0">
              <a:solidFill>
                <a:srgbClr val="383A42"/>
              </a:solidFill>
              <a:effectLst/>
              <a:latin typeface="Consolas" panose="020B0609020204030204" pitchFamily="49" charset="0"/>
            </a:endParaRPr>
          </a:p>
          <a:p>
            <a:r>
              <a:rPr lang="en-GB" b="0" dirty="0">
                <a:solidFill>
                  <a:srgbClr val="383A42"/>
                </a:solidFill>
                <a:effectLst/>
                <a:latin typeface="Consolas" panose="020B0609020204030204" pitchFamily="49" charset="0"/>
              </a:rPr>
              <a:t>The X-Mod based </a:t>
            </a:r>
            <a:r>
              <a:rPr lang="en-GB" b="0" dirty="0" err="1">
                <a:solidFill>
                  <a:srgbClr val="50A14F"/>
                </a:solidFill>
                <a:effectLst/>
                <a:latin typeface="Consolas" panose="020B0609020204030204" pitchFamily="49" charset="0"/>
              </a:rPr>
              <a:t>swissbert</a:t>
            </a:r>
            <a:r>
              <a:rPr lang="en-GB" b="0" dirty="0">
                <a:solidFill>
                  <a:srgbClr val="383A42"/>
                </a:solidFill>
                <a:effectLst/>
                <a:latin typeface="Consolas" panose="020B0609020204030204" pitchFamily="49" charset="0"/>
              </a:rPr>
              <a:t> model did not prove efficient for the task at hand.</a:t>
            </a:r>
          </a:p>
          <a:p>
            <a:endParaRPr lang="en-GB" dirty="0"/>
          </a:p>
        </p:txBody>
      </p:sp>
      <p:sp>
        <p:nvSpPr>
          <p:cNvPr id="4" name="Slide Number Placeholder 3"/>
          <p:cNvSpPr>
            <a:spLocks noGrp="1"/>
          </p:cNvSpPr>
          <p:nvPr>
            <p:ph type="sldNum" sz="quarter" idx="5"/>
          </p:nvPr>
        </p:nvSpPr>
        <p:spPr/>
        <p:txBody>
          <a:bodyPr/>
          <a:lstStyle/>
          <a:p>
            <a:fld id="{7B2FD2B0-2846-4A9E-8ACB-700F04119C6A}" type="slidenum">
              <a:rPr lang="en-GB" smtClean="0"/>
              <a:t>6</a:t>
            </a:fld>
            <a:endParaRPr lang="en-GB"/>
          </a:p>
        </p:txBody>
      </p:sp>
    </p:spTree>
    <p:extLst>
      <p:ext uri="{BB962C8B-B14F-4D97-AF65-F5344CB8AC3E}">
        <p14:creationId xmlns:p14="http://schemas.microsoft.com/office/powerpoint/2010/main" val="41551200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map showing the predicted locations of the test samples using the best-performing model. A darker color indicates a better performance, as can be seen on this log scale. </a:t>
            </a:r>
          </a:p>
          <a:p>
            <a:endParaRPr lang="en-US" dirty="0"/>
          </a:p>
          <a:p>
            <a:r>
              <a:rPr lang="en-GB" dirty="0"/>
              <a:t>Based on this map, it seems that the model perform best on samples from Basel. Basel is well known for its dialect, which has some unique phonetic characteristics that sets it apart from other Swiss-German dialects. It is also a significant cultural and economic hub, which contributes to the prominence of its dialect. </a:t>
            </a:r>
          </a:p>
          <a:p>
            <a:endParaRPr lang="en-GB" dirty="0"/>
          </a:p>
          <a:p>
            <a:r>
              <a:rPr lang="en-GB" dirty="0"/>
              <a:t>As you can see, the data is restricted to the Swiss-German speaking parts of Switzerland, which is why there are large areas without any samples. </a:t>
            </a:r>
          </a:p>
        </p:txBody>
      </p:sp>
      <p:sp>
        <p:nvSpPr>
          <p:cNvPr id="4" name="Slide Number Placeholder 3"/>
          <p:cNvSpPr>
            <a:spLocks noGrp="1"/>
          </p:cNvSpPr>
          <p:nvPr>
            <p:ph type="sldNum" sz="quarter" idx="5"/>
          </p:nvPr>
        </p:nvSpPr>
        <p:spPr/>
        <p:txBody>
          <a:bodyPr/>
          <a:lstStyle/>
          <a:p>
            <a:fld id="{7B2FD2B0-2846-4A9E-8ACB-700F04119C6A}" type="slidenum">
              <a:rPr lang="en-GB" smtClean="0"/>
              <a:t>7</a:t>
            </a:fld>
            <a:endParaRPr lang="en-GB"/>
          </a:p>
        </p:txBody>
      </p:sp>
    </p:spTree>
    <p:extLst>
      <p:ext uri="{BB962C8B-B14F-4D97-AF65-F5344CB8AC3E}">
        <p14:creationId xmlns:p14="http://schemas.microsoft.com/office/powerpoint/2010/main" val="21567869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Where is a bar chart  showing error distribution of the distances from predicted locations to the ground truth. </a:t>
            </a:r>
          </a:p>
          <a:p>
            <a:endParaRPr lang="en-US" dirty="0"/>
          </a:p>
          <a:p>
            <a:r>
              <a:rPr lang="en-US" dirty="0"/>
              <a:t>There are very few predictions which guess the completely wrong region, and the vast majority of predictions predict a location within 50 kilometers of the ground truth. </a:t>
            </a:r>
          </a:p>
        </p:txBody>
      </p:sp>
      <p:sp>
        <p:nvSpPr>
          <p:cNvPr id="4" name="Slide Number Placeholder 3"/>
          <p:cNvSpPr>
            <a:spLocks noGrp="1"/>
          </p:cNvSpPr>
          <p:nvPr>
            <p:ph type="sldNum" sz="quarter" idx="5"/>
          </p:nvPr>
        </p:nvSpPr>
        <p:spPr/>
        <p:txBody>
          <a:bodyPr/>
          <a:lstStyle/>
          <a:p>
            <a:fld id="{7B2FD2B0-2846-4A9E-8ACB-700F04119C6A}" type="slidenum">
              <a:rPr lang="en-GB" smtClean="0"/>
              <a:t>8</a:t>
            </a:fld>
            <a:endParaRPr lang="en-GB"/>
          </a:p>
        </p:txBody>
      </p:sp>
    </p:spTree>
    <p:extLst>
      <p:ext uri="{BB962C8B-B14F-4D97-AF65-F5344CB8AC3E}">
        <p14:creationId xmlns:p14="http://schemas.microsoft.com/office/powerpoint/2010/main" val="30153229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results are good but “should” probably be better. I have used an approach very similar to that of the winning model of Scherrer and </a:t>
            </a:r>
            <a:r>
              <a:rPr lang="en-GB" dirty="0" err="1"/>
              <a:t>Ljubešić</a:t>
            </a:r>
            <a:r>
              <a:rPr lang="en-GB" dirty="0"/>
              <a:t> from 2020, trying to recreate and improve upon their results. </a:t>
            </a:r>
          </a:p>
          <a:p>
            <a:endParaRPr lang="en-GB" dirty="0"/>
          </a:p>
          <a:p>
            <a:r>
              <a:rPr lang="en-GB" dirty="0"/>
              <a:t>Beforehand, I guessed that I would be able to beat their scores by using more recent models with more relevant context but that did not happen. In 2020 there were no available BERT-based model pre-trained on Swiss corpora but today there is. While they did pre-train a model on the so-called </a:t>
            </a:r>
            <a:r>
              <a:rPr lang="en-GB" dirty="0" err="1"/>
              <a:t>SwissCrawl</a:t>
            </a:r>
            <a:r>
              <a:rPr lang="en-GB" dirty="0"/>
              <a:t> corpora, the model I used was trained on </a:t>
            </a:r>
            <a:r>
              <a:rPr lang="en-GB" dirty="0" err="1"/>
              <a:t>SwissCrawl</a:t>
            </a:r>
            <a:r>
              <a:rPr lang="en-GB" dirty="0"/>
              <a:t> </a:t>
            </a:r>
            <a:r>
              <a:rPr lang="en-GB" i="1" dirty="0"/>
              <a:t>and</a:t>
            </a:r>
            <a:r>
              <a:rPr lang="en-GB" dirty="0"/>
              <a:t> the large Leipzig Corpora Collection. Even still, I was unable to reach the same scores consistently. </a:t>
            </a:r>
          </a:p>
          <a:p>
            <a:endParaRPr lang="en-GB" dirty="0"/>
          </a:p>
          <a:p>
            <a:r>
              <a:rPr lang="en-GB" dirty="0"/>
              <a:t>I speculate that this may be an implementation issue with my implementation, or that there are default hyperparameters in the </a:t>
            </a:r>
            <a:r>
              <a:rPr lang="en-GB" dirty="0" err="1"/>
              <a:t>simpletransformers</a:t>
            </a:r>
            <a:r>
              <a:rPr lang="en-GB" dirty="0"/>
              <a:t> library (which they used) which were different to the hyperparameters in my PyTorch implementation. </a:t>
            </a:r>
          </a:p>
          <a:p>
            <a:endParaRPr lang="en-GB" dirty="0"/>
          </a:p>
          <a:p>
            <a:r>
              <a:rPr lang="en-GB" dirty="0"/>
              <a:t>Anyways, I thought it was a very interesting task, and found it surprising how accurate the results could get. I think it could be interesting to use the same approach on a Norwegian dataset seeing as we, like the Swiss, have a wide range of very distinct dialects. </a:t>
            </a:r>
          </a:p>
        </p:txBody>
      </p:sp>
      <p:sp>
        <p:nvSpPr>
          <p:cNvPr id="4" name="Slide Number Placeholder 3"/>
          <p:cNvSpPr>
            <a:spLocks noGrp="1"/>
          </p:cNvSpPr>
          <p:nvPr>
            <p:ph type="sldNum" sz="quarter" idx="5"/>
          </p:nvPr>
        </p:nvSpPr>
        <p:spPr/>
        <p:txBody>
          <a:bodyPr/>
          <a:lstStyle/>
          <a:p>
            <a:fld id="{7B2FD2B0-2846-4A9E-8ACB-700F04119C6A}" type="slidenum">
              <a:rPr lang="en-GB" smtClean="0"/>
              <a:t>9</a:t>
            </a:fld>
            <a:endParaRPr lang="en-GB"/>
          </a:p>
        </p:txBody>
      </p:sp>
    </p:spTree>
    <p:extLst>
      <p:ext uri="{BB962C8B-B14F-4D97-AF65-F5344CB8AC3E}">
        <p14:creationId xmlns:p14="http://schemas.microsoft.com/office/powerpoint/2010/main" val="3725056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1114753" y="2008061"/>
            <a:ext cx="7772400" cy="675821"/>
          </a:xfrm>
        </p:spPr>
        <p:txBody>
          <a:bodyPr anchor="t" anchorCtr="0"/>
          <a:lstStyle/>
          <a:p>
            <a:r>
              <a:rPr lang="nb-NO" dirty="0"/>
              <a:t>Klikk for å redigere tittelstil</a:t>
            </a:r>
          </a:p>
        </p:txBody>
      </p:sp>
      <p:sp>
        <p:nvSpPr>
          <p:cNvPr id="3" name="Undertittel 2"/>
          <p:cNvSpPr>
            <a:spLocks noGrp="1"/>
          </p:cNvSpPr>
          <p:nvPr>
            <p:ph type="subTitle" idx="1"/>
          </p:nvPr>
        </p:nvSpPr>
        <p:spPr>
          <a:xfrm>
            <a:off x="1114753" y="2733866"/>
            <a:ext cx="7772400" cy="1314450"/>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dirty="0"/>
              <a:t>Klikk for å redigere undertittelstil i malen</a:t>
            </a:r>
          </a:p>
        </p:txBody>
      </p:sp>
    </p:spTree>
    <p:extLst>
      <p:ext uri="{BB962C8B-B14F-4D97-AF65-F5344CB8AC3E}">
        <p14:creationId xmlns:p14="http://schemas.microsoft.com/office/powerpoint/2010/main" val="1000159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loddrett tekst 2"/>
          <p:cNvSpPr>
            <a:spLocks noGrp="1"/>
          </p:cNvSpPr>
          <p:nvPr>
            <p:ph type="body" orient="vert" idx="1"/>
          </p:nvPr>
        </p:nvSpPr>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Tree>
    <p:extLst>
      <p:ext uri="{BB962C8B-B14F-4D97-AF65-F5344CB8AC3E}">
        <p14:creationId xmlns:p14="http://schemas.microsoft.com/office/powerpoint/2010/main" val="1983850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p:cNvSpPr>
            <a:spLocks noGrp="1"/>
          </p:cNvSpPr>
          <p:nvPr>
            <p:ph type="title" orient="vert"/>
          </p:nvPr>
        </p:nvSpPr>
        <p:spPr>
          <a:xfrm>
            <a:off x="6629400" y="205979"/>
            <a:ext cx="2057400" cy="4388644"/>
          </a:xfrm>
        </p:spPr>
        <p:txBody>
          <a:bodyPr vert="eaVert"/>
          <a:lstStyle/>
          <a:p>
            <a:r>
              <a:rPr lang="nb-NO"/>
              <a:t>Klikk for å redigere tittelstil</a:t>
            </a:r>
          </a:p>
        </p:txBody>
      </p:sp>
      <p:sp>
        <p:nvSpPr>
          <p:cNvPr id="3" name="Plassholder for loddrett tekst 2"/>
          <p:cNvSpPr>
            <a:spLocks noGrp="1"/>
          </p:cNvSpPr>
          <p:nvPr>
            <p:ph type="body" orient="vert" idx="1"/>
          </p:nvPr>
        </p:nvSpPr>
        <p:spPr>
          <a:xfrm>
            <a:off x="1016000" y="205979"/>
            <a:ext cx="5461000" cy="4388644"/>
          </a:xfrm>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Tree>
    <p:extLst>
      <p:ext uri="{BB962C8B-B14F-4D97-AF65-F5344CB8AC3E}">
        <p14:creationId xmlns:p14="http://schemas.microsoft.com/office/powerpoint/2010/main" val="3031831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tel og innhold">
    <p:spTree>
      <p:nvGrpSpPr>
        <p:cNvPr id="1" name=""/>
        <p:cNvGrpSpPr/>
        <p:nvPr/>
      </p:nvGrpSpPr>
      <p:grpSpPr>
        <a:xfrm>
          <a:off x="0" y="0"/>
          <a:ext cx="0" cy="0"/>
          <a:chOff x="0" y="0"/>
          <a:chExt cx="0" cy="0"/>
        </a:xfrm>
      </p:grpSpPr>
      <p:sp>
        <p:nvSpPr>
          <p:cNvPr id="7" name="Plassholder for lysbildenummer 5"/>
          <p:cNvSpPr txBox="1">
            <a:spLocks/>
          </p:cNvSpPr>
          <p:nvPr userDrawn="1"/>
        </p:nvSpPr>
        <p:spPr>
          <a:xfrm>
            <a:off x="-1" y="4815936"/>
            <a:ext cx="640523" cy="273844"/>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b="1" i="0" smtClean="0">
                <a:latin typeface="Arial"/>
                <a:cs typeface="Arial"/>
              </a:rPr>
              <a:pPr algn="ctr"/>
              <a:t>‹#›</a:t>
            </a:fld>
            <a:endParaRPr lang="nb-NO" b="1" i="0" dirty="0">
              <a:latin typeface="Arial"/>
              <a:cs typeface="Arial"/>
            </a:endParaRPr>
          </a:p>
        </p:txBody>
      </p:sp>
      <p:sp>
        <p:nvSpPr>
          <p:cNvPr id="5" name="Tittel 1">
            <a:extLst>
              <a:ext uri="{FF2B5EF4-FFF2-40B4-BE49-F238E27FC236}">
                <a16:creationId xmlns:a16="http://schemas.microsoft.com/office/drawing/2014/main" id="{901B6BB6-8BBC-1049-9603-B959ED93923A}"/>
              </a:ext>
            </a:extLst>
          </p:cNvPr>
          <p:cNvSpPr>
            <a:spLocks noGrp="1"/>
          </p:cNvSpPr>
          <p:nvPr>
            <p:ph type="title"/>
          </p:nvPr>
        </p:nvSpPr>
        <p:spPr>
          <a:xfrm>
            <a:off x="982193" y="205979"/>
            <a:ext cx="7681516" cy="646331"/>
          </a:xfrm>
        </p:spPr>
        <p:txBody>
          <a:bodyPr wrap="square" anchor="t" anchorCtr="0">
            <a:spAutoFit/>
          </a:bodyPr>
          <a:lstStyle/>
          <a:p>
            <a:r>
              <a:rPr lang="nb-NO" dirty="0"/>
              <a:t>Klikk for å redigere tittelstil</a:t>
            </a:r>
          </a:p>
        </p:txBody>
      </p:sp>
      <p:sp>
        <p:nvSpPr>
          <p:cNvPr id="6" name="Plassholder for innhold 2">
            <a:extLst>
              <a:ext uri="{FF2B5EF4-FFF2-40B4-BE49-F238E27FC236}">
                <a16:creationId xmlns:a16="http://schemas.microsoft.com/office/drawing/2014/main" id="{E1E3CEDE-1D85-F54C-B415-CE6111D39453}"/>
              </a:ext>
            </a:extLst>
          </p:cNvPr>
          <p:cNvSpPr>
            <a:spLocks noGrp="1"/>
          </p:cNvSpPr>
          <p:nvPr>
            <p:ph idx="1"/>
          </p:nvPr>
        </p:nvSpPr>
        <p:spPr>
          <a:xfrm>
            <a:off x="982193" y="943896"/>
            <a:ext cx="7681516" cy="3872039"/>
          </a:xfrm>
        </p:spPr>
        <p:txBody>
          <a:body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p>
        </p:txBody>
      </p:sp>
    </p:spTree>
    <p:extLst>
      <p:ext uri="{BB962C8B-B14F-4D97-AF65-F5344CB8AC3E}">
        <p14:creationId xmlns:p14="http://schemas.microsoft.com/office/powerpoint/2010/main" val="2060019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ndelingsoverskrift">
    <p:spTree>
      <p:nvGrpSpPr>
        <p:cNvPr id="1" name=""/>
        <p:cNvGrpSpPr/>
        <p:nvPr/>
      </p:nvGrpSpPr>
      <p:grpSpPr>
        <a:xfrm>
          <a:off x="0" y="0"/>
          <a:ext cx="0" cy="0"/>
          <a:chOff x="0" y="0"/>
          <a:chExt cx="0" cy="0"/>
        </a:xfrm>
      </p:grpSpPr>
      <p:sp>
        <p:nvSpPr>
          <p:cNvPr id="2" name="Tittel 1"/>
          <p:cNvSpPr>
            <a:spLocks noGrp="1"/>
          </p:cNvSpPr>
          <p:nvPr>
            <p:ph type="title"/>
          </p:nvPr>
        </p:nvSpPr>
        <p:spPr>
          <a:xfrm>
            <a:off x="1057940" y="3305176"/>
            <a:ext cx="7772400" cy="1021556"/>
          </a:xfrm>
        </p:spPr>
        <p:txBody>
          <a:bodyPr anchor="t"/>
          <a:lstStyle>
            <a:lvl1pPr algn="l">
              <a:defRPr sz="4000" b="1" cap="all"/>
            </a:lvl1pPr>
          </a:lstStyle>
          <a:p>
            <a:r>
              <a:rPr lang="nb-NO"/>
              <a:t>Klikk for å redigere tittelstil</a:t>
            </a:r>
          </a:p>
        </p:txBody>
      </p:sp>
      <p:sp>
        <p:nvSpPr>
          <p:cNvPr id="3" name="Plassholder for tekst 2"/>
          <p:cNvSpPr>
            <a:spLocks noGrp="1"/>
          </p:cNvSpPr>
          <p:nvPr>
            <p:ph type="body" idx="1"/>
          </p:nvPr>
        </p:nvSpPr>
        <p:spPr>
          <a:xfrm>
            <a:off x="1057940"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a:t>Klikk for å redigere tekststiler i malen</a:t>
            </a:r>
          </a:p>
        </p:txBody>
      </p:sp>
    </p:spTree>
    <p:extLst>
      <p:ext uri="{BB962C8B-B14F-4D97-AF65-F5344CB8AC3E}">
        <p14:creationId xmlns:p14="http://schemas.microsoft.com/office/powerpoint/2010/main" val="2982460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o innholdsdeler">
    <p:spTree>
      <p:nvGrpSpPr>
        <p:cNvPr id="1" name=""/>
        <p:cNvGrpSpPr/>
        <p:nvPr/>
      </p:nvGrpSpPr>
      <p:grpSpPr>
        <a:xfrm>
          <a:off x="0" y="0"/>
          <a:ext cx="0" cy="0"/>
          <a:chOff x="0" y="0"/>
          <a:chExt cx="0" cy="0"/>
        </a:xfrm>
      </p:grpSpPr>
      <p:sp>
        <p:nvSpPr>
          <p:cNvPr id="8" name="Tittel 1"/>
          <p:cNvSpPr>
            <a:spLocks noGrp="1"/>
          </p:cNvSpPr>
          <p:nvPr>
            <p:ph type="title"/>
          </p:nvPr>
        </p:nvSpPr>
        <p:spPr>
          <a:xfrm>
            <a:off x="1095551" y="205979"/>
            <a:ext cx="7407404" cy="857250"/>
          </a:xfrm>
        </p:spPr>
        <p:txBody>
          <a:bodyPr/>
          <a:lstStyle/>
          <a:p>
            <a:r>
              <a:rPr lang="nb-NO" dirty="0"/>
              <a:t>Klikk for å redigere tittelstil</a:t>
            </a:r>
          </a:p>
        </p:txBody>
      </p:sp>
      <p:sp>
        <p:nvSpPr>
          <p:cNvPr id="9" name="Plassholder for innhold 2"/>
          <p:cNvSpPr>
            <a:spLocks noGrp="1"/>
          </p:cNvSpPr>
          <p:nvPr>
            <p:ph sz="half" idx="1"/>
          </p:nvPr>
        </p:nvSpPr>
        <p:spPr>
          <a:xfrm>
            <a:off x="1114712" y="1200151"/>
            <a:ext cx="3667845"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10" name="Plassholder for innhold 3"/>
          <p:cNvSpPr>
            <a:spLocks noGrp="1"/>
          </p:cNvSpPr>
          <p:nvPr>
            <p:ph sz="half" idx="2"/>
          </p:nvPr>
        </p:nvSpPr>
        <p:spPr>
          <a:xfrm>
            <a:off x="5305712" y="1200151"/>
            <a:ext cx="3673943"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p>
        </p:txBody>
      </p:sp>
    </p:spTree>
    <p:extLst>
      <p:ext uri="{BB962C8B-B14F-4D97-AF65-F5344CB8AC3E}">
        <p14:creationId xmlns:p14="http://schemas.microsoft.com/office/powerpoint/2010/main" val="1372914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ammenligning">
    <p:spTree>
      <p:nvGrpSpPr>
        <p:cNvPr id="1" name=""/>
        <p:cNvGrpSpPr/>
        <p:nvPr/>
      </p:nvGrpSpPr>
      <p:grpSpPr>
        <a:xfrm>
          <a:off x="0" y="0"/>
          <a:ext cx="0" cy="0"/>
          <a:chOff x="0" y="0"/>
          <a:chExt cx="0" cy="0"/>
        </a:xfrm>
      </p:grpSpPr>
      <p:sp>
        <p:nvSpPr>
          <p:cNvPr id="7" name="Tittel 1">
            <a:extLst>
              <a:ext uri="{FF2B5EF4-FFF2-40B4-BE49-F238E27FC236}">
                <a16:creationId xmlns:a16="http://schemas.microsoft.com/office/drawing/2014/main" id="{ED2407D1-9E90-B646-AC07-64435B0C55C8}"/>
              </a:ext>
            </a:extLst>
          </p:cNvPr>
          <p:cNvSpPr>
            <a:spLocks noGrp="1"/>
          </p:cNvSpPr>
          <p:nvPr>
            <p:ph type="title"/>
          </p:nvPr>
        </p:nvSpPr>
        <p:spPr>
          <a:xfrm>
            <a:off x="926986" y="243149"/>
            <a:ext cx="7934515" cy="646331"/>
          </a:xfrm>
        </p:spPr>
        <p:txBody>
          <a:bodyPr/>
          <a:lstStyle>
            <a:lvl1pPr>
              <a:defRPr/>
            </a:lvl1pPr>
          </a:lstStyle>
          <a:p>
            <a:r>
              <a:rPr lang="nb-NO"/>
              <a:t>Klikk for å redigere tittelstil</a:t>
            </a:r>
          </a:p>
        </p:txBody>
      </p:sp>
      <p:sp>
        <p:nvSpPr>
          <p:cNvPr id="8" name="Plassholder for innhold 3">
            <a:extLst>
              <a:ext uri="{FF2B5EF4-FFF2-40B4-BE49-F238E27FC236}">
                <a16:creationId xmlns:a16="http://schemas.microsoft.com/office/drawing/2014/main" id="{F513A91B-9541-CB45-883E-EB0DF731FA02}"/>
              </a:ext>
            </a:extLst>
          </p:cNvPr>
          <p:cNvSpPr>
            <a:spLocks noGrp="1"/>
          </p:cNvSpPr>
          <p:nvPr>
            <p:ph sz="half" idx="2"/>
          </p:nvPr>
        </p:nvSpPr>
        <p:spPr>
          <a:xfrm>
            <a:off x="926986" y="1481512"/>
            <a:ext cx="3860602" cy="336363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9" name="Plassholder for tekst 4">
            <a:extLst>
              <a:ext uri="{FF2B5EF4-FFF2-40B4-BE49-F238E27FC236}">
                <a16:creationId xmlns:a16="http://schemas.microsoft.com/office/drawing/2014/main" id="{E5978D19-AB9B-3A44-BB7D-DD6C98661352}"/>
              </a:ext>
            </a:extLst>
          </p:cNvPr>
          <p:cNvSpPr>
            <a:spLocks noGrp="1"/>
          </p:cNvSpPr>
          <p:nvPr>
            <p:ph type="body" sz="quarter" idx="3"/>
          </p:nvPr>
        </p:nvSpPr>
        <p:spPr>
          <a:xfrm>
            <a:off x="4928959" y="1001692"/>
            <a:ext cx="3932542" cy="479822"/>
          </a:xfrm>
        </p:spPr>
        <p:txBody>
          <a:bodyPr anchor="t"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dirty="0"/>
              <a:t>Klikk for å redigere</a:t>
            </a:r>
          </a:p>
        </p:txBody>
      </p:sp>
      <p:sp>
        <p:nvSpPr>
          <p:cNvPr id="15" name="Plassholder for innhold 5">
            <a:extLst>
              <a:ext uri="{FF2B5EF4-FFF2-40B4-BE49-F238E27FC236}">
                <a16:creationId xmlns:a16="http://schemas.microsoft.com/office/drawing/2014/main" id="{D7B07B29-56C8-8C42-B377-AD090B6F0924}"/>
              </a:ext>
            </a:extLst>
          </p:cNvPr>
          <p:cNvSpPr>
            <a:spLocks noGrp="1"/>
          </p:cNvSpPr>
          <p:nvPr>
            <p:ph sz="quarter" idx="4"/>
          </p:nvPr>
        </p:nvSpPr>
        <p:spPr>
          <a:xfrm>
            <a:off x="4928959" y="1481512"/>
            <a:ext cx="3932542" cy="336363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16" name="Plassholder for tekst 4">
            <a:extLst>
              <a:ext uri="{FF2B5EF4-FFF2-40B4-BE49-F238E27FC236}">
                <a16:creationId xmlns:a16="http://schemas.microsoft.com/office/drawing/2014/main" id="{5747F546-7ECB-4D49-8CEC-C64012DABE44}"/>
              </a:ext>
            </a:extLst>
          </p:cNvPr>
          <p:cNvSpPr>
            <a:spLocks noGrp="1"/>
          </p:cNvSpPr>
          <p:nvPr>
            <p:ph type="body" sz="quarter" idx="10"/>
          </p:nvPr>
        </p:nvSpPr>
        <p:spPr>
          <a:xfrm>
            <a:off x="926986" y="1001691"/>
            <a:ext cx="3862118" cy="479822"/>
          </a:xfrm>
        </p:spPr>
        <p:txBody>
          <a:bodyPr anchor="t"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dirty="0"/>
              <a:t>Klikk for å redigere</a:t>
            </a:r>
          </a:p>
        </p:txBody>
      </p:sp>
    </p:spTree>
    <p:extLst>
      <p:ext uri="{BB962C8B-B14F-4D97-AF65-F5344CB8AC3E}">
        <p14:creationId xmlns:p14="http://schemas.microsoft.com/office/powerpoint/2010/main" val="702236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Tree>
    <p:extLst>
      <p:ext uri="{BB962C8B-B14F-4D97-AF65-F5344CB8AC3E}">
        <p14:creationId xmlns:p14="http://schemas.microsoft.com/office/powerpoint/2010/main" val="3172249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9718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nhold med tekst">
    <p:spTree>
      <p:nvGrpSpPr>
        <p:cNvPr id="1" name=""/>
        <p:cNvGrpSpPr/>
        <p:nvPr/>
      </p:nvGrpSpPr>
      <p:grpSpPr>
        <a:xfrm>
          <a:off x="0" y="0"/>
          <a:ext cx="0" cy="0"/>
          <a:chOff x="0" y="0"/>
          <a:chExt cx="0" cy="0"/>
        </a:xfrm>
      </p:grpSpPr>
      <p:sp>
        <p:nvSpPr>
          <p:cNvPr id="8" name="Tittel 1"/>
          <p:cNvSpPr>
            <a:spLocks noGrp="1"/>
          </p:cNvSpPr>
          <p:nvPr>
            <p:ph type="title"/>
          </p:nvPr>
        </p:nvSpPr>
        <p:spPr>
          <a:xfrm>
            <a:off x="1024642" y="204787"/>
            <a:ext cx="3008313" cy="871538"/>
          </a:xfrm>
        </p:spPr>
        <p:txBody>
          <a:bodyPr anchor="b"/>
          <a:lstStyle>
            <a:lvl1pPr algn="l">
              <a:defRPr sz="2000" b="1"/>
            </a:lvl1pPr>
          </a:lstStyle>
          <a:p>
            <a:r>
              <a:rPr lang="nb-NO"/>
              <a:t>Klikk for å redigere tittelstil</a:t>
            </a:r>
          </a:p>
        </p:txBody>
      </p:sp>
      <p:sp>
        <p:nvSpPr>
          <p:cNvPr id="9" name="Plassholder for innhold 2"/>
          <p:cNvSpPr>
            <a:spLocks noGrp="1"/>
          </p:cNvSpPr>
          <p:nvPr>
            <p:ph idx="1"/>
          </p:nvPr>
        </p:nvSpPr>
        <p:spPr>
          <a:xfrm>
            <a:off x="4142491" y="204788"/>
            <a:ext cx="4765084"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10" name="Plassholder for tekst 3"/>
          <p:cNvSpPr>
            <a:spLocks noGrp="1"/>
          </p:cNvSpPr>
          <p:nvPr>
            <p:ph type="body" sz="half" idx="2"/>
          </p:nvPr>
        </p:nvSpPr>
        <p:spPr>
          <a:xfrm>
            <a:off x="1024642"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Klikk for å redigere tekststiler i malen</a:t>
            </a:r>
          </a:p>
        </p:txBody>
      </p:sp>
    </p:spTree>
    <p:extLst>
      <p:ext uri="{BB962C8B-B14F-4D97-AF65-F5344CB8AC3E}">
        <p14:creationId xmlns:p14="http://schemas.microsoft.com/office/powerpoint/2010/main" val="159648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p:cNvSpPr>
            <a:spLocks noGrp="1"/>
          </p:cNvSpPr>
          <p:nvPr>
            <p:ph type="title"/>
          </p:nvPr>
        </p:nvSpPr>
        <p:spPr>
          <a:xfrm>
            <a:off x="1792288" y="3600450"/>
            <a:ext cx="5486400" cy="425054"/>
          </a:xfrm>
        </p:spPr>
        <p:txBody>
          <a:bodyPr anchor="b"/>
          <a:lstStyle>
            <a:lvl1pPr algn="l">
              <a:defRPr sz="2000" b="1"/>
            </a:lvl1pPr>
          </a:lstStyle>
          <a:p>
            <a:r>
              <a:rPr lang="nb-NO"/>
              <a:t>Klikk for å redigere tittelstil</a:t>
            </a:r>
          </a:p>
        </p:txBody>
      </p:sp>
      <p:sp>
        <p:nvSpPr>
          <p:cNvPr id="3" name="Plassholder for bilde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dirty="0"/>
          </a:p>
        </p:txBody>
      </p:sp>
      <p:sp>
        <p:nvSpPr>
          <p:cNvPr id="4" name="Plassholder for tekst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Klikk for å redigere tekststiler i malen</a:t>
            </a:r>
          </a:p>
        </p:txBody>
      </p:sp>
    </p:spTree>
    <p:extLst>
      <p:ext uri="{BB962C8B-B14F-4D97-AF65-F5344CB8AC3E}">
        <p14:creationId xmlns:p14="http://schemas.microsoft.com/office/powerpoint/2010/main" val="3532236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868298" y="205979"/>
            <a:ext cx="7882412" cy="646331"/>
          </a:xfrm>
          <a:prstGeom prst="rect">
            <a:avLst/>
          </a:prstGeom>
        </p:spPr>
        <p:txBody>
          <a:bodyPr vert="horz" wrap="square" lIns="91440" tIns="45720" rIns="91440" bIns="45720" rtlCol="0" anchor="t" anchorCtr="0">
            <a:spAutoFit/>
          </a:bodyPr>
          <a:lstStyle/>
          <a:p>
            <a:r>
              <a:rPr lang="nb-NO" dirty="0"/>
              <a:t>Klikk for å redigere tittelstil</a:t>
            </a:r>
          </a:p>
        </p:txBody>
      </p:sp>
      <p:sp>
        <p:nvSpPr>
          <p:cNvPr id="3" name="Plassholder for tekst 2"/>
          <p:cNvSpPr>
            <a:spLocks noGrp="1"/>
          </p:cNvSpPr>
          <p:nvPr>
            <p:ph type="body" idx="1"/>
          </p:nvPr>
        </p:nvSpPr>
        <p:spPr>
          <a:xfrm>
            <a:off x="868298" y="963561"/>
            <a:ext cx="7882412" cy="3973960"/>
          </a:xfrm>
          <a:prstGeom prst="rect">
            <a:avLst/>
          </a:prstGeom>
        </p:spPr>
        <p:txBody>
          <a:bodyPr vert="horz" lIns="91440" tIns="45720" rIns="91440" bIns="45720" rtlCol="0">
            <a:normAutofit/>
          </a:body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p>
        </p:txBody>
      </p:sp>
      <p:pic>
        <p:nvPicPr>
          <p:cNvPr id="5" name="Bilde 4" descr="stripe_16_9.jp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645602" cy="5143500"/>
          </a:xfrm>
          <a:prstGeom prst="rect">
            <a:avLst/>
          </a:prstGeom>
        </p:spPr>
      </p:pic>
    </p:spTree>
    <p:extLst>
      <p:ext uri="{BB962C8B-B14F-4D97-AF65-F5344CB8AC3E}">
        <p14:creationId xmlns:p14="http://schemas.microsoft.com/office/powerpoint/2010/main" val="57779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3600" b="1" i="0" kern="1200">
          <a:solidFill>
            <a:schemeClr val="tx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b-NO"/>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aclanthology.org/2020.vardial-1.19"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ctrTitle"/>
          </p:nvPr>
        </p:nvSpPr>
        <p:spPr>
          <a:xfrm>
            <a:off x="1267185" y="1100410"/>
            <a:ext cx="7772400" cy="1200329"/>
          </a:xfrm>
        </p:spPr>
        <p:txBody>
          <a:bodyPr/>
          <a:lstStyle/>
          <a:p>
            <a:r>
              <a:rPr lang="en-US" dirty="0"/>
              <a:t>Geolocation of Swiss Jodel Messages Using Large LMs</a:t>
            </a:r>
          </a:p>
        </p:txBody>
      </p:sp>
      <p:sp>
        <p:nvSpPr>
          <p:cNvPr id="3" name="Undertittel 2"/>
          <p:cNvSpPr>
            <a:spLocks noGrp="1"/>
          </p:cNvSpPr>
          <p:nvPr>
            <p:ph type="subTitle" idx="1"/>
          </p:nvPr>
        </p:nvSpPr>
        <p:spPr>
          <a:xfrm>
            <a:off x="1267185" y="2348567"/>
            <a:ext cx="7399737" cy="1314450"/>
          </a:xfrm>
        </p:spPr>
        <p:txBody>
          <a:bodyPr>
            <a:normAutofit/>
          </a:bodyPr>
          <a:lstStyle/>
          <a:p>
            <a:r>
              <a:rPr lang="nb-NO" dirty="0"/>
              <a:t>Oskar Holm</a:t>
            </a:r>
          </a:p>
        </p:txBody>
      </p:sp>
      <p:sp>
        <p:nvSpPr>
          <p:cNvPr id="5" name="TekstSylinder 4">
            <a:extLst>
              <a:ext uri="{FF2B5EF4-FFF2-40B4-BE49-F238E27FC236}">
                <a16:creationId xmlns:a16="http://schemas.microsoft.com/office/drawing/2014/main" id="{28EBE995-8275-F44D-B574-C93027EC9028}"/>
              </a:ext>
            </a:extLst>
          </p:cNvPr>
          <p:cNvSpPr txBox="1"/>
          <p:nvPr/>
        </p:nvSpPr>
        <p:spPr>
          <a:xfrm rot="16200000">
            <a:off x="-1344184" y="2874987"/>
            <a:ext cx="3296095" cy="261610"/>
          </a:xfrm>
          <a:prstGeom prst="rect">
            <a:avLst/>
          </a:prstGeom>
          <a:noFill/>
        </p:spPr>
        <p:txBody>
          <a:bodyPr wrap="square" rtlCol="0">
            <a:spAutoFit/>
          </a:bodyPr>
          <a:lstStyle/>
          <a:p>
            <a:r>
              <a:rPr lang="nb-NO" sz="1100" dirty="0">
                <a:solidFill>
                  <a:schemeClr val="bg1"/>
                </a:solidFill>
              </a:rPr>
              <a:t>Norwegian </a:t>
            </a:r>
            <a:r>
              <a:rPr lang="nb-NO" sz="1100" dirty="0" err="1">
                <a:solidFill>
                  <a:schemeClr val="bg1"/>
                </a:solidFill>
              </a:rPr>
              <a:t>University</a:t>
            </a:r>
            <a:r>
              <a:rPr lang="nb-NO" sz="1100" dirty="0">
                <a:solidFill>
                  <a:schemeClr val="bg1"/>
                </a:solidFill>
              </a:rPr>
              <a:t> </a:t>
            </a:r>
            <a:r>
              <a:rPr lang="nb-NO" sz="1100" dirty="0" err="1">
                <a:solidFill>
                  <a:schemeClr val="bg1"/>
                </a:solidFill>
              </a:rPr>
              <a:t>of</a:t>
            </a:r>
            <a:r>
              <a:rPr lang="nb-NO" sz="1100" dirty="0">
                <a:solidFill>
                  <a:schemeClr val="bg1"/>
                </a:solidFill>
              </a:rPr>
              <a:t> Science and Technology</a:t>
            </a:r>
          </a:p>
        </p:txBody>
      </p:sp>
      <p:pic>
        <p:nvPicPr>
          <p:cNvPr id="4" name="Picture 2">
            <a:extLst>
              <a:ext uri="{FF2B5EF4-FFF2-40B4-BE49-F238E27FC236}">
                <a16:creationId xmlns:a16="http://schemas.microsoft.com/office/drawing/2014/main" id="{D6C7E391-7EBD-923D-FC0A-210B1A77DF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2472" y="3339390"/>
            <a:ext cx="1314450" cy="131445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ome EN - The Jodel Venture GmbH">
            <a:extLst>
              <a:ext uri="{FF2B5EF4-FFF2-40B4-BE49-F238E27FC236}">
                <a16:creationId xmlns:a16="http://schemas.microsoft.com/office/drawing/2014/main" id="{AD866119-28EE-48E5-7B59-AEE9E3FC5A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4151163"/>
            <a:ext cx="2470393" cy="502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3102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68800-CC3E-8258-BFF4-665B0391AF19}"/>
              </a:ext>
            </a:extLst>
          </p:cNvPr>
          <p:cNvSpPr>
            <a:spLocks noGrp="1"/>
          </p:cNvSpPr>
          <p:nvPr>
            <p:ph type="title"/>
          </p:nvPr>
        </p:nvSpPr>
        <p:spPr/>
        <p:txBody>
          <a:bodyPr/>
          <a:lstStyle/>
          <a:p>
            <a:r>
              <a:rPr lang="en-US" dirty="0"/>
              <a:t>Task Description </a:t>
            </a:r>
          </a:p>
        </p:txBody>
      </p:sp>
      <p:sp>
        <p:nvSpPr>
          <p:cNvPr id="3" name="Content Placeholder 2">
            <a:extLst>
              <a:ext uri="{FF2B5EF4-FFF2-40B4-BE49-F238E27FC236}">
                <a16:creationId xmlns:a16="http://schemas.microsoft.com/office/drawing/2014/main" id="{095D862F-B7AC-3CD1-C6DD-1AF3FDE20224}"/>
              </a:ext>
            </a:extLst>
          </p:cNvPr>
          <p:cNvSpPr>
            <a:spLocks noGrp="1"/>
          </p:cNvSpPr>
          <p:nvPr>
            <p:ph idx="1"/>
          </p:nvPr>
        </p:nvSpPr>
        <p:spPr/>
        <p:txBody>
          <a:bodyPr>
            <a:normAutofit/>
          </a:bodyPr>
          <a:lstStyle/>
          <a:p>
            <a:r>
              <a:rPr lang="en-US" dirty="0"/>
              <a:t>Social Media Variety Geolocation</a:t>
            </a:r>
          </a:p>
          <a:p>
            <a:pPr lvl="1"/>
            <a:r>
              <a:rPr lang="en-US" dirty="0"/>
              <a:t>VarDial 2020 and 2021</a:t>
            </a:r>
          </a:p>
          <a:p>
            <a:r>
              <a:rPr lang="en-US" dirty="0"/>
              <a:t>Input: Jodel/Twitter messages</a:t>
            </a:r>
          </a:p>
          <a:p>
            <a:r>
              <a:rPr lang="en-US" dirty="0"/>
              <a:t>Output: latitude/longitude pairs</a:t>
            </a:r>
          </a:p>
          <a:p>
            <a:pPr lvl="1"/>
            <a:r>
              <a:rPr lang="en-US" dirty="0"/>
              <a:t>Metric: Median Haversine Distance</a:t>
            </a:r>
          </a:p>
          <a:p>
            <a:r>
              <a:rPr lang="en-US" dirty="0"/>
              <a:t>Three language areas</a:t>
            </a:r>
          </a:p>
          <a:p>
            <a:pPr lvl="1"/>
            <a:r>
              <a:rPr lang="en-US" dirty="0"/>
              <a:t>Bosnian-Croatian-Montenegrin-Serbian</a:t>
            </a:r>
          </a:p>
          <a:p>
            <a:pPr lvl="1"/>
            <a:r>
              <a:rPr lang="en-US" dirty="0"/>
              <a:t>German </a:t>
            </a:r>
          </a:p>
          <a:p>
            <a:pPr lvl="1"/>
            <a:r>
              <a:rPr lang="en-US" b="1" dirty="0"/>
              <a:t>German-speaking Switzerland</a:t>
            </a:r>
          </a:p>
        </p:txBody>
      </p:sp>
    </p:spTree>
    <p:extLst>
      <p:ext uri="{BB962C8B-B14F-4D97-AF65-F5344CB8AC3E}">
        <p14:creationId xmlns:p14="http://schemas.microsoft.com/office/powerpoint/2010/main" val="563921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a:extLst>
              <a:ext uri="{FF2B5EF4-FFF2-40B4-BE49-F238E27FC236}">
                <a16:creationId xmlns:a16="http://schemas.microsoft.com/office/drawing/2014/main" id="{5947A507-CAFD-4C37-FA2D-A8AACFF31A98}"/>
              </a:ext>
            </a:extLst>
          </p:cNvPr>
          <p:cNvGraphicFramePr>
            <a:graphicFrameLocks noGrp="1"/>
          </p:cNvGraphicFramePr>
          <p:nvPr>
            <p:ph idx="1"/>
            <p:extLst>
              <p:ext uri="{D42A27DB-BD31-4B8C-83A1-F6EECF244321}">
                <p14:modId xmlns:p14="http://schemas.microsoft.com/office/powerpoint/2010/main" val="1134111272"/>
              </p:ext>
            </p:extLst>
          </p:nvPr>
        </p:nvGraphicFramePr>
        <p:xfrm>
          <a:off x="1065165" y="1459230"/>
          <a:ext cx="7680324" cy="2225040"/>
        </p:xfrm>
        <a:graphic>
          <a:graphicData uri="http://schemas.openxmlformats.org/drawingml/2006/table">
            <a:tbl>
              <a:tblPr firstRow="1" bandRow="1">
                <a:tableStyleId>{5C22544A-7EE6-4342-B048-85BDC9FD1C3A}</a:tableStyleId>
              </a:tblPr>
              <a:tblGrid>
                <a:gridCol w="447376">
                  <a:extLst>
                    <a:ext uri="{9D8B030D-6E8A-4147-A177-3AD203B41FA5}">
                      <a16:colId xmlns:a16="http://schemas.microsoft.com/office/drawing/2014/main" val="3529889876"/>
                    </a:ext>
                  </a:extLst>
                </a:gridCol>
                <a:gridCol w="776896">
                  <a:extLst>
                    <a:ext uri="{9D8B030D-6E8A-4147-A177-3AD203B41FA5}">
                      <a16:colId xmlns:a16="http://schemas.microsoft.com/office/drawing/2014/main" val="3793229652"/>
                    </a:ext>
                  </a:extLst>
                </a:gridCol>
                <a:gridCol w="763146">
                  <a:extLst>
                    <a:ext uri="{9D8B030D-6E8A-4147-A177-3AD203B41FA5}">
                      <a16:colId xmlns:a16="http://schemas.microsoft.com/office/drawing/2014/main" val="513743995"/>
                    </a:ext>
                  </a:extLst>
                </a:gridCol>
                <a:gridCol w="5692906">
                  <a:extLst>
                    <a:ext uri="{9D8B030D-6E8A-4147-A177-3AD203B41FA5}">
                      <a16:colId xmlns:a16="http://schemas.microsoft.com/office/drawing/2014/main" val="872088914"/>
                    </a:ext>
                  </a:extLst>
                </a:gridCol>
              </a:tblGrid>
              <a:tr h="370840">
                <a:tc>
                  <a:txBody>
                    <a:bodyPr/>
                    <a:lstStyle/>
                    <a:p>
                      <a:pPr algn="r"/>
                      <a:endParaRPr lang="en-GB" dirty="0"/>
                    </a:p>
                  </a:txBody>
                  <a:tcPr/>
                </a:tc>
                <a:tc>
                  <a:txBody>
                    <a:bodyPr/>
                    <a:lstStyle/>
                    <a:p>
                      <a:pPr algn="r"/>
                      <a:r>
                        <a:rPr lang="nb-NO" dirty="0"/>
                        <a:t>lat</a:t>
                      </a:r>
                      <a:endParaRPr lang="en-GB" dirty="0"/>
                    </a:p>
                  </a:txBody>
                  <a:tcPr/>
                </a:tc>
                <a:tc>
                  <a:txBody>
                    <a:bodyPr/>
                    <a:lstStyle/>
                    <a:p>
                      <a:pPr algn="r"/>
                      <a:r>
                        <a:rPr lang="nb-NO" dirty="0"/>
                        <a:t>lon</a:t>
                      </a:r>
                      <a:endParaRPr lang="en-GB" dirty="0"/>
                    </a:p>
                  </a:txBody>
                  <a:tcPr/>
                </a:tc>
                <a:tc>
                  <a:txBody>
                    <a:bodyPr/>
                    <a:lstStyle/>
                    <a:p>
                      <a:pPr algn="r"/>
                      <a:r>
                        <a:rPr lang="nb-NO" dirty="0" err="1"/>
                        <a:t>text</a:t>
                      </a:r>
                      <a:endParaRPr lang="en-GB" dirty="0"/>
                    </a:p>
                  </a:txBody>
                  <a:tcPr/>
                </a:tc>
                <a:extLst>
                  <a:ext uri="{0D108BD9-81ED-4DB2-BD59-A6C34878D82A}">
                    <a16:rowId xmlns:a16="http://schemas.microsoft.com/office/drawing/2014/main" val="426791909"/>
                  </a:ext>
                </a:extLst>
              </a:tr>
              <a:tr h="370840">
                <a:tc>
                  <a:txBody>
                    <a:bodyPr/>
                    <a:lstStyle/>
                    <a:p>
                      <a:pPr algn="r"/>
                      <a:r>
                        <a:rPr lang="nb-NO" dirty="0"/>
                        <a:t>0</a:t>
                      </a:r>
                      <a:endParaRPr lang="en-GB" dirty="0"/>
                    </a:p>
                  </a:txBody>
                  <a:tcPr/>
                </a:tc>
                <a:tc>
                  <a:txBody>
                    <a:bodyPr/>
                    <a:lstStyle/>
                    <a:p>
                      <a:pPr algn="r"/>
                      <a:r>
                        <a:rPr lang="nb-NO" dirty="0"/>
                        <a:t>47.22</a:t>
                      </a:r>
                      <a:endParaRPr lang="en-GB" dirty="0"/>
                    </a:p>
                  </a:txBody>
                  <a:tcPr/>
                </a:tc>
                <a:tc>
                  <a:txBody>
                    <a:bodyPr/>
                    <a:lstStyle/>
                    <a:p>
                      <a:pPr algn="r"/>
                      <a:r>
                        <a:rPr lang="nb-NO" dirty="0"/>
                        <a:t>7.43</a:t>
                      </a:r>
                      <a:endParaRPr lang="en-GB" dirty="0"/>
                    </a:p>
                  </a:txBody>
                  <a:tcPr/>
                </a:tc>
                <a:tc>
                  <a:txBody>
                    <a:bodyPr/>
                    <a:lstStyle/>
                    <a:p>
                      <a:pPr algn="r"/>
                      <a:r>
                        <a:rPr lang="en-GB" dirty="0">
                          <a:effectLst/>
                        </a:rPr>
                        <a:t>Dr Chester Bennington </a:t>
                      </a:r>
                      <a:r>
                        <a:rPr lang="en-GB" dirty="0" err="1">
                          <a:effectLst/>
                        </a:rPr>
                        <a:t>isch</a:t>
                      </a:r>
                      <a:r>
                        <a:rPr lang="en-GB" dirty="0">
                          <a:effectLst/>
                        </a:rPr>
                        <a:t> tot 😔😔😔 #rip #linki...</a:t>
                      </a:r>
                    </a:p>
                  </a:txBody>
                  <a:tcPr marL="60960" marR="60960" marT="30480" marB="30480" anchor="ctr"/>
                </a:tc>
                <a:extLst>
                  <a:ext uri="{0D108BD9-81ED-4DB2-BD59-A6C34878D82A}">
                    <a16:rowId xmlns:a16="http://schemas.microsoft.com/office/drawing/2014/main" val="1731290963"/>
                  </a:ext>
                </a:extLst>
              </a:tr>
              <a:tr h="370840">
                <a:tc>
                  <a:txBody>
                    <a:bodyPr/>
                    <a:lstStyle/>
                    <a:p>
                      <a:pPr algn="r"/>
                      <a:r>
                        <a:rPr lang="nb-NO" dirty="0"/>
                        <a:t>1</a:t>
                      </a:r>
                      <a:endParaRPr lang="en-GB" dirty="0"/>
                    </a:p>
                  </a:txBody>
                  <a:tcPr/>
                </a:tc>
                <a:tc>
                  <a:txBody>
                    <a:bodyPr/>
                    <a:lstStyle/>
                    <a:p>
                      <a:pPr algn="r"/>
                      <a:r>
                        <a:rPr lang="nb-NO" dirty="0"/>
                        <a:t>46.86</a:t>
                      </a:r>
                      <a:endParaRPr lang="en-GB" dirty="0"/>
                    </a:p>
                  </a:txBody>
                  <a:tcPr/>
                </a:tc>
                <a:tc>
                  <a:txBody>
                    <a:bodyPr/>
                    <a:lstStyle/>
                    <a:p>
                      <a:pPr algn="r"/>
                      <a:r>
                        <a:rPr lang="nb-NO" dirty="0"/>
                        <a:t>8.21</a:t>
                      </a:r>
                      <a:endParaRPr lang="en-GB" dirty="0"/>
                    </a:p>
                  </a:txBody>
                  <a:tcPr/>
                </a:tc>
                <a:tc>
                  <a:txBody>
                    <a:bodyPr/>
                    <a:lstStyle/>
                    <a:p>
                      <a:pPr algn="r"/>
                      <a:r>
                        <a:rPr lang="en-GB" dirty="0">
                          <a:effectLst/>
                        </a:rPr>
                        <a:t>Mini </a:t>
                      </a:r>
                      <a:r>
                        <a:rPr lang="en-GB" dirty="0" err="1">
                          <a:effectLst/>
                        </a:rPr>
                        <a:t>Fründin</a:t>
                      </a:r>
                      <a:r>
                        <a:rPr lang="en-GB" dirty="0">
                          <a:effectLst/>
                        </a:rPr>
                        <a:t> </a:t>
                      </a:r>
                      <a:r>
                        <a:rPr lang="en-GB" dirty="0" err="1">
                          <a:effectLst/>
                        </a:rPr>
                        <a:t>hed</a:t>
                      </a:r>
                      <a:r>
                        <a:rPr lang="en-GB" dirty="0">
                          <a:effectLst/>
                        </a:rPr>
                        <a:t> Lust </a:t>
                      </a:r>
                      <a:r>
                        <a:rPr lang="en-GB" dirty="0" err="1">
                          <a:effectLst/>
                        </a:rPr>
                        <a:t>uf</a:t>
                      </a:r>
                      <a:r>
                        <a:rPr lang="en-GB" dirty="0">
                          <a:effectLst/>
                        </a:rPr>
                        <a:t> </a:t>
                      </a:r>
                      <a:r>
                        <a:rPr lang="en-GB" dirty="0" err="1">
                          <a:effectLst/>
                        </a:rPr>
                        <a:t>Doktorspieli</a:t>
                      </a:r>
                      <a:r>
                        <a:rPr lang="en-GB" dirty="0">
                          <a:effectLst/>
                        </a:rPr>
                        <a:t> </a:t>
                      </a:r>
                      <a:r>
                        <a:rPr lang="en-GB" dirty="0" err="1">
                          <a:effectLst/>
                        </a:rPr>
                        <a:t>gha</a:t>
                      </a:r>
                      <a:r>
                        <a:rPr lang="en-GB" dirty="0">
                          <a:effectLst/>
                        </a:rPr>
                        <a:t>... ....</a:t>
                      </a:r>
                    </a:p>
                  </a:txBody>
                  <a:tcPr marL="60960" marR="60960" marT="30480" marB="30480" anchor="ctr"/>
                </a:tc>
                <a:extLst>
                  <a:ext uri="{0D108BD9-81ED-4DB2-BD59-A6C34878D82A}">
                    <a16:rowId xmlns:a16="http://schemas.microsoft.com/office/drawing/2014/main" val="1018951922"/>
                  </a:ext>
                </a:extLst>
              </a:tr>
              <a:tr h="370840">
                <a:tc>
                  <a:txBody>
                    <a:bodyPr/>
                    <a:lstStyle/>
                    <a:p>
                      <a:pPr algn="r"/>
                      <a:r>
                        <a:rPr lang="nb-NO" dirty="0"/>
                        <a:t>2</a:t>
                      </a:r>
                      <a:endParaRPr lang="en-GB" dirty="0"/>
                    </a:p>
                  </a:txBody>
                  <a:tcPr/>
                </a:tc>
                <a:tc>
                  <a:txBody>
                    <a:bodyPr/>
                    <a:lstStyle/>
                    <a:p>
                      <a:pPr algn="r"/>
                      <a:r>
                        <a:rPr lang="nb-NO" dirty="0"/>
                        <a:t>47.39</a:t>
                      </a:r>
                      <a:endParaRPr lang="en-GB" dirty="0"/>
                    </a:p>
                  </a:txBody>
                  <a:tcPr/>
                </a:tc>
                <a:tc>
                  <a:txBody>
                    <a:bodyPr/>
                    <a:lstStyle/>
                    <a:p>
                      <a:pPr algn="r"/>
                      <a:r>
                        <a:rPr lang="nb-NO" dirty="0"/>
                        <a:t>8.18</a:t>
                      </a:r>
                      <a:endParaRPr lang="en-GB" dirty="0"/>
                    </a:p>
                  </a:txBody>
                  <a:tcPr/>
                </a:tc>
                <a:tc>
                  <a:txBody>
                    <a:bodyPr/>
                    <a:lstStyle/>
                    <a:p>
                      <a:pPr algn="r"/>
                      <a:r>
                        <a:rPr lang="de-DE" dirty="0">
                          <a:effectLst/>
                        </a:rPr>
                        <a:t>Slayer </a:t>
                      </a:r>
                      <a:r>
                        <a:rPr lang="de-DE" dirty="0" err="1">
                          <a:effectLst/>
                        </a:rPr>
                        <a:t>isch</a:t>
                      </a:r>
                      <a:r>
                        <a:rPr lang="de-DE" dirty="0">
                          <a:effectLst/>
                        </a:rPr>
                        <a:t> besser. </a:t>
                      </a:r>
                      <a:r>
                        <a:rPr lang="de-DE" dirty="0" err="1">
                          <a:effectLst/>
                        </a:rPr>
                        <a:t>Det</a:t>
                      </a:r>
                      <a:r>
                        <a:rPr lang="de-DE" dirty="0">
                          <a:effectLst/>
                        </a:rPr>
                        <a:t> </a:t>
                      </a:r>
                      <a:r>
                        <a:rPr lang="de-DE" dirty="0" err="1">
                          <a:effectLst/>
                        </a:rPr>
                        <a:t>han</a:t>
                      </a:r>
                      <a:r>
                        <a:rPr lang="de-DE" dirty="0">
                          <a:effectLst/>
                        </a:rPr>
                        <a:t> ich </a:t>
                      </a:r>
                      <a:r>
                        <a:rPr lang="de-DE" dirty="0" err="1">
                          <a:effectLst/>
                        </a:rPr>
                        <a:t>gescht</a:t>
                      </a:r>
                      <a:r>
                        <a:rPr lang="de-DE" dirty="0">
                          <a:effectLst/>
                        </a:rPr>
                        <a:t> mini Dr...</a:t>
                      </a:r>
                    </a:p>
                  </a:txBody>
                  <a:tcPr marL="60960" marR="60960" marT="30480" marB="30480" anchor="ctr"/>
                </a:tc>
                <a:extLst>
                  <a:ext uri="{0D108BD9-81ED-4DB2-BD59-A6C34878D82A}">
                    <a16:rowId xmlns:a16="http://schemas.microsoft.com/office/drawing/2014/main" val="1380744977"/>
                  </a:ext>
                </a:extLst>
              </a:tr>
              <a:tr h="370840">
                <a:tc>
                  <a:txBody>
                    <a:bodyPr/>
                    <a:lstStyle/>
                    <a:p>
                      <a:pPr algn="r"/>
                      <a:r>
                        <a:rPr lang="nb-NO" dirty="0"/>
                        <a:t>3</a:t>
                      </a:r>
                      <a:endParaRPr lang="en-GB" dirty="0"/>
                    </a:p>
                  </a:txBody>
                  <a:tcPr/>
                </a:tc>
                <a:tc>
                  <a:txBody>
                    <a:bodyPr/>
                    <a:lstStyle/>
                    <a:p>
                      <a:pPr algn="r"/>
                      <a:r>
                        <a:rPr lang="nb-NO" dirty="0"/>
                        <a:t>47.37</a:t>
                      </a:r>
                      <a:endParaRPr lang="en-GB" dirty="0"/>
                    </a:p>
                  </a:txBody>
                  <a:tcPr/>
                </a:tc>
                <a:tc>
                  <a:txBody>
                    <a:bodyPr/>
                    <a:lstStyle/>
                    <a:p>
                      <a:pPr algn="r"/>
                      <a:r>
                        <a:rPr lang="nb-NO" dirty="0"/>
                        <a:t>8.78</a:t>
                      </a:r>
                      <a:endParaRPr lang="en-GB" dirty="0"/>
                    </a:p>
                  </a:txBody>
                  <a:tcPr/>
                </a:tc>
                <a:tc>
                  <a:txBody>
                    <a:bodyPr/>
                    <a:lstStyle/>
                    <a:p>
                      <a:pPr algn="r"/>
                      <a:r>
                        <a:rPr lang="de-DE" dirty="0" err="1">
                          <a:effectLst/>
                        </a:rPr>
                        <a:t>gaht</a:t>
                      </a:r>
                      <a:r>
                        <a:rPr lang="de-DE" dirty="0">
                          <a:effectLst/>
                        </a:rPr>
                        <a:t> au innere </a:t>
                      </a:r>
                      <a:r>
                        <a:rPr lang="de-DE" dirty="0" err="1">
                          <a:effectLst/>
                        </a:rPr>
                        <a:t>stund</a:t>
                      </a:r>
                      <a:r>
                        <a:rPr lang="de-DE" dirty="0">
                          <a:effectLst/>
                        </a:rPr>
                        <a:t>? bin grad am </a:t>
                      </a:r>
                      <a:r>
                        <a:rPr lang="de-DE" dirty="0" err="1">
                          <a:effectLst/>
                        </a:rPr>
                        <a:t>speck</a:t>
                      </a:r>
                      <a:r>
                        <a:rPr lang="de-DE" dirty="0">
                          <a:effectLst/>
                        </a:rPr>
                        <a:t> brate ...</a:t>
                      </a:r>
                    </a:p>
                  </a:txBody>
                  <a:tcPr marL="60960" marR="60960" marT="30480" marB="30480" anchor="ctr"/>
                </a:tc>
                <a:extLst>
                  <a:ext uri="{0D108BD9-81ED-4DB2-BD59-A6C34878D82A}">
                    <a16:rowId xmlns:a16="http://schemas.microsoft.com/office/drawing/2014/main" val="1438218324"/>
                  </a:ext>
                </a:extLst>
              </a:tr>
              <a:tr h="370840">
                <a:tc>
                  <a:txBody>
                    <a:bodyPr/>
                    <a:lstStyle/>
                    <a:p>
                      <a:pPr algn="r"/>
                      <a:r>
                        <a:rPr lang="nb-NO" dirty="0"/>
                        <a:t>4</a:t>
                      </a:r>
                      <a:endParaRPr lang="en-GB" dirty="0"/>
                    </a:p>
                  </a:txBody>
                  <a:tcPr/>
                </a:tc>
                <a:tc>
                  <a:txBody>
                    <a:bodyPr/>
                    <a:lstStyle/>
                    <a:p>
                      <a:pPr algn="r"/>
                      <a:r>
                        <a:rPr lang="nb-NO" dirty="0"/>
                        <a:t>47.39</a:t>
                      </a:r>
                      <a:endParaRPr lang="en-GB" dirty="0"/>
                    </a:p>
                  </a:txBody>
                  <a:tcPr/>
                </a:tc>
                <a:tc>
                  <a:txBody>
                    <a:bodyPr/>
                    <a:lstStyle/>
                    <a:p>
                      <a:pPr algn="r"/>
                      <a:r>
                        <a:rPr lang="nb-NO" dirty="0"/>
                        <a:t>8.04</a:t>
                      </a:r>
                      <a:endParaRPr lang="en-GB" dirty="0"/>
                    </a:p>
                  </a:txBody>
                  <a:tcPr/>
                </a:tc>
                <a:tc>
                  <a:txBody>
                    <a:bodyPr/>
                    <a:lstStyle/>
                    <a:p>
                      <a:pPr algn="r"/>
                      <a:r>
                        <a:rPr lang="de-DE" sz="1800" b="0" i="0" kern="1200" dirty="0">
                          <a:solidFill>
                            <a:schemeClr val="dk1"/>
                          </a:solidFill>
                          <a:effectLst/>
                          <a:latin typeface="+mn-lt"/>
                          <a:ea typeface="+mn-ea"/>
                          <a:cs typeface="+mn-cs"/>
                        </a:rPr>
                        <a:t>sie: </a:t>
                      </a:r>
                      <a:r>
                        <a:rPr lang="de-DE" sz="1800" b="0" i="0" kern="1200" dirty="0" err="1">
                          <a:solidFill>
                            <a:schemeClr val="dk1"/>
                          </a:solidFill>
                          <a:effectLst/>
                          <a:latin typeface="+mn-lt"/>
                          <a:ea typeface="+mn-ea"/>
                          <a:cs typeface="+mn-cs"/>
                        </a:rPr>
                        <a:t>thy</a:t>
                      </a:r>
                      <a:r>
                        <a:rPr lang="de-DE" sz="1800" b="0" i="0" kern="1200" dirty="0">
                          <a:solidFill>
                            <a:schemeClr val="dk1"/>
                          </a:solidFill>
                          <a:effectLst/>
                          <a:latin typeface="+mn-lt"/>
                          <a:ea typeface="+mn-ea"/>
                          <a:cs typeface="+mn-cs"/>
                        </a:rPr>
                        <a:t> er: ? sie: </a:t>
                      </a:r>
                      <a:r>
                        <a:rPr lang="de-DE" sz="1800" b="0" i="0" kern="1200" dirty="0" err="1">
                          <a:solidFill>
                            <a:schemeClr val="dk1"/>
                          </a:solidFill>
                          <a:effectLst/>
                          <a:latin typeface="+mn-lt"/>
                          <a:ea typeface="+mn-ea"/>
                          <a:cs typeface="+mn-cs"/>
                        </a:rPr>
                        <a:t>thy</a:t>
                      </a:r>
                      <a:r>
                        <a:rPr lang="de-DE" sz="1800" b="0" i="0" kern="1200" dirty="0">
                          <a:solidFill>
                            <a:schemeClr val="dk1"/>
                          </a:solidFill>
                          <a:effectLst/>
                          <a:latin typeface="+mn-lt"/>
                          <a:ea typeface="+mn-ea"/>
                          <a:cs typeface="+mn-cs"/>
                        </a:rPr>
                        <a:t>= </a:t>
                      </a:r>
                      <a:r>
                        <a:rPr lang="de-DE" sz="1800" b="0" i="0" kern="1200" dirty="0" err="1">
                          <a:solidFill>
                            <a:schemeClr val="dk1"/>
                          </a:solidFill>
                          <a:effectLst/>
                          <a:latin typeface="+mn-lt"/>
                          <a:ea typeface="+mn-ea"/>
                          <a:cs typeface="+mn-cs"/>
                        </a:rPr>
                        <a:t>thank</a:t>
                      </a:r>
                      <a:r>
                        <a:rPr lang="de-DE" sz="1800" b="0" i="0" kern="1200" dirty="0">
                          <a:solidFill>
                            <a:schemeClr val="dk1"/>
                          </a:solidFill>
                          <a:effectLst/>
                          <a:latin typeface="+mn-lt"/>
                          <a:ea typeface="+mn-ea"/>
                          <a:cs typeface="+mn-cs"/>
                        </a:rPr>
                        <a:t> </a:t>
                      </a:r>
                      <a:r>
                        <a:rPr lang="de-DE" sz="1800" b="0" i="0" kern="1200" dirty="0" err="1">
                          <a:solidFill>
                            <a:schemeClr val="dk1"/>
                          </a:solidFill>
                          <a:effectLst/>
                          <a:latin typeface="+mn-lt"/>
                          <a:ea typeface="+mn-ea"/>
                          <a:cs typeface="+mn-cs"/>
                        </a:rPr>
                        <a:t>you</a:t>
                      </a:r>
                      <a:r>
                        <a:rPr lang="de-DE" sz="1800" b="0" i="0" kern="1200" dirty="0">
                          <a:solidFill>
                            <a:schemeClr val="dk1"/>
                          </a:solidFill>
                          <a:effectLst/>
                          <a:latin typeface="+mn-lt"/>
                          <a:ea typeface="+mn-ea"/>
                          <a:cs typeface="+mn-cs"/>
                        </a:rPr>
                        <a:t> er: </a:t>
                      </a:r>
                      <a:r>
                        <a:rPr lang="de-DE" sz="1800" b="0" i="0" kern="1200" dirty="0" err="1">
                          <a:solidFill>
                            <a:schemeClr val="dk1"/>
                          </a:solidFill>
                          <a:effectLst/>
                          <a:latin typeface="+mn-lt"/>
                          <a:ea typeface="+mn-ea"/>
                          <a:cs typeface="+mn-cs"/>
                        </a:rPr>
                        <a:t>player</a:t>
                      </a:r>
                      <a:r>
                        <a:rPr lang="de-DE" sz="1800" b="0" i="0" kern="1200" dirty="0">
                          <a:solidFill>
                            <a:schemeClr val="dk1"/>
                          </a:solidFill>
                          <a:effectLst/>
                          <a:latin typeface="+mn-lt"/>
                          <a:ea typeface="+mn-ea"/>
                          <a:cs typeface="+mn-cs"/>
                        </a:rPr>
                        <a:t> ...</a:t>
                      </a:r>
                      <a:endParaRPr lang="en-GB" dirty="0"/>
                    </a:p>
                  </a:txBody>
                  <a:tcPr/>
                </a:tc>
                <a:extLst>
                  <a:ext uri="{0D108BD9-81ED-4DB2-BD59-A6C34878D82A}">
                    <a16:rowId xmlns:a16="http://schemas.microsoft.com/office/drawing/2014/main" val="1962909312"/>
                  </a:ext>
                </a:extLst>
              </a:tr>
            </a:tbl>
          </a:graphicData>
        </a:graphic>
      </p:graphicFrame>
    </p:spTree>
    <p:extLst>
      <p:ext uri="{BB962C8B-B14F-4D97-AF65-F5344CB8AC3E}">
        <p14:creationId xmlns:p14="http://schemas.microsoft.com/office/powerpoint/2010/main" val="3521002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68800-CC3E-8258-BFF4-665B0391AF19}"/>
              </a:ext>
            </a:extLst>
          </p:cNvPr>
          <p:cNvSpPr>
            <a:spLocks noGrp="1"/>
          </p:cNvSpPr>
          <p:nvPr>
            <p:ph type="title"/>
          </p:nvPr>
        </p:nvSpPr>
        <p:spPr>
          <a:xfrm>
            <a:off x="1095551" y="205979"/>
            <a:ext cx="7407404" cy="857250"/>
          </a:xfrm>
        </p:spPr>
        <p:txBody>
          <a:bodyPr wrap="square" anchor="t">
            <a:normAutofit/>
          </a:bodyPr>
          <a:lstStyle/>
          <a:p>
            <a:r>
              <a:rPr lang="en-US" dirty="0"/>
              <a:t>Model Architecture</a:t>
            </a:r>
          </a:p>
        </p:txBody>
      </p:sp>
      <p:sp>
        <p:nvSpPr>
          <p:cNvPr id="12" name="Content Placeholder 2">
            <a:extLst>
              <a:ext uri="{FF2B5EF4-FFF2-40B4-BE49-F238E27FC236}">
                <a16:creationId xmlns:a16="http://schemas.microsoft.com/office/drawing/2014/main" id="{4A84B34C-32C4-803F-09AC-6BD7A895FB69}"/>
              </a:ext>
            </a:extLst>
          </p:cNvPr>
          <p:cNvSpPr>
            <a:spLocks noGrp="1"/>
          </p:cNvSpPr>
          <p:nvPr>
            <p:ph sz="half" idx="1"/>
          </p:nvPr>
        </p:nvSpPr>
        <p:spPr>
          <a:xfrm>
            <a:off x="1114712" y="1200151"/>
            <a:ext cx="3667845" cy="3394472"/>
          </a:xfrm>
        </p:spPr>
        <p:txBody>
          <a:bodyPr>
            <a:normAutofit/>
          </a:bodyPr>
          <a:lstStyle/>
          <a:p>
            <a:r>
              <a:rPr lang="en-US" dirty="0"/>
              <a:t>Pre-trained BERT</a:t>
            </a:r>
          </a:p>
          <a:p>
            <a:pPr lvl="1"/>
            <a:r>
              <a:rPr lang="en-US" dirty="0"/>
              <a:t>Swiss corpora</a:t>
            </a:r>
          </a:p>
          <a:p>
            <a:r>
              <a:rPr lang="en-US" dirty="0"/>
              <a:t>Fine-tuning</a:t>
            </a:r>
          </a:p>
          <a:p>
            <a:pPr lvl="1"/>
            <a:r>
              <a:rPr lang="en-US" dirty="0"/>
              <a:t>[CLS] token</a:t>
            </a:r>
          </a:p>
          <a:p>
            <a:pPr lvl="1"/>
            <a:r>
              <a:rPr lang="en-US" dirty="0"/>
              <a:t>Linear classification head</a:t>
            </a:r>
          </a:p>
          <a:p>
            <a:pPr lvl="1"/>
            <a:r>
              <a:rPr lang="en-US" dirty="0"/>
              <a:t>Double regression</a:t>
            </a:r>
          </a:p>
        </p:txBody>
      </p:sp>
      <p:pic>
        <p:nvPicPr>
          <p:cNvPr id="7" name="Content Placeholder 6">
            <a:extLst>
              <a:ext uri="{FF2B5EF4-FFF2-40B4-BE49-F238E27FC236}">
                <a16:creationId xmlns:a16="http://schemas.microsoft.com/office/drawing/2014/main" id="{20DAA482-8726-F3DD-88B3-BC7801FF64F0}"/>
              </a:ext>
            </a:extLst>
          </p:cNvPr>
          <p:cNvPicPr>
            <a:picLocks noGrp="1" noChangeAspect="1"/>
          </p:cNvPicPr>
          <p:nvPr>
            <p:ph sz="half" idx="2"/>
          </p:nvPr>
        </p:nvPicPr>
        <p:blipFill>
          <a:blip r:embed="rId3"/>
          <a:stretch>
            <a:fillRect/>
          </a:stretch>
        </p:blipFill>
        <p:spPr>
          <a:xfrm>
            <a:off x="5483635" y="1200151"/>
            <a:ext cx="3318096" cy="3394472"/>
          </a:xfrm>
          <a:noFill/>
        </p:spPr>
      </p:pic>
    </p:spTree>
    <p:extLst>
      <p:ext uri="{BB962C8B-B14F-4D97-AF65-F5344CB8AC3E}">
        <p14:creationId xmlns:p14="http://schemas.microsoft.com/office/powerpoint/2010/main" val="2415498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68800-CC3E-8258-BFF4-665B0391AF19}"/>
              </a:ext>
            </a:extLst>
          </p:cNvPr>
          <p:cNvSpPr>
            <a:spLocks noGrp="1"/>
          </p:cNvSpPr>
          <p:nvPr>
            <p:ph type="title"/>
          </p:nvPr>
        </p:nvSpPr>
        <p:spPr/>
        <p:txBody>
          <a:bodyPr/>
          <a:lstStyle/>
          <a:p>
            <a:r>
              <a:rPr lang="en-US" dirty="0"/>
              <a:t>Method</a:t>
            </a:r>
          </a:p>
        </p:txBody>
      </p:sp>
      <p:sp>
        <p:nvSpPr>
          <p:cNvPr id="3" name="Content Placeholder 2">
            <a:extLst>
              <a:ext uri="{FF2B5EF4-FFF2-40B4-BE49-F238E27FC236}">
                <a16:creationId xmlns:a16="http://schemas.microsoft.com/office/drawing/2014/main" id="{095D862F-B7AC-3CD1-C6DD-1AF3FDE20224}"/>
              </a:ext>
            </a:extLst>
          </p:cNvPr>
          <p:cNvSpPr>
            <a:spLocks noGrp="1"/>
          </p:cNvSpPr>
          <p:nvPr>
            <p:ph idx="1"/>
          </p:nvPr>
        </p:nvSpPr>
        <p:spPr/>
        <p:txBody>
          <a:bodyPr>
            <a:normAutofit lnSpcReduction="10000"/>
          </a:bodyPr>
          <a:lstStyle/>
          <a:p>
            <a:r>
              <a:rPr lang="en-US" dirty="0"/>
              <a:t>Pre-trained models</a:t>
            </a:r>
          </a:p>
          <a:p>
            <a:pPr lvl="1"/>
            <a:r>
              <a:rPr lang="en-US" dirty="0"/>
              <a:t>dbmdz/</a:t>
            </a:r>
            <a:r>
              <a:rPr lang="en-US" b="1" dirty="0" err="1"/>
              <a:t>bert</a:t>
            </a:r>
            <a:r>
              <a:rPr lang="en-US" b="1" dirty="0"/>
              <a:t>-base-</a:t>
            </a:r>
            <a:r>
              <a:rPr lang="en-US" b="1" dirty="0" err="1"/>
              <a:t>german</a:t>
            </a:r>
            <a:r>
              <a:rPr lang="en-US" b="1" dirty="0"/>
              <a:t>-uncased</a:t>
            </a:r>
          </a:p>
          <a:p>
            <a:pPr lvl="1"/>
            <a:r>
              <a:rPr lang="en-US" dirty="0" err="1"/>
              <a:t>statworx</a:t>
            </a:r>
            <a:r>
              <a:rPr lang="en-US" dirty="0"/>
              <a:t>/</a:t>
            </a:r>
            <a:r>
              <a:rPr lang="en-US" b="1" dirty="0" err="1"/>
              <a:t>bert</a:t>
            </a:r>
            <a:r>
              <a:rPr lang="en-US" b="1" dirty="0"/>
              <a:t>-base-</a:t>
            </a:r>
            <a:r>
              <a:rPr lang="en-US" b="1" dirty="0" err="1"/>
              <a:t>german</a:t>
            </a:r>
            <a:r>
              <a:rPr lang="en-US" b="1" dirty="0"/>
              <a:t>-cased-finetuned-</a:t>
            </a:r>
            <a:r>
              <a:rPr lang="en-US" b="1" dirty="0" err="1"/>
              <a:t>swiss</a:t>
            </a:r>
            <a:endParaRPr lang="en-US" b="1" dirty="0"/>
          </a:p>
          <a:p>
            <a:pPr lvl="1"/>
            <a:r>
              <a:rPr lang="en-US" dirty="0" err="1"/>
              <a:t>ZurichNLP</a:t>
            </a:r>
            <a:r>
              <a:rPr lang="en-US" dirty="0"/>
              <a:t>/</a:t>
            </a:r>
            <a:r>
              <a:rPr lang="en-US" b="1" dirty="0" err="1"/>
              <a:t>swissbert</a:t>
            </a:r>
            <a:endParaRPr lang="en-US" dirty="0"/>
          </a:p>
          <a:p>
            <a:r>
              <a:rPr lang="en-US" dirty="0"/>
              <a:t>Map projections</a:t>
            </a:r>
          </a:p>
          <a:p>
            <a:pPr lvl="1"/>
            <a:r>
              <a:rPr lang="en-US" dirty="0"/>
              <a:t>Latitude/longitude</a:t>
            </a:r>
          </a:p>
          <a:p>
            <a:pPr lvl="1"/>
            <a:r>
              <a:rPr lang="en-US" dirty="0"/>
              <a:t>Metric projections (UTM, LV95)</a:t>
            </a:r>
          </a:p>
          <a:p>
            <a:r>
              <a:rPr lang="en-US" dirty="0"/>
              <a:t>Learning rates</a:t>
            </a:r>
          </a:p>
          <a:p>
            <a:pPr lvl="1"/>
            <a:r>
              <a:rPr lang="en-US" dirty="0"/>
              <a:t>Fixed </a:t>
            </a:r>
          </a:p>
          <a:p>
            <a:pPr lvl="1"/>
            <a:r>
              <a:rPr lang="en-US" dirty="0"/>
              <a:t>Schedulers</a:t>
            </a:r>
          </a:p>
        </p:txBody>
      </p:sp>
    </p:spTree>
    <p:extLst>
      <p:ext uri="{BB962C8B-B14F-4D97-AF65-F5344CB8AC3E}">
        <p14:creationId xmlns:p14="http://schemas.microsoft.com/office/powerpoint/2010/main" val="2903395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68800-CC3E-8258-BFF4-665B0391AF19}"/>
              </a:ext>
            </a:extLst>
          </p:cNvPr>
          <p:cNvSpPr>
            <a:spLocks noGrp="1"/>
          </p:cNvSpPr>
          <p:nvPr>
            <p:ph type="title"/>
          </p:nvPr>
        </p:nvSpPr>
        <p:spPr/>
        <p:txBody>
          <a:bodyPr/>
          <a:lstStyle/>
          <a:p>
            <a:r>
              <a:rPr lang="en-US" dirty="0"/>
              <a:t>Results</a:t>
            </a:r>
          </a:p>
        </p:txBody>
      </p:sp>
      <p:pic>
        <p:nvPicPr>
          <p:cNvPr id="6" name="Content Placeholder 5">
            <a:extLst>
              <a:ext uri="{FF2B5EF4-FFF2-40B4-BE49-F238E27FC236}">
                <a16:creationId xmlns:a16="http://schemas.microsoft.com/office/drawing/2014/main" id="{B76EE714-1EEC-A5CC-AE11-48B054ED7DB1}"/>
              </a:ext>
            </a:extLst>
          </p:cNvPr>
          <p:cNvPicPr>
            <a:picLocks noGrp="1" noChangeAspect="1"/>
          </p:cNvPicPr>
          <p:nvPr>
            <p:ph idx="1"/>
          </p:nvPr>
        </p:nvPicPr>
        <p:blipFill>
          <a:blip r:embed="rId3"/>
          <a:stretch>
            <a:fillRect/>
          </a:stretch>
        </p:blipFill>
        <p:spPr>
          <a:xfrm>
            <a:off x="1575075" y="944563"/>
            <a:ext cx="6495501" cy="3871912"/>
          </a:xfrm>
          <a:prstGeom prst="rect">
            <a:avLst/>
          </a:prstGeom>
        </p:spPr>
      </p:pic>
    </p:spTree>
    <p:extLst>
      <p:ext uri="{BB962C8B-B14F-4D97-AF65-F5344CB8AC3E}">
        <p14:creationId xmlns:p14="http://schemas.microsoft.com/office/powerpoint/2010/main" val="3049111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map of a large area&#10;&#10;Description automatically generated with medium confidence">
            <a:extLst>
              <a:ext uri="{FF2B5EF4-FFF2-40B4-BE49-F238E27FC236}">
                <a16:creationId xmlns:a16="http://schemas.microsoft.com/office/drawing/2014/main" id="{FFDD7CA4-91E1-DB1C-DFF0-2216F325F35A}"/>
              </a:ext>
            </a:extLst>
          </p:cNvPr>
          <p:cNvPicPr>
            <a:picLocks noGrp="1" noChangeAspect="1"/>
          </p:cNvPicPr>
          <p:nvPr>
            <p:ph idx="1"/>
          </p:nvPr>
        </p:nvPicPr>
        <p:blipFill>
          <a:blip r:embed="rId3"/>
          <a:stretch>
            <a:fillRect/>
          </a:stretch>
        </p:blipFill>
        <p:spPr>
          <a:xfrm>
            <a:off x="655321" y="99747"/>
            <a:ext cx="8344300" cy="4944006"/>
          </a:xfrm>
        </p:spPr>
      </p:pic>
      <p:sp>
        <p:nvSpPr>
          <p:cNvPr id="2" name="Title 1">
            <a:extLst>
              <a:ext uri="{FF2B5EF4-FFF2-40B4-BE49-F238E27FC236}">
                <a16:creationId xmlns:a16="http://schemas.microsoft.com/office/drawing/2014/main" id="{BCF68800-CC3E-8258-BFF4-665B0391AF19}"/>
              </a:ext>
            </a:extLst>
          </p:cNvPr>
          <p:cNvSpPr>
            <a:spLocks noGrp="1"/>
          </p:cNvSpPr>
          <p:nvPr>
            <p:ph type="title"/>
          </p:nvPr>
        </p:nvSpPr>
        <p:spPr/>
        <p:txBody>
          <a:bodyPr/>
          <a:lstStyle/>
          <a:p>
            <a:r>
              <a:rPr lang="en-US" dirty="0"/>
              <a:t>Results</a:t>
            </a:r>
          </a:p>
        </p:txBody>
      </p:sp>
    </p:spTree>
    <p:extLst>
      <p:ext uri="{BB962C8B-B14F-4D97-AF65-F5344CB8AC3E}">
        <p14:creationId xmlns:p14="http://schemas.microsoft.com/office/powerpoint/2010/main" val="2594567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68800-CC3E-8258-BFF4-665B0391AF19}"/>
              </a:ext>
            </a:extLst>
          </p:cNvPr>
          <p:cNvSpPr>
            <a:spLocks noGrp="1"/>
          </p:cNvSpPr>
          <p:nvPr>
            <p:ph type="title"/>
          </p:nvPr>
        </p:nvSpPr>
        <p:spPr/>
        <p:txBody>
          <a:bodyPr/>
          <a:lstStyle/>
          <a:p>
            <a:r>
              <a:rPr lang="en-US" dirty="0"/>
              <a:t>Results</a:t>
            </a:r>
          </a:p>
        </p:txBody>
      </p:sp>
      <p:pic>
        <p:nvPicPr>
          <p:cNvPr id="7" name="Content Placeholder 6" descr="A graph of a person standing in front of a white background&#10;&#10;Description automatically generated">
            <a:extLst>
              <a:ext uri="{FF2B5EF4-FFF2-40B4-BE49-F238E27FC236}">
                <a16:creationId xmlns:a16="http://schemas.microsoft.com/office/drawing/2014/main" id="{E3CFA631-D77E-BDA6-4D10-4E461AD58D47}"/>
              </a:ext>
            </a:extLst>
          </p:cNvPr>
          <p:cNvPicPr>
            <a:picLocks noGrp="1" noChangeAspect="1"/>
          </p:cNvPicPr>
          <p:nvPr>
            <p:ph idx="1"/>
          </p:nvPr>
        </p:nvPicPr>
        <p:blipFill>
          <a:blip r:embed="rId3"/>
          <a:stretch>
            <a:fillRect/>
          </a:stretch>
        </p:blipFill>
        <p:spPr>
          <a:xfrm>
            <a:off x="1252086" y="1184303"/>
            <a:ext cx="7141478" cy="3392431"/>
          </a:xfrm>
        </p:spPr>
      </p:pic>
    </p:spTree>
    <p:extLst>
      <p:ext uri="{BB962C8B-B14F-4D97-AF65-F5344CB8AC3E}">
        <p14:creationId xmlns:p14="http://schemas.microsoft.com/office/powerpoint/2010/main" val="3486982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68800-CC3E-8258-BFF4-665B0391AF19}"/>
              </a:ext>
            </a:extLst>
          </p:cNvPr>
          <p:cNvSpPr>
            <a:spLocks noGrp="1"/>
          </p:cNvSpPr>
          <p:nvPr>
            <p:ph type="title"/>
          </p:nvPr>
        </p:nvSpPr>
        <p:spPr/>
        <p:txBody>
          <a:bodyPr/>
          <a:lstStyle/>
          <a:p>
            <a:r>
              <a:rPr lang="en-US" dirty="0"/>
              <a:t>Conclusion </a:t>
            </a:r>
          </a:p>
        </p:txBody>
      </p:sp>
      <p:sp>
        <p:nvSpPr>
          <p:cNvPr id="4" name="Content Placeholder 3">
            <a:extLst>
              <a:ext uri="{FF2B5EF4-FFF2-40B4-BE49-F238E27FC236}">
                <a16:creationId xmlns:a16="http://schemas.microsoft.com/office/drawing/2014/main" id="{0162FD4E-41EE-14BB-E5C8-C8ABBE85B3D9}"/>
              </a:ext>
            </a:extLst>
          </p:cNvPr>
          <p:cNvSpPr>
            <a:spLocks noGrp="1"/>
          </p:cNvSpPr>
          <p:nvPr>
            <p:ph idx="1"/>
          </p:nvPr>
        </p:nvSpPr>
        <p:spPr>
          <a:xfrm>
            <a:off x="982193" y="943897"/>
            <a:ext cx="7681516" cy="3366846"/>
          </a:xfrm>
        </p:spPr>
        <p:txBody>
          <a:bodyPr>
            <a:normAutofit/>
          </a:bodyPr>
          <a:lstStyle/>
          <a:p>
            <a:r>
              <a:rPr lang="en-US" dirty="0"/>
              <a:t>Results are good but “should” be better</a:t>
            </a:r>
          </a:p>
          <a:p>
            <a:pPr lvl="1"/>
            <a:r>
              <a:rPr lang="en-US" dirty="0"/>
              <a:t>Recent models have more relevant context </a:t>
            </a:r>
          </a:p>
          <a:p>
            <a:pPr lvl="1"/>
            <a:r>
              <a:rPr lang="en-US" dirty="0"/>
              <a:t>Scherrer and </a:t>
            </a:r>
            <a:r>
              <a:rPr lang="en-GB" dirty="0" err="1"/>
              <a:t>Ljubešić</a:t>
            </a:r>
            <a:r>
              <a:rPr lang="en-GB" dirty="0"/>
              <a:t> (2020) still better </a:t>
            </a:r>
            <a:endParaRPr lang="en-US" dirty="0"/>
          </a:p>
          <a:p>
            <a:pPr lvl="1"/>
            <a:r>
              <a:rPr lang="en-US" dirty="0"/>
              <a:t>Implementation issue?</a:t>
            </a:r>
          </a:p>
          <a:p>
            <a:pPr lvl="1"/>
            <a:r>
              <a:rPr lang="en-US" dirty="0"/>
              <a:t>Hyperparameters?</a:t>
            </a:r>
          </a:p>
          <a:p>
            <a:r>
              <a:rPr lang="en-US" dirty="0"/>
              <a:t>Interesting task </a:t>
            </a:r>
          </a:p>
          <a:p>
            <a:pPr lvl="1"/>
            <a:r>
              <a:rPr lang="en-US" dirty="0"/>
              <a:t>Surprisingly accurate</a:t>
            </a:r>
          </a:p>
          <a:p>
            <a:pPr lvl="1"/>
            <a:r>
              <a:rPr lang="en-US" dirty="0"/>
              <a:t>Applicable in Norway? </a:t>
            </a:r>
          </a:p>
          <a:p>
            <a:pPr lvl="1"/>
            <a:endParaRPr lang="en-US" dirty="0"/>
          </a:p>
          <a:p>
            <a:pPr marL="0" indent="0">
              <a:buNone/>
            </a:pPr>
            <a:endParaRPr lang="en-US" dirty="0"/>
          </a:p>
        </p:txBody>
      </p:sp>
      <p:sp>
        <p:nvSpPr>
          <p:cNvPr id="6" name="TextBox 5">
            <a:extLst>
              <a:ext uri="{FF2B5EF4-FFF2-40B4-BE49-F238E27FC236}">
                <a16:creationId xmlns:a16="http://schemas.microsoft.com/office/drawing/2014/main" id="{41856EB0-4C38-1BE0-9514-F58CC75507CF}"/>
              </a:ext>
            </a:extLst>
          </p:cNvPr>
          <p:cNvSpPr txBox="1"/>
          <p:nvPr/>
        </p:nvSpPr>
        <p:spPr>
          <a:xfrm>
            <a:off x="982194" y="4316129"/>
            <a:ext cx="7681516" cy="646331"/>
          </a:xfrm>
          <a:prstGeom prst="rect">
            <a:avLst/>
          </a:prstGeom>
          <a:noFill/>
        </p:spPr>
        <p:txBody>
          <a:bodyPr wrap="square">
            <a:spAutoFit/>
          </a:bodyPr>
          <a:lstStyle/>
          <a:p>
            <a:r>
              <a:rPr lang="en-GB" sz="1200" dirty="0"/>
              <a:t>Scherrer, Y., &amp; </a:t>
            </a:r>
            <a:r>
              <a:rPr lang="en-GB" sz="1200" dirty="0" err="1"/>
              <a:t>Ljubešić</a:t>
            </a:r>
            <a:r>
              <a:rPr lang="en-GB" sz="1200" dirty="0"/>
              <a:t>, N. (2020). </a:t>
            </a:r>
            <a:r>
              <a:rPr lang="en-GB" sz="1200" dirty="0" err="1"/>
              <a:t>HeLju@VarDial</a:t>
            </a:r>
            <a:r>
              <a:rPr lang="en-GB" sz="1200" dirty="0"/>
              <a:t> 2020: Social Media Variety Geolocation with BERT Models. </a:t>
            </a:r>
            <a:r>
              <a:rPr lang="en-GB" sz="1200" i="1" dirty="0"/>
              <a:t>Proceedings of the 7th Workshop on NLP for Similar Languages, Varieties and Dialects</a:t>
            </a:r>
            <a:r>
              <a:rPr lang="en-GB" sz="1200" dirty="0"/>
              <a:t>, 202–211. </a:t>
            </a:r>
            <a:r>
              <a:rPr lang="en-GB" sz="1200" dirty="0">
                <a:hlinkClick r:id="rId3"/>
              </a:rPr>
              <a:t>https://aclanthology.org/2020.vardial-1.19</a:t>
            </a:r>
            <a:endParaRPr lang="en-GB" sz="1200" dirty="0"/>
          </a:p>
        </p:txBody>
      </p:sp>
    </p:spTree>
    <p:extLst>
      <p:ext uri="{BB962C8B-B14F-4D97-AF65-F5344CB8AC3E}">
        <p14:creationId xmlns:p14="http://schemas.microsoft.com/office/powerpoint/2010/main" val="3183373661"/>
      </p:ext>
    </p:extLst>
  </p:cSld>
  <p:clrMapOvr>
    <a:masterClrMapping/>
  </p:clrMapOvr>
</p:sld>
</file>

<file path=ppt/theme/theme1.xml><?xml version="1.0" encoding="utf-8"?>
<a:theme xmlns:a="http://schemas.openxmlformats.org/drawingml/2006/main" name="Office-tema">
  <a:themeElements>
    <a:clrScheme name="NTNU FARGER UU">
      <a:dk1>
        <a:srgbClr val="000000"/>
      </a:dk1>
      <a:lt1>
        <a:srgbClr val="FFFFFF"/>
      </a:lt1>
      <a:dk2>
        <a:srgbClr val="014693"/>
      </a:dk2>
      <a:lt2>
        <a:srgbClr val="D6D7D6"/>
      </a:lt2>
      <a:accent1>
        <a:srgbClr val="B6C8E9"/>
      </a:accent1>
      <a:accent2>
        <a:srgbClr val="014693"/>
      </a:accent2>
      <a:accent3>
        <a:srgbClr val="BCD024"/>
      </a:accent3>
      <a:accent4>
        <a:srgbClr val="B01B81"/>
      </a:accent4>
      <a:accent5>
        <a:srgbClr val="F7D019"/>
      </a:accent5>
      <a:accent6>
        <a:srgbClr val="ED8013"/>
      </a:accent6>
      <a:hlink>
        <a:srgbClr val="3D2A68"/>
      </a:hlink>
      <a:folHlink>
        <a:srgbClr val="338C8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3B7B0"/>
        </a:solidFill>
        <a:ln>
          <a:noFill/>
        </a:ln>
        <a:effectLst>
          <a:outerShdw blurRad="114300" dist="12700" dir="5400000" rotWithShape="0">
            <a:srgbClr val="000000">
              <a:alpha val="35000"/>
            </a:srgbClr>
          </a:outerShdw>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3296</TotalTime>
  <Words>1441</Words>
  <Application>Microsoft Office PowerPoint</Application>
  <PresentationFormat>On-screen Show (16:9)</PresentationFormat>
  <Paragraphs>122</Paragraphs>
  <Slides>9</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Consolas</vt:lpstr>
      <vt:lpstr>Söhne</vt:lpstr>
      <vt:lpstr>Office-tema</vt:lpstr>
      <vt:lpstr>Geolocation of Swiss Jodel Messages Using Large LMs</vt:lpstr>
      <vt:lpstr>Task Description </vt:lpstr>
      <vt:lpstr>PowerPoint Presentation</vt:lpstr>
      <vt:lpstr>Model Architecture</vt:lpstr>
      <vt:lpstr>Method</vt:lpstr>
      <vt:lpstr>Results</vt:lpstr>
      <vt:lpstr>Results</vt:lpstr>
      <vt:lpstr>Results</vt:lpstr>
      <vt:lpstr>Conclusion </vt:lpstr>
    </vt:vector>
  </TitlesOfParts>
  <Company>NTNU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PowerPoint-presentasjon</dc:title>
  <dc:creator>Kolbjørn Skarpnes</dc:creator>
  <cp:lastModifiedBy>Oskar Holm</cp:lastModifiedBy>
  <cp:revision>139</cp:revision>
  <dcterms:created xsi:type="dcterms:W3CDTF">2013-06-10T16:56:09Z</dcterms:created>
  <dcterms:modified xsi:type="dcterms:W3CDTF">2023-11-23T15:23:53Z</dcterms:modified>
</cp:coreProperties>
</file>