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4" r:id="rId4"/>
    <p:sldId id="260" r:id="rId5"/>
    <p:sldId id="259" r:id="rId6"/>
    <p:sldId id="265" r:id="rId7"/>
    <p:sldId id="261" r:id="rId8"/>
    <p:sldId id="262" r:id="rId9"/>
    <p:sldId id="266" r:id="rId10"/>
    <p:sldId id="267" r:id="rId11"/>
    <p:sldId id="282" r:id="rId12"/>
    <p:sldId id="263" r:id="rId13"/>
    <p:sldId id="283" r:id="rId14"/>
    <p:sldId id="268" r:id="rId15"/>
    <p:sldId id="269" r:id="rId16"/>
    <p:sldId id="270" r:id="rId17"/>
    <p:sldId id="281" r:id="rId18"/>
    <p:sldId id="2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7" d="100"/>
          <a:sy n="97" d="100"/>
        </p:scale>
        <p:origin x="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yi" userId="49f524906f595733" providerId="LiveId" clId="{02A39DB2-E977-48D7-BE1F-AE9A80464C59}"/>
    <pc:docChg chg="delSld">
      <pc:chgData name="zhao yi" userId="49f524906f595733" providerId="LiveId" clId="{02A39DB2-E977-48D7-BE1F-AE9A80464C59}" dt="2022-09-14T19:44:19.872" v="0" actId="47"/>
      <pc:docMkLst>
        <pc:docMk/>
      </pc:docMkLst>
      <pc:sldChg chg="del">
        <pc:chgData name="zhao yi" userId="49f524906f595733" providerId="LiveId" clId="{02A39DB2-E977-48D7-BE1F-AE9A80464C59}" dt="2022-09-14T19:44:19.872" v="0" actId="47"/>
        <pc:sldMkLst>
          <pc:docMk/>
          <pc:sldMk cId="1944009891"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9755-F278-4E31-AC48-17D9BC9CB40D}" type="datetimeFigureOut">
              <a:rPr lang="zh-CN" altLang="en-US" smtClean="0"/>
              <a:t>2022/9/15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595A7-D693-4568-AB5F-4FEA0EBC2436}" type="slidenum">
              <a:rPr lang="zh-CN" altLang="en-US" smtClean="0"/>
              <a:t>‹#›</a:t>
            </a:fld>
            <a:endParaRPr lang="zh-CN" altLang="en-US"/>
          </a:p>
        </p:txBody>
      </p:sp>
    </p:spTree>
    <p:extLst>
      <p:ext uri="{BB962C8B-B14F-4D97-AF65-F5344CB8AC3E}">
        <p14:creationId xmlns:p14="http://schemas.microsoft.com/office/powerpoint/2010/main" val="1027131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my name is Yi Zhao, you can call me Yi. As Prof. Fan introduced the </a:t>
            </a:r>
            <a:r>
              <a:rPr lang="en-US" altLang="zh-CN" dirty="0" err="1"/>
              <a:t>RANSAC</a:t>
            </a:r>
            <a:r>
              <a:rPr lang="en-US" altLang="zh-CN" dirty="0"/>
              <a:t> algorithm in the previous classes, today I will introduce how to implement the </a:t>
            </a:r>
            <a:r>
              <a:rPr lang="en-US" altLang="zh-CN" dirty="0" err="1"/>
              <a:t>RANSAC</a:t>
            </a:r>
            <a:r>
              <a:rPr lang="en-US" altLang="zh-CN" dirty="0"/>
              <a:t> using python.</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1</a:t>
            </a:fld>
            <a:endParaRPr lang="zh-CN" altLang="en-US"/>
          </a:p>
        </p:txBody>
      </p:sp>
    </p:spTree>
    <p:extLst>
      <p:ext uri="{BB962C8B-B14F-4D97-AF65-F5344CB8AC3E}">
        <p14:creationId xmlns:p14="http://schemas.microsoft.com/office/powerpoint/2010/main" val="2668223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the four packages we need to use, among them, the random package is for adding random points and the math package is for mathematical operation and statistics.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10</a:t>
            </a:fld>
            <a:endParaRPr lang="zh-CN" altLang="en-US"/>
          </a:p>
        </p:txBody>
      </p:sp>
    </p:spTree>
    <p:extLst>
      <p:ext uri="{BB962C8B-B14F-4D97-AF65-F5344CB8AC3E}">
        <p14:creationId xmlns:p14="http://schemas.microsoft.com/office/powerpoint/2010/main" val="16392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performing the </a:t>
            </a:r>
            <a:r>
              <a:rPr lang="en-US" altLang="zh-CN" dirty="0" err="1"/>
              <a:t>RANSAC</a:t>
            </a:r>
            <a:r>
              <a:rPr lang="en-US" altLang="zh-CN" dirty="0"/>
              <a:t> algorithm for plane , you need to specify three parameters. The first one is the LAS files you are going to deal with. Then is the max iterate number, and the last one is the distance threshold.</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11</a:t>
            </a:fld>
            <a:endParaRPr lang="zh-CN" altLang="en-US"/>
          </a:p>
        </p:txBody>
      </p:sp>
    </p:spTree>
    <p:extLst>
      <p:ext uri="{BB962C8B-B14F-4D97-AF65-F5344CB8AC3E}">
        <p14:creationId xmlns:p14="http://schemas.microsoft.com/office/powerpoint/2010/main" val="366016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implement the </a:t>
            </a:r>
            <a:r>
              <a:rPr lang="en-US" altLang="zh-CN" dirty="0" err="1"/>
              <a:t>RANSAC</a:t>
            </a:r>
            <a:r>
              <a:rPr lang="en-US" altLang="zh-CN" dirty="0"/>
              <a:t> method for plane detection, we need to determine an initial plane first. </a:t>
            </a:r>
          </a:p>
          <a:p>
            <a:r>
              <a:rPr lang="en-US" altLang="zh-CN" dirty="0"/>
              <a:t>Mathematically, to determine a plane, we need three points that are not on the same line. Here, we use </a:t>
            </a:r>
            <a:r>
              <a:rPr lang="en-US" altLang="zh-CN" dirty="0" err="1"/>
              <a:t>random.seed</a:t>
            </a:r>
            <a:r>
              <a:rPr lang="en-US" altLang="zh-CN" dirty="0"/>
              <a:t>() function to determine three different integers, and use the three integers as the indexes of the points to search three points with different coordinates. It should be noted that the three integers are generated by the </a:t>
            </a:r>
            <a:r>
              <a:rPr lang="en-US" altLang="zh-CN" dirty="0" err="1"/>
              <a:t>random.randint</a:t>
            </a:r>
            <a:r>
              <a:rPr lang="en-US" altLang="zh-CN" dirty="0"/>
              <a:t>() function with FOR loop, the function of the </a:t>
            </a:r>
            <a:r>
              <a:rPr lang="en-US" altLang="zh-CN" dirty="0" err="1"/>
              <a:t>random.seed</a:t>
            </a:r>
            <a:r>
              <a:rPr lang="en-US" altLang="zh-CN" dirty="0"/>
              <a:t>() is to make sure the three integers are not the same.</a:t>
            </a:r>
          </a:p>
          <a:p>
            <a:r>
              <a:rPr lang="en-US" altLang="zh-CN" dirty="0"/>
              <a:t>As shown in the figure, through this process, three different points are randomly selected, they are point one, two and three.</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12</a:t>
            </a:fld>
            <a:endParaRPr lang="zh-CN" altLang="en-US"/>
          </a:p>
        </p:txBody>
      </p:sp>
    </p:spTree>
    <p:extLst>
      <p:ext uri="{BB962C8B-B14F-4D97-AF65-F5344CB8AC3E}">
        <p14:creationId xmlns:p14="http://schemas.microsoft.com/office/powerpoint/2010/main" val="2646166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calculate the plane function according to the three seed points. Mathematically, a plane equation is defined </a:t>
            </a:r>
            <a:r>
              <a:rPr lang="en-US" altLang="zh-CN" b="0" dirty="0"/>
              <a:t>as </a:t>
            </a:r>
            <a:r>
              <a:rPr kumimoji="0" lang="zh-CN" altLang="zh-CN" sz="1200" b="0" i="0" u="none" strike="noStrike" cap="none" normalizeH="0" baseline="0" dirty="0">
                <a:ln>
                  <a:noFill/>
                </a:ln>
                <a:solidFill>
                  <a:schemeClr val="bg1"/>
                </a:solidFill>
                <a:effectLst/>
                <a:latin typeface="Consolas" panose="020B0609020204030204" pitchFamily="49" charset="0"/>
              </a:rPr>
              <a:t>ax + by + cz + d = 0</a:t>
            </a:r>
            <a:r>
              <a:rPr kumimoji="0" lang="en-US" altLang="zh-CN" sz="1200" b="0" i="0" u="none" strike="noStrike" cap="none" normalizeH="0" baseline="0" dirty="0">
                <a:ln>
                  <a:noFill/>
                </a:ln>
                <a:solidFill>
                  <a:schemeClr val="bg1"/>
                </a:solidFill>
                <a:effectLst/>
                <a:latin typeface="Consolas" panose="020B0609020204030204" pitchFamily="49" charset="0"/>
              </a:rPr>
              <a:t>, since we already have the coordinates of three points, we bring them into the calculation equation of the plane, then the coefficients a, b, c, and d in the equation can be expressed as above by the coordinates of these three points.</a:t>
            </a:r>
          </a:p>
          <a:p>
            <a:r>
              <a:rPr kumimoji="0" lang="en-US" altLang="zh-CN" sz="1200" b="0" i="0" u="none" strike="noStrike" cap="none" normalizeH="0" baseline="0" dirty="0">
                <a:ln>
                  <a:noFill/>
                </a:ln>
                <a:solidFill>
                  <a:schemeClr val="bg1"/>
                </a:solidFill>
                <a:effectLst/>
                <a:latin typeface="Consolas" panose="020B0609020204030204" pitchFamily="49" charset="0"/>
              </a:rPr>
              <a:t>As shown in this figure, the red triangle is the plane determined by the three random points.</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13</a:t>
            </a:fld>
            <a:endParaRPr lang="zh-CN" altLang="en-US"/>
          </a:p>
        </p:txBody>
      </p:sp>
    </p:spTree>
    <p:extLst>
      <p:ext uri="{BB962C8B-B14F-4D97-AF65-F5344CB8AC3E}">
        <p14:creationId xmlns:p14="http://schemas.microsoft.com/office/powerpoint/2010/main" val="1842146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the initial plane has been determined, next, we need to search the interior points belonging to this plane according to the distance threshold we set. Therefore, we need to calculate the distance of every point to the initial plane. The distance calculation equation is shown in white bold font on the right.</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14</a:t>
            </a:fld>
            <a:endParaRPr lang="zh-CN" altLang="en-US"/>
          </a:p>
        </p:txBody>
      </p:sp>
    </p:spTree>
    <p:extLst>
      <p:ext uri="{BB962C8B-B14F-4D97-AF65-F5344CB8AC3E}">
        <p14:creationId xmlns:p14="http://schemas.microsoft.com/office/powerpoint/2010/main" val="535302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As long as the distance of the point to the plane is less than the threshold we set, we assume it is an interior point, and added it to the interior point dataset according to its index.</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15</a:t>
            </a:fld>
            <a:endParaRPr lang="zh-CN" altLang="en-US"/>
          </a:p>
        </p:txBody>
      </p:sp>
    </p:spTree>
    <p:extLst>
      <p:ext uri="{BB962C8B-B14F-4D97-AF65-F5344CB8AC3E}">
        <p14:creationId xmlns:p14="http://schemas.microsoft.com/office/powerpoint/2010/main" val="3985492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lnSpc>
                <a:spcPct val="105000"/>
              </a:lnSpc>
              <a:spcBef>
                <a:spcPts val="300"/>
              </a:spcBef>
              <a:spcAft>
                <a:spcPts val="600"/>
              </a:spcAft>
              <a:buFont typeface="+mj-lt"/>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a:t>
            </a:r>
            <a:r>
              <a:rPr lang="zh-CN" altLang="en-US"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step, we need to find or update the “best” plane. If there are enough inlier points, and the point number included in the new plane is more than the original “best” plane, the plane from this iteration will be set as the new “best” plane. Repeat the previous steps, until the iteration number is equal to the maximum iteration number.</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7E8FBB5-C067-44DC-AA7D-5E442AE39CDE}" type="slidenum">
              <a:rPr lang="zh-CN" altLang="en-US" smtClean="0"/>
              <a:t>16</a:t>
            </a:fld>
            <a:endParaRPr lang="zh-CN" altLang="en-US"/>
          </a:p>
        </p:txBody>
      </p:sp>
    </p:spTree>
    <p:extLst>
      <p:ext uri="{BB962C8B-B14F-4D97-AF65-F5344CB8AC3E}">
        <p14:creationId xmlns:p14="http://schemas.microsoft.com/office/powerpoint/2010/main" val="4293150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05000"/>
              </a:lnSpc>
              <a:spcBef>
                <a:spcPts val="300"/>
              </a:spcBef>
              <a:spcAft>
                <a:spcPts val="600"/>
              </a:spcAft>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After the whole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RANSAC</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process, most points can be grouped into a plane. And the plane detection is completed. Now we use the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pylas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create and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pylas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write function to save the results.</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7E8FBB5-C067-44DC-AA7D-5E442AE39CDE}" type="slidenum">
              <a:rPr lang="zh-CN" altLang="en-US" smtClean="0"/>
              <a:t>17</a:t>
            </a:fld>
            <a:endParaRPr lang="zh-CN" altLang="en-US"/>
          </a:p>
        </p:txBody>
      </p:sp>
    </p:spTree>
    <p:extLst>
      <p:ext uri="{BB962C8B-B14F-4D97-AF65-F5344CB8AC3E}">
        <p14:creationId xmlns:p14="http://schemas.microsoft.com/office/powerpoint/2010/main" val="1872677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all the content we introduced in this class, now is your time, you can train your code on your PC and if you have question we can discuss. Next time, that is tomorrow, we will introduce how to evaluate the </a:t>
            </a:r>
            <a:r>
              <a:rPr lang="en-US" altLang="zh-CN" dirty="0" err="1"/>
              <a:t>RANSAC</a:t>
            </a:r>
            <a:r>
              <a:rPr lang="en-US" altLang="zh-CN" dirty="0"/>
              <a:t> results.</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18</a:t>
            </a:fld>
            <a:endParaRPr lang="zh-CN" altLang="en-US"/>
          </a:p>
        </p:txBody>
      </p:sp>
    </p:spTree>
    <p:extLst>
      <p:ext uri="{BB962C8B-B14F-4D97-AF65-F5344CB8AC3E}">
        <p14:creationId xmlns:p14="http://schemas.microsoft.com/office/powerpoint/2010/main" val="180179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general, it is a three-step work for implementing </a:t>
            </a:r>
            <a:r>
              <a:rPr lang="en-US" altLang="zh-CN" dirty="0" err="1"/>
              <a:t>RANSAC</a:t>
            </a:r>
            <a:r>
              <a:rPr lang="en-US" altLang="zh-CN" dirty="0"/>
              <a:t> in python, including reading the LAS data, implementing </a:t>
            </a:r>
            <a:r>
              <a:rPr lang="en-US" altLang="zh-CN" dirty="0" err="1"/>
              <a:t>RANSAC</a:t>
            </a:r>
            <a:r>
              <a:rPr lang="en-US" altLang="zh-CN" dirty="0"/>
              <a:t>, and evaluating the results of the </a:t>
            </a:r>
            <a:r>
              <a:rPr lang="en-US" altLang="zh-CN" dirty="0" err="1"/>
              <a:t>RANSAC</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2</a:t>
            </a:fld>
            <a:endParaRPr lang="zh-CN" altLang="en-US"/>
          </a:p>
        </p:txBody>
      </p:sp>
    </p:spTree>
    <p:extLst>
      <p:ext uri="{BB962C8B-B14F-4D97-AF65-F5344CB8AC3E}">
        <p14:creationId xmlns:p14="http://schemas.microsoft.com/office/powerpoint/2010/main" val="247931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Reading LAS using Python in the first step usually includes three steps loading the file, removing outliers if needed, and writing the remaining points a new file.</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3</a:t>
            </a:fld>
            <a:endParaRPr lang="zh-CN" altLang="en-US"/>
          </a:p>
        </p:txBody>
      </p:sp>
    </p:spTree>
    <p:extLst>
      <p:ext uri="{BB962C8B-B14F-4D97-AF65-F5344CB8AC3E}">
        <p14:creationId xmlns:p14="http://schemas.microsoft.com/office/powerpoint/2010/main" val="167814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using python to deal with the LAS files, we need to import the necessary packages. Here, we need to import NumPy and stats packages to deal with the mathematical operation and statistics and use the </a:t>
            </a:r>
            <a:r>
              <a:rPr lang="en-US" altLang="zh-CN" dirty="0" err="1"/>
              <a:t>pylas</a:t>
            </a:r>
            <a:r>
              <a:rPr lang="en-US" altLang="zh-CN" dirty="0"/>
              <a:t> package, which is a python library for reading LAS or LAZ files, to proceeding lidar points.</a:t>
            </a:r>
          </a:p>
          <a:p>
            <a:r>
              <a:rPr lang="en-US" altLang="zh-CN" dirty="0"/>
              <a:t>If you receive an import error like “no module named </a:t>
            </a:r>
            <a:r>
              <a:rPr lang="en-US" altLang="zh-CN" dirty="0" err="1"/>
              <a:t>pylas</a:t>
            </a:r>
            <a:r>
              <a:rPr lang="en-US" altLang="zh-CN" dirty="0"/>
              <a:t>”, you can use the command: pip install with your package name to install the packages you need.</a:t>
            </a:r>
          </a:p>
        </p:txBody>
      </p:sp>
      <p:sp>
        <p:nvSpPr>
          <p:cNvPr id="4" name="灯片编号占位符 3"/>
          <p:cNvSpPr>
            <a:spLocks noGrp="1"/>
          </p:cNvSpPr>
          <p:nvPr>
            <p:ph type="sldNum" sz="quarter" idx="5"/>
          </p:nvPr>
        </p:nvSpPr>
        <p:spPr/>
        <p:txBody>
          <a:bodyPr/>
          <a:lstStyle/>
          <a:p>
            <a:fld id="{27E8FBB5-C067-44DC-AA7D-5E442AE39CDE}" type="slidenum">
              <a:rPr lang="zh-CN" altLang="en-US" smtClean="0"/>
              <a:t>4</a:t>
            </a:fld>
            <a:endParaRPr lang="zh-CN" altLang="en-US"/>
          </a:p>
        </p:txBody>
      </p:sp>
    </p:spTree>
    <p:extLst>
      <p:ext uri="{BB962C8B-B14F-4D97-AF65-F5344CB8AC3E}">
        <p14:creationId xmlns:p14="http://schemas.microsoft.com/office/powerpoint/2010/main" val="24518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04040"/>
                </a:solidFill>
                <a:effectLst/>
                <a:latin typeface="Lato" panose="020B0604020202020204" pitchFamily="34" charset="0"/>
              </a:rPr>
              <a:t>Generally, the LAS files are organized in 3 main parts, the header, </a:t>
            </a:r>
            <a:r>
              <a:rPr lang="en-US" altLang="zh-CN" sz="1200" dirty="0"/>
              <a:t>Variable Length Record, and point records. For the header, it </a:t>
            </a:r>
            <a:r>
              <a:rPr lang="en-US" altLang="zh-CN" b="0" i="0" dirty="0">
                <a:solidFill>
                  <a:srgbClr val="404040"/>
                </a:solidFill>
                <a:effectLst/>
                <a:latin typeface="Lato" panose="020F0502020204030203" pitchFamily="34" charset="0"/>
              </a:rPr>
              <a:t>contains information about the data such as LAS data version, the point format (which tells the different dimensions stored for each points). The </a:t>
            </a:r>
            <a:r>
              <a:rPr lang="en-US" altLang="zh-CN" sz="1200" dirty="0"/>
              <a:t>Variable Length Records</a:t>
            </a:r>
            <a:r>
              <a:rPr lang="zh-CN" altLang="en-US" sz="1200" b="0" i="0" dirty="0">
                <a:solidFill>
                  <a:schemeClr val="tx1"/>
                </a:solidFill>
                <a:effectLst/>
                <a:latin typeface="+mn-lt"/>
              </a:rPr>
              <a:t> </a:t>
            </a:r>
            <a:r>
              <a:rPr lang="en-US" altLang="zh-CN" b="0" i="0" dirty="0">
                <a:solidFill>
                  <a:srgbClr val="404040"/>
                </a:solidFill>
                <a:effectLst/>
                <a:latin typeface="Lato" panose="020F0502020204030203" pitchFamily="34" charset="0"/>
              </a:rPr>
              <a:t>are meant to store additional information such as the Spatial Reference System, description on extra dimensions added to the points. </a:t>
            </a:r>
            <a:r>
              <a:rPr lang="en-US" altLang="zh-CN" sz="1200" dirty="0"/>
              <a:t>And for the point records, it</a:t>
            </a:r>
            <a:r>
              <a:rPr lang="en-US" altLang="zh-CN" b="0" i="0" dirty="0">
                <a:solidFill>
                  <a:srgbClr val="404040"/>
                </a:solidFill>
                <a:effectLst/>
                <a:latin typeface="Lato" panose="020F0502020204030203" pitchFamily="34" charset="0"/>
              </a:rPr>
              <a:t> helps to store the points sequentially.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command for reading LAS by </a:t>
            </a:r>
            <a:r>
              <a:rPr lang="en-US" altLang="zh-CN" sz="1200" dirty="0" err="1"/>
              <a:t>pylas</a:t>
            </a:r>
            <a:r>
              <a:rPr lang="en-US" altLang="zh-CN" sz="1200" dirty="0"/>
              <a:t> is very simple, using the read function of </a:t>
            </a:r>
            <a:r>
              <a:rPr lang="en-US" altLang="zh-CN" sz="1200" dirty="0" err="1"/>
              <a:t>pylas</a:t>
            </a:r>
            <a:r>
              <a:rPr lang="en-US" altLang="zh-CN" sz="1200" dirty="0"/>
              <a:t> and fill the parameter with the LAS files’ location and name, the LAS file will be loaded.</a:t>
            </a:r>
            <a:endParaRPr lang="zh-CN" altLang="en-US" sz="1200"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5</a:t>
            </a:fld>
            <a:endParaRPr lang="zh-CN" altLang="en-US"/>
          </a:p>
        </p:txBody>
      </p:sp>
    </p:spTree>
    <p:extLst>
      <p:ext uri="{BB962C8B-B14F-4D97-AF65-F5344CB8AC3E}">
        <p14:creationId xmlns:p14="http://schemas.microsoft.com/office/powerpoint/2010/main" val="252534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the LAS data was loaded, we need to create an empty LAS file for the processed point cloud data storage. You can use the </a:t>
            </a:r>
            <a:r>
              <a:rPr kumimoji="0" lang="zh-CN" altLang="zh-CN" sz="1200" b="0" i="0" u="none" strike="noStrike" cap="none" normalizeH="0" baseline="0" dirty="0">
                <a:ln>
                  <a:noFill/>
                </a:ln>
                <a:solidFill>
                  <a:srgbClr val="A9B7C6"/>
                </a:solidFill>
                <a:effectLst/>
                <a:latin typeface="Consolas" panose="020B0609020204030204" pitchFamily="49" charset="0"/>
              </a:rPr>
              <a:t>pylas.create_from_header</a:t>
            </a:r>
            <a:r>
              <a:rPr kumimoji="0" lang="en-US" altLang="zh-CN" sz="1200" b="0" i="0" u="none" strike="noStrike" cap="none" normalizeH="0" baseline="0" dirty="0">
                <a:ln>
                  <a:noFill/>
                </a:ln>
                <a:solidFill>
                  <a:srgbClr val="A9B7C6"/>
                </a:solidFill>
                <a:effectLst/>
                <a:latin typeface="Consolas" panose="020B0609020204030204" pitchFamily="49" charset="0"/>
              </a:rPr>
              <a:t> function to create the empty LAS with the header information, or use the </a:t>
            </a:r>
            <a:r>
              <a:rPr kumimoji="0" lang="zh-CN" altLang="zh-CN" sz="1200" b="0" i="0" u="none" strike="noStrike" cap="none" normalizeH="0" baseline="0" dirty="0">
                <a:ln>
                  <a:noFill/>
                </a:ln>
                <a:solidFill>
                  <a:srgbClr val="A9B7C6"/>
                </a:solidFill>
                <a:effectLst/>
                <a:latin typeface="Consolas" panose="020B0609020204030204" pitchFamily="49" charset="0"/>
              </a:rPr>
              <a:t>pylas.create</a:t>
            </a:r>
            <a:r>
              <a:rPr kumimoji="0" lang="en-US" altLang="zh-CN" sz="1200" b="0" i="0" u="none" strike="noStrike" cap="none" normalizeH="0" baseline="0" dirty="0">
                <a:ln>
                  <a:noFill/>
                </a:ln>
                <a:solidFill>
                  <a:srgbClr val="A9B7C6"/>
                </a:solidFill>
                <a:effectLst/>
                <a:latin typeface="Consolas" panose="020B0609020204030204" pitchFamily="49" charset="0"/>
              </a:rPr>
              <a:t> function and point format id to create an empty LAS file.</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6</a:t>
            </a:fld>
            <a:endParaRPr lang="zh-CN" altLang="en-US"/>
          </a:p>
        </p:txBody>
      </p:sp>
    </p:spTree>
    <p:extLst>
      <p:ext uri="{BB962C8B-B14F-4D97-AF65-F5344CB8AC3E}">
        <p14:creationId xmlns:p14="http://schemas.microsoft.com/office/powerpoint/2010/main" val="711089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use the mode to filter the outlier points. If the elevation of the point is higher than the mode value of the point dataset over 2 meters, we will assume it is an outlier point and remove it. It should be note that, the filter condition is optional, you need to design the filter condition according to the characters and data distribution of your dataset.</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7</a:t>
            </a:fld>
            <a:endParaRPr lang="zh-CN" altLang="en-US"/>
          </a:p>
        </p:txBody>
      </p:sp>
    </p:spTree>
    <p:extLst>
      <p:ext uri="{BB962C8B-B14F-4D97-AF65-F5344CB8AC3E}">
        <p14:creationId xmlns:p14="http://schemas.microsoft.com/office/powerpoint/2010/main" val="325157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need to save the remaining points to a LAS file. Similar to the read function, the LAS file write function only needs a parameter that the name and path of the new LAS file need to be saved.</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8</a:t>
            </a:fld>
            <a:endParaRPr lang="zh-CN" altLang="en-US"/>
          </a:p>
        </p:txBody>
      </p:sp>
    </p:spTree>
    <p:extLst>
      <p:ext uri="{BB962C8B-B14F-4D97-AF65-F5344CB8AC3E}">
        <p14:creationId xmlns:p14="http://schemas.microsoft.com/office/powerpoint/2010/main" val="2953595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step is to implement </a:t>
            </a:r>
            <a:r>
              <a:rPr lang="en-US" altLang="zh-CN" dirty="0" err="1"/>
              <a:t>RANSAC</a:t>
            </a:r>
            <a:r>
              <a:rPr lang="en-US" altLang="zh-CN" dirty="0"/>
              <a:t> using python. Following the principles of the </a:t>
            </a:r>
            <a:r>
              <a:rPr lang="en-US" altLang="zh-CN" dirty="0" err="1"/>
              <a:t>RANSAC</a:t>
            </a:r>
            <a:r>
              <a:rPr lang="en-US" altLang="zh-CN" dirty="0"/>
              <a:t> algorithm, in this step, we need to add random points first and calculate the plane containing the random points, then, add points into interior points according to the selecting condition. Finally, we save the results to a new file.</a:t>
            </a:r>
            <a:endParaRPr lang="zh-CN" altLang="en-US" dirty="0"/>
          </a:p>
        </p:txBody>
      </p:sp>
      <p:sp>
        <p:nvSpPr>
          <p:cNvPr id="4" name="灯片编号占位符 3"/>
          <p:cNvSpPr>
            <a:spLocks noGrp="1"/>
          </p:cNvSpPr>
          <p:nvPr>
            <p:ph type="sldNum" sz="quarter" idx="5"/>
          </p:nvPr>
        </p:nvSpPr>
        <p:spPr/>
        <p:txBody>
          <a:bodyPr/>
          <a:lstStyle/>
          <a:p>
            <a:fld id="{27E8FBB5-C067-44DC-AA7D-5E442AE39CDE}" type="slidenum">
              <a:rPr lang="zh-CN" altLang="en-US" smtClean="0"/>
              <a:t>9</a:t>
            </a:fld>
            <a:endParaRPr lang="zh-CN" altLang="en-US"/>
          </a:p>
        </p:txBody>
      </p:sp>
    </p:spTree>
    <p:extLst>
      <p:ext uri="{BB962C8B-B14F-4D97-AF65-F5344CB8AC3E}">
        <p14:creationId xmlns:p14="http://schemas.microsoft.com/office/powerpoint/2010/main" val="367728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6093F-AFEB-EA74-3933-5422D2CFB8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4B344C-47DE-E93A-62F5-0EC47D15F3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9487F0E-A374-74AD-F1B7-54DACF3F2824}"/>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9D223200-58BF-098E-52FF-A904DDE4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DF7B6E-4AFF-1021-2922-3B57C6CAD7D5}"/>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332307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1FE7D-8F2A-E44A-A45D-ACEE2C079D7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71BFF3-C53B-A52C-5DD8-AE1144422D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8B70B3-6970-3549-C01A-B830D2D13596}"/>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9A92514C-BB09-E481-0353-5ABF60059B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CFE089-D2A6-F5BA-2707-4762B732A9DE}"/>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322378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63C30D-9367-296E-41D1-CC9A6936C2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41616E-F59F-0F6B-AE58-1E6F6C0CDD3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E7EA40-ECCA-0D58-DCA3-0A637C3EED63}"/>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8AC6D9D2-8F37-C184-4B2A-608A4460DE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6AD4B7-882A-5B6F-4EA3-49D720E07DB2}"/>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420787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F7CE7-92DC-4A47-CF24-01C1FD99A9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C95B44-5461-CF87-1208-FF84D11DD8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E81443-C807-716F-622F-F1C9EC271060}"/>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2BF110C7-C99F-BDE0-3F46-3A13DE680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4B0C76-170D-02EA-D371-450AE52424EB}"/>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130764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95EC0-03A8-E07F-0034-16B04AC1B6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FFCE38-7DF1-0316-7705-57906B874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73E5E0A-37C0-B969-E30C-2CD77B824D92}"/>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FC185F97-5395-8DEA-342F-FBD08BB1AE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7E5F8E-3928-7625-39ED-8B55EE89AD65}"/>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11997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18096-F0BA-5770-321D-95887E7A49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183FB0-FDE2-5FDF-5397-19B84D2878C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A5E7CB-7A4A-F4E2-40EC-FC21A12A0A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AB4E2E-BE78-FC0D-927F-977519932BAD}"/>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6" name="页脚占位符 5">
            <a:extLst>
              <a:ext uri="{FF2B5EF4-FFF2-40B4-BE49-F238E27FC236}">
                <a16:creationId xmlns:a16="http://schemas.microsoft.com/office/drawing/2014/main" id="{5A0F86EE-3700-FA62-9FF5-7867F30E65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90B0E7-8A30-6FF0-C749-BF663F76F000}"/>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208281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994C3-9744-F980-2C34-06913867FB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EDF29D-E852-62B3-90DA-88842E7004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B46FD4-CB29-AF6D-3A0B-3B8D2763E9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E6A124-87C0-E319-D23E-A70900632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F7C1CA-B00F-2019-0808-33531880DF4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EE4966-8D03-72BC-6DCD-41FB2983D1EC}"/>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8" name="页脚占位符 7">
            <a:extLst>
              <a:ext uri="{FF2B5EF4-FFF2-40B4-BE49-F238E27FC236}">
                <a16:creationId xmlns:a16="http://schemas.microsoft.com/office/drawing/2014/main" id="{5B1880D6-BF99-DF10-DD4A-AB08C28A10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12DEA3-55EF-8375-50B6-FBB206DAC222}"/>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406238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07186-1B02-B105-2092-950CE0A7CF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AED65B9-1F4E-2396-948C-EB4CC3D78B59}"/>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4" name="页脚占位符 3">
            <a:extLst>
              <a:ext uri="{FF2B5EF4-FFF2-40B4-BE49-F238E27FC236}">
                <a16:creationId xmlns:a16="http://schemas.microsoft.com/office/drawing/2014/main" id="{A614A4C3-A52C-4D91-8C87-08C08153DA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238BEF-CDBC-1DE9-E735-862F850B7BB4}"/>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20756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A12E7C-0C99-3E5C-38B7-284D51E6C02B}"/>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3" name="页脚占位符 2">
            <a:extLst>
              <a:ext uri="{FF2B5EF4-FFF2-40B4-BE49-F238E27FC236}">
                <a16:creationId xmlns:a16="http://schemas.microsoft.com/office/drawing/2014/main" id="{2DC5F34B-DD6F-775D-89B9-FEFB7C43770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F480AE1-F3D3-E697-5544-3A3031D499AA}"/>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265658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71724-51C4-0BC3-8680-6EEF542C8C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337CC3-DB33-BBB3-60C6-97DBEB6AFB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6141CB5-0AE3-5782-82F6-2C3495681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E5296C-801D-12F2-F394-21B1AF5C35DA}"/>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6" name="页脚占位符 5">
            <a:extLst>
              <a:ext uri="{FF2B5EF4-FFF2-40B4-BE49-F238E27FC236}">
                <a16:creationId xmlns:a16="http://schemas.microsoft.com/office/drawing/2014/main" id="{E6578C62-8055-53F5-9BDB-83F35A4AE6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4530EA-B117-6430-D5D0-D2D35F26BDD9}"/>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32782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501CF-DE19-F516-4E5E-140E55993B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01D9C1-FDFF-A83E-8007-96A046248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1B55B7B-B6A8-FCF7-975C-C443B1525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BCF48F-282B-5CD4-A46C-55755B51ED0F}"/>
              </a:ext>
            </a:extLst>
          </p:cNvPr>
          <p:cNvSpPr>
            <a:spLocks noGrp="1"/>
          </p:cNvSpPr>
          <p:nvPr>
            <p:ph type="dt" sz="half" idx="10"/>
          </p:nvPr>
        </p:nvSpPr>
        <p:spPr/>
        <p:txBody>
          <a:bodyPr/>
          <a:lstStyle/>
          <a:p>
            <a:fld id="{CD972202-EE5D-4EB1-87D7-802736F26926}" type="datetimeFigureOut">
              <a:rPr lang="zh-CN" altLang="en-US" smtClean="0"/>
              <a:t>2022/9/15</a:t>
            </a:fld>
            <a:endParaRPr lang="zh-CN" altLang="en-US"/>
          </a:p>
        </p:txBody>
      </p:sp>
      <p:sp>
        <p:nvSpPr>
          <p:cNvPr id="6" name="页脚占位符 5">
            <a:extLst>
              <a:ext uri="{FF2B5EF4-FFF2-40B4-BE49-F238E27FC236}">
                <a16:creationId xmlns:a16="http://schemas.microsoft.com/office/drawing/2014/main" id="{CAB07EAA-3AA5-8478-C071-7F70783500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807AC5-5327-24A6-7DCD-378C9394725C}"/>
              </a:ext>
            </a:extLst>
          </p:cNvPr>
          <p:cNvSpPr>
            <a:spLocks noGrp="1"/>
          </p:cNvSpPr>
          <p:nvPr>
            <p:ph type="sldNum" sz="quarter" idx="12"/>
          </p:nvPr>
        </p:nvSpPr>
        <p:spPr/>
        <p:txBody>
          <a:body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70256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E0FCE35-1755-53A0-C1FA-39E65B562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69E6C0-CF25-80FD-B25F-2527BE2B7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01E343-F4C5-8EE4-B867-44F39B00C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72202-EE5D-4EB1-87D7-802736F26926}" type="datetimeFigureOut">
              <a:rPr lang="zh-CN" altLang="en-US" smtClean="0"/>
              <a:t>2022/9/15</a:t>
            </a:fld>
            <a:endParaRPr lang="zh-CN" altLang="en-US"/>
          </a:p>
        </p:txBody>
      </p:sp>
      <p:sp>
        <p:nvSpPr>
          <p:cNvPr id="5" name="页脚占位符 4">
            <a:extLst>
              <a:ext uri="{FF2B5EF4-FFF2-40B4-BE49-F238E27FC236}">
                <a16:creationId xmlns:a16="http://schemas.microsoft.com/office/drawing/2014/main" id="{D6FD449B-2EDF-A3E9-1418-B1195E325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33B5CD-B44C-B2F8-C33F-911288953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45AD9-8389-47C3-9E8B-7688E9DC18E4}" type="slidenum">
              <a:rPr lang="zh-CN" altLang="en-US" smtClean="0"/>
              <a:t>‹#›</a:t>
            </a:fld>
            <a:endParaRPr lang="zh-CN" altLang="en-US"/>
          </a:p>
        </p:txBody>
      </p:sp>
    </p:spTree>
    <p:extLst>
      <p:ext uri="{BB962C8B-B14F-4D97-AF65-F5344CB8AC3E}">
        <p14:creationId xmlns:p14="http://schemas.microsoft.com/office/powerpoint/2010/main" val="3906920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1CDDA-34EA-1F27-B0ED-A0DF39AC73DE}"/>
              </a:ext>
            </a:extLst>
          </p:cNvPr>
          <p:cNvSpPr>
            <a:spLocks noGrp="1"/>
          </p:cNvSpPr>
          <p:nvPr>
            <p:ph type="ctrTitle"/>
          </p:nvPr>
        </p:nvSpPr>
        <p:spPr>
          <a:xfrm>
            <a:off x="1133168" y="902791"/>
            <a:ext cx="9925664" cy="2387600"/>
          </a:xfrm>
        </p:spPr>
        <p:txBody>
          <a:bodyPr/>
          <a:lstStyle/>
          <a:p>
            <a:r>
              <a:rPr lang="en-US" altLang="zh-CN" dirty="0"/>
              <a:t>Implement </a:t>
            </a:r>
            <a:r>
              <a:rPr lang="en-US" altLang="zh-CN" dirty="0" err="1"/>
              <a:t>RANSAC</a:t>
            </a:r>
            <a:r>
              <a:rPr lang="en-US" altLang="zh-CN" dirty="0"/>
              <a:t> algorithm using Python</a:t>
            </a:r>
            <a:endParaRPr lang="zh-CN" altLang="en-US" dirty="0"/>
          </a:p>
        </p:txBody>
      </p:sp>
      <p:sp>
        <p:nvSpPr>
          <p:cNvPr id="3" name="副标题 2">
            <a:extLst>
              <a:ext uri="{FF2B5EF4-FFF2-40B4-BE49-F238E27FC236}">
                <a16:creationId xmlns:a16="http://schemas.microsoft.com/office/drawing/2014/main" id="{A6F8C5CD-EDED-C641-047E-33970BF283E9}"/>
              </a:ext>
            </a:extLst>
          </p:cNvPr>
          <p:cNvSpPr>
            <a:spLocks noGrp="1"/>
          </p:cNvSpPr>
          <p:nvPr>
            <p:ph type="subTitle" idx="1"/>
          </p:nvPr>
        </p:nvSpPr>
        <p:spPr>
          <a:xfrm>
            <a:off x="1524000" y="4761409"/>
            <a:ext cx="9144000" cy="974228"/>
          </a:xfrm>
        </p:spPr>
        <p:txBody>
          <a:bodyPr/>
          <a:lstStyle/>
          <a:p>
            <a:r>
              <a:rPr lang="en-US" altLang="zh-CN" dirty="0"/>
              <a:t>Yi Zhao</a:t>
            </a:r>
          </a:p>
          <a:p>
            <a:r>
              <a:rPr lang="en-US" altLang="zh-CN" dirty="0"/>
              <a:t>Mail: </a:t>
            </a:r>
            <a:r>
              <a:rPr lang="en-US" altLang="zh-CN" dirty="0" err="1"/>
              <a:t>zhao.yi@ntnu.no</a:t>
            </a:r>
            <a:endParaRPr lang="zh-CN" altLang="en-US" dirty="0"/>
          </a:p>
        </p:txBody>
      </p:sp>
      <p:sp>
        <p:nvSpPr>
          <p:cNvPr id="4" name="副标题 2">
            <a:extLst>
              <a:ext uri="{FF2B5EF4-FFF2-40B4-BE49-F238E27FC236}">
                <a16:creationId xmlns:a16="http://schemas.microsoft.com/office/drawing/2014/main" id="{058D36A6-4A65-86B7-6760-1F2506DCCAFF}"/>
              </a:ext>
            </a:extLst>
          </p:cNvPr>
          <p:cNvSpPr txBox="1">
            <a:spLocks/>
          </p:cNvSpPr>
          <p:nvPr/>
        </p:nvSpPr>
        <p:spPr>
          <a:xfrm>
            <a:off x="1524000" y="3671605"/>
            <a:ext cx="9144000" cy="4949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2800" dirty="0"/>
              <a:t>——Take plane detection as an example </a:t>
            </a:r>
            <a:endParaRPr lang="zh-CN" altLang="en-US" sz="2800" dirty="0"/>
          </a:p>
        </p:txBody>
      </p:sp>
      <p:sp>
        <p:nvSpPr>
          <p:cNvPr id="5" name="灯片编号占位符 4">
            <a:extLst>
              <a:ext uri="{FF2B5EF4-FFF2-40B4-BE49-F238E27FC236}">
                <a16:creationId xmlns:a16="http://schemas.microsoft.com/office/drawing/2014/main" id="{AC628E74-C2C8-EBE5-58AB-0187917116EE}"/>
              </a:ext>
            </a:extLst>
          </p:cNvPr>
          <p:cNvSpPr>
            <a:spLocks noGrp="1"/>
          </p:cNvSpPr>
          <p:nvPr>
            <p:ph type="sldNum" sz="quarter" idx="12"/>
          </p:nvPr>
        </p:nvSpPr>
        <p:spPr/>
        <p:txBody>
          <a:bodyPr/>
          <a:lstStyle/>
          <a:p>
            <a:fld id="{4E178339-0976-4E37-A4ED-D440931C6D9D}" type="slidenum">
              <a:rPr lang="zh-CN" altLang="en-US" smtClean="0"/>
              <a:t>1</a:t>
            </a:fld>
            <a:endParaRPr lang="zh-CN" altLang="en-US"/>
          </a:p>
        </p:txBody>
      </p:sp>
    </p:spTree>
    <p:extLst>
      <p:ext uri="{BB962C8B-B14F-4D97-AF65-F5344CB8AC3E}">
        <p14:creationId xmlns:p14="http://schemas.microsoft.com/office/powerpoint/2010/main" val="172467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EA95F-95F6-AFD5-7C71-87F9A748DC79}"/>
              </a:ext>
            </a:extLst>
          </p:cNvPr>
          <p:cNvSpPr>
            <a:spLocks noGrp="1"/>
          </p:cNvSpPr>
          <p:nvPr>
            <p:ph type="title"/>
          </p:nvPr>
        </p:nvSpPr>
        <p:spPr/>
        <p:txBody>
          <a:bodyPr/>
          <a:lstStyle/>
          <a:p>
            <a:r>
              <a:rPr lang="en-US" altLang="zh-CN" dirty="0"/>
              <a:t>2. Implement </a:t>
            </a:r>
            <a:r>
              <a:rPr lang="en-US" altLang="zh-CN" dirty="0" err="1"/>
              <a:t>RANSAC</a:t>
            </a:r>
            <a:r>
              <a:rPr lang="en-US" altLang="zh-CN" dirty="0"/>
              <a:t> using python</a:t>
            </a:r>
          </a:p>
        </p:txBody>
      </p:sp>
      <p:sp>
        <p:nvSpPr>
          <p:cNvPr id="5" name="Rectangle 1">
            <a:extLst>
              <a:ext uri="{FF2B5EF4-FFF2-40B4-BE49-F238E27FC236}">
                <a16:creationId xmlns:a16="http://schemas.microsoft.com/office/drawing/2014/main" id="{71B391BC-04C2-0599-3B0C-A84A7CC87EDD}"/>
              </a:ext>
            </a:extLst>
          </p:cNvPr>
          <p:cNvSpPr>
            <a:spLocks noGrp="1" noChangeArrowheads="1"/>
          </p:cNvSpPr>
          <p:nvPr>
            <p:ph idx="1"/>
          </p:nvPr>
        </p:nvSpPr>
        <p:spPr bwMode="auto">
          <a:xfrm>
            <a:off x="876102" y="2770004"/>
            <a:ext cx="3243196"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Consolas" panose="020B0609020204030204" pitchFamily="49" charset="0"/>
              </a:rPr>
              <a:t>import </a:t>
            </a:r>
            <a:r>
              <a:rPr kumimoji="0" lang="zh-CN" altLang="zh-CN" sz="2400" b="0" i="0" u="none" strike="noStrike" cap="none" normalizeH="0" baseline="0" dirty="0">
                <a:ln>
                  <a:noFill/>
                </a:ln>
                <a:solidFill>
                  <a:srgbClr val="A9B7C6"/>
                </a:solidFill>
                <a:effectLst/>
                <a:latin typeface="Consolas" panose="020B0609020204030204" pitchFamily="49" charset="0"/>
              </a:rPr>
              <a:t>numpy </a:t>
            </a:r>
            <a:r>
              <a:rPr kumimoji="0" lang="zh-CN" altLang="zh-CN" sz="2400" b="0" i="0" u="none" strike="noStrike" cap="none" normalizeH="0" baseline="0" dirty="0">
                <a:ln>
                  <a:noFill/>
                </a:ln>
                <a:solidFill>
                  <a:srgbClr val="CC7832"/>
                </a:solidFill>
                <a:effectLst/>
                <a:latin typeface="Consolas" panose="020B0609020204030204" pitchFamily="49" charset="0"/>
              </a:rPr>
              <a:t>as </a:t>
            </a:r>
            <a:r>
              <a:rPr kumimoji="0" lang="zh-CN" altLang="zh-CN" sz="2400" b="0" i="0" u="none" strike="noStrike" cap="none" normalizeH="0" baseline="0" dirty="0">
                <a:ln>
                  <a:noFill/>
                </a:ln>
                <a:solidFill>
                  <a:srgbClr val="A9B7C6"/>
                </a:solidFill>
                <a:effectLst/>
                <a:latin typeface="Consolas" panose="020B0609020204030204" pitchFamily="49" charset="0"/>
              </a:rPr>
              <a:t>np</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CC7832"/>
                </a:solidFill>
                <a:effectLst/>
                <a:latin typeface="Consolas" panose="020B0609020204030204" pitchFamily="49" charset="0"/>
              </a:rPr>
              <a:t>import </a:t>
            </a:r>
            <a:r>
              <a:rPr kumimoji="0" lang="zh-CN" altLang="zh-CN" sz="2400" b="0" i="0" u="none" strike="noStrike" cap="none" normalizeH="0" baseline="0" dirty="0">
                <a:ln>
                  <a:noFill/>
                </a:ln>
                <a:solidFill>
                  <a:srgbClr val="A9B7C6"/>
                </a:solidFill>
                <a:effectLst/>
                <a:latin typeface="Consolas" panose="020B0609020204030204" pitchFamily="49" charset="0"/>
              </a:rPr>
              <a:t>pylas</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CC7832"/>
                </a:solidFill>
                <a:effectLst/>
                <a:latin typeface="Consolas" panose="020B0609020204030204" pitchFamily="49" charset="0"/>
              </a:rPr>
              <a:t>import </a:t>
            </a:r>
            <a:r>
              <a:rPr kumimoji="0" lang="zh-CN" altLang="zh-CN" sz="2400" b="0" i="0" u="none" strike="noStrike" cap="none" normalizeH="0" baseline="0" dirty="0">
                <a:ln>
                  <a:noFill/>
                </a:ln>
                <a:solidFill>
                  <a:srgbClr val="A9B7C6"/>
                </a:solidFill>
                <a:effectLst/>
                <a:latin typeface="Consolas" panose="020B0609020204030204" pitchFamily="49" charset="0"/>
              </a:rPr>
              <a:t>random</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CC7832"/>
                </a:solidFill>
                <a:effectLst/>
                <a:latin typeface="Consolas" panose="020B0609020204030204" pitchFamily="49" charset="0"/>
              </a:rPr>
              <a:t>import </a:t>
            </a:r>
            <a:r>
              <a:rPr kumimoji="0" lang="zh-CN" altLang="zh-CN" sz="2400" b="0" i="0" u="none" strike="noStrike" cap="none" normalizeH="0" baseline="0" dirty="0">
                <a:ln>
                  <a:noFill/>
                </a:ln>
                <a:solidFill>
                  <a:srgbClr val="A9B7C6"/>
                </a:solidFill>
                <a:effectLst/>
                <a:latin typeface="Consolas" panose="020B0609020204030204" pitchFamily="49" charset="0"/>
              </a:rPr>
              <a:t>math</a:t>
            </a:r>
            <a:endParaRPr kumimoji="0" lang="en-US" altLang="zh-CN" sz="2400" b="0" i="0" u="none" strike="noStrike" cap="none" normalizeH="0" baseline="0" dirty="0">
              <a:ln>
                <a:noFill/>
              </a:ln>
              <a:solidFill>
                <a:srgbClr val="A9B7C6"/>
              </a:solidFill>
              <a:effectLst/>
              <a:latin typeface="Consolas" panose="020B0609020204030204" pitchFamily="49" charset="0"/>
            </a:endParaRPr>
          </a:p>
        </p:txBody>
      </p:sp>
      <p:sp>
        <p:nvSpPr>
          <p:cNvPr id="4" name="矩形 3">
            <a:extLst>
              <a:ext uri="{FF2B5EF4-FFF2-40B4-BE49-F238E27FC236}">
                <a16:creationId xmlns:a16="http://schemas.microsoft.com/office/drawing/2014/main" id="{B9026B0E-607E-3036-E7FB-C0D122CAA4FE}"/>
              </a:ext>
            </a:extLst>
          </p:cNvPr>
          <p:cNvSpPr/>
          <p:nvPr/>
        </p:nvSpPr>
        <p:spPr>
          <a:xfrm>
            <a:off x="2072081" y="3959604"/>
            <a:ext cx="889233" cy="310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87E287-C382-84F7-EE2E-F88E57F94A4E}"/>
              </a:ext>
            </a:extLst>
          </p:cNvPr>
          <p:cNvSpPr txBox="1"/>
          <p:nvPr/>
        </p:nvSpPr>
        <p:spPr>
          <a:xfrm>
            <a:off x="1275530" y="4796504"/>
            <a:ext cx="2624946" cy="646331"/>
          </a:xfrm>
          <a:prstGeom prst="rect">
            <a:avLst/>
          </a:prstGeom>
          <a:noFill/>
        </p:spPr>
        <p:txBody>
          <a:bodyPr wrap="square" rtlCol="0">
            <a:spAutoFit/>
          </a:bodyPr>
          <a:lstStyle/>
          <a:p>
            <a:pPr algn="ctr"/>
            <a:r>
              <a:rPr lang="en-US" altLang="zh-CN" dirty="0"/>
              <a:t>For mathematical operation and statistics </a:t>
            </a:r>
            <a:endParaRPr lang="zh-CN" altLang="en-US" dirty="0"/>
          </a:p>
        </p:txBody>
      </p:sp>
      <p:sp>
        <p:nvSpPr>
          <p:cNvPr id="9" name="箭头: 下 8">
            <a:extLst>
              <a:ext uri="{FF2B5EF4-FFF2-40B4-BE49-F238E27FC236}">
                <a16:creationId xmlns:a16="http://schemas.microsoft.com/office/drawing/2014/main" id="{07FE990B-E046-9B89-6551-5AFE5DC52935}"/>
              </a:ext>
            </a:extLst>
          </p:cNvPr>
          <p:cNvSpPr/>
          <p:nvPr/>
        </p:nvSpPr>
        <p:spPr>
          <a:xfrm>
            <a:off x="2457975" y="4420633"/>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4BA1895-D64B-E309-D116-80038A5A1C2C}"/>
              </a:ext>
            </a:extLst>
          </p:cNvPr>
          <p:cNvSpPr/>
          <p:nvPr/>
        </p:nvSpPr>
        <p:spPr>
          <a:xfrm>
            <a:off x="2079886" y="3579544"/>
            <a:ext cx="1145914" cy="310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DFC7874A-421C-C502-E887-3346D57F428D}"/>
              </a:ext>
            </a:extLst>
          </p:cNvPr>
          <p:cNvSpPr/>
          <p:nvPr/>
        </p:nvSpPr>
        <p:spPr>
          <a:xfrm>
            <a:off x="3322587" y="3640822"/>
            <a:ext cx="1191784" cy="249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8F16D1D-DD26-A621-C5B5-4DC30B29132D}"/>
              </a:ext>
            </a:extLst>
          </p:cNvPr>
          <p:cNvSpPr txBox="1"/>
          <p:nvPr/>
        </p:nvSpPr>
        <p:spPr>
          <a:xfrm>
            <a:off x="4514371" y="3429000"/>
            <a:ext cx="2624946" cy="646331"/>
          </a:xfrm>
          <a:prstGeom prst="rect">
            <a:avLst/>
          </a:prstGeom>
          <a:noFill/>
        </p:spPr>
        <p:txBody>
          <a:bodyPr wrap="square" rtlCol="0">
            <a:spAutoFit/>
          </a:bodyPr>
          <a:lstStyle/>
          <a:p>
            <a:pPr algn="ctr"/>
            <a:r>
              <a:rPr lang="en-US" altLang="zh-CN" dirty="0"/>
              <a:t>Add random points for implementing </a:t>
            </a:r>
            <a:r>
              <a:rPr lang="en-US" altLang="zh-CN" dirty="0" err="1"/>
              <a:t>RANSAC</a:t>
            </a:r>
            <a:endParaRPr lang="zh-CN" altLang="en-US" dirty="0"/>
          </a:p>
        </p:txBody>
      </p:sp>
      <p:sp>
        <p:nvSpPr>
          <p:cNvPr id="16" name="Rectangle 1">
            <a:extLst>
              <a:ext uri="{FF2B5EF4-FFF2-40B4-BE49-F238E27FC236}">
                <a16:creationId xmlns:a16="http://schemas.microsoft.com/office/drawing/2014/main" id="{23E1D7F0-FD1D-EEEA-0044-A93EA76D1A6E}"/>
              </a:ext>
            </a:extLst>
          </p:cNvPr>
          <p:cNvSpPr txBox="1">
            <a:spLocks noChangeArrowheads="1"/>
          </p:cNvSpPr>
          <p:nvPr/>
        </p:nvSpPr>
        <p:spPr bwMode="auto">
          <a:xfrm>
            <a:off x="7340366" y="3117879"/>
            <a:ext cx="4598361"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zh-CN" sz="2400" dirty="0">
                <a:solidFill>
                  <a:schemeClr val="bg1"/>
                </a:solidFill>
                <a:latin typeface="Consolas" panose="020B0609020204030204" pitchFamily="49" charset="0"/>
              </a:rPr>
              <a:t>Pip install </a:t>
            </a:r>
            <a:r>
              <a:rPr lang="en-US" altLang="zh-CN" sz="2400" dirty="0" err="1">
                <a:solidFill>
                  <a:schemeClr val="accent6"/>
                </a:solidFill>
                <a:latin typeface="Consolas" panose="020B0609020204030204" pitchFamily="49" charset="0"/>
              </a:rPr>
              <a:t>PackageName</a:t>
            </a:r>
            <a:endParaRPr lang="zh-CN" altLang="zh-CN" sz="3600" dirty="0">
              <a:solidFill>
                <a:schemeClr val="accent6"/>
              </a:solidFill>
              <a:latin typeface="Arial" panose="020B0604020202020204" pitchFamily="34" charset="0"/>
            </a:endParaRPr>
          </a:p>
        </p:txBody>
      </p:sp>
      <p:sp>
        <p:nvSpPr>
          <p:cNvPr id="20" name="箭头: 下 19">
            <a:extLst>
              <a:ext uri="{FF2B5EF4-FFF2-40B4-BE49-F238E27FC236}">
                <a16:creationId xmlns:a16="http://schemas.microsoft.com/office/drawing/2014/main" id="{E03FB745-0015-20FA-4083-F1968031132A}"/>
              </a:ext>
            </a:extLst>
          </p:cNvPr>
          <p:cNvSpPr/>
          <p:nvPr/>
        </p:nvSpPr>
        <p:spPr>
          <a:xfrm>
            <a:off x="9304813" y="3657568"/>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6A9CFCF-1D08-0856-AFDF-88BB4CEA816B}"/>
              </a:ext>
            </a:extLst>
          </p:cNvPr>
          <p:cNvSpPr txBox="1"/>
          <p:nvPr/>
        </p:nvSpPr>
        <p:spPr>
          <a:xfrm>
            <a:off x="8122368" y="4033439"/>
            <a:ext cx="2624946" cy="646331"/>
          </a:xfrm>
          <a:prstGeom prst="rect">
            <a:avLst/>
          </a:prstGeom>
          <a:noFill/>
        </p:spPr>
        <p:txBody>
          <a:bodyPr wrap="square" rtlCol="0">
            <a:spAutoFit/>
          </a:bodyPr>
          <a:lstStyle/>
          <a:p>
            <a:pPr algn="ctr"/>
            <a:r>
              <a:rPr lang="en-US" altLang="zh-CN" dirty="0"/>
              <a:t>Command for</a:t>
            </a:r>
            <a:r>
              <a:rPr lang="zh-CN" altLang="en-US" dirty="0"/>
              <a:t> </a:t>
            </a:r>
            <a:r>
              <a:rPr lang="en-US" altLang="zh-CN" dirty="0"/>
              <a:t>installing</a:t>
            </a:r>
            <a:r>
              <a:rPr lang="zh-CN" altLang="en-US" dirty="0"/>
              <a:t> </a:t>
            </a:r>
            <a:r>
              <a:rPr lang="en-US" altLang="zh-CN" dirty="0"/>
              <a:t>the</a:t>
            </a:r>
            <a:r>
              <a:rPr lang="zh-CN" altLang="en-US" dirty="0"/>
              <a:t> </a:t>
            </a:r>
            <a:r>
              <a:rPr lang="en-US" altLang="zh-CN" dirty="0"/>
              <a:t>packages</a:t>
            </a:r>
            <a:endParaRPr lang="zh-CN" altLang="en-US" dirty="0"/>
          </a:p>
        </p:txBody>
      </p:sp>
      <p:sp>
        <p:nvSpPr>
          <p:cNvPr id="3" name="灯片编号占位符 2">
            <a:extLst>
              <a:ext uri="{FF2B5EF4-FFF2-40B4-BE49-F238E27FC236}">
                <a16:creationId xmlns:a16="http://schemas.microsoft.com/office/drawing/2014/main" id="{EB618854-2A83-FBDE-5BC8-EB8B05B8FBE0}"/>
              </a:ext>
            </a:extLst>
          </p:cNvPr>
          <p:cNvSpPr>
            <a:spLocks noGrp="1"/>
          </p:cNvSpPr>
          <p:nvPr>
            <p:ph type="sldNum" sz="quarter" idx="12"/>
          </p:nvPr>
        </p:nvSpPr>
        <p:spPr/>
        <p:txBody>
          <a:bodyPr/>
          <a:lstStyle/>
          <a:p>
            <a:fld id="{4E178339-0976-4E37-A4ED-D440931C6D9D}" type="slidenum">
              <a:rPr lang="zh-CN" altLang="en-US" smtClean="0"/>
              <a:t>10</a:t>
            </a:fld>
            <a:endParaRPr lang="zh-CN" altLang="en-US"/>
          </a:p>
        </p:txBody>
      </p:sp>
    </p:spTree>
    <p:extLst>
      <p:ext uri="{BB962C8B-B14F-4D97-AF65-F5344CB8AC3E}">
        <p14:creationId xmlns:p14="http://schemas.microsoft.com/office/powerpoint/2010/main" val="274108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8AE9C-0173-1CF0-6AFF-45A2317A2902}"/>
              </a:ext>
            </a:extLst>
          </p:cNvPr>
          <p:cNvSpPr>
            <a:spLocks noGrp="1"/>
          </p:cNvSpPr>
          <p:nvPr>
            <p:ph type="title"/>
          </p:nvPr>
        </p:nvSpPr>
        <p:spPr/>
        <p:txBody>
          <a:bodyPr/>
          <a:lstStyle/>
          <a:p>
            <a:r>
              <a:rPr lang="en-US" altLang="zh-CN" dirty="0"/>
              <a:t>2. Implement </a:t>
            </a:r>
            <a:r>
              <a:rPr lang="en-US" altLang="zh-CN" dirty="0" err="1"/>
              <a:t>RANSAC</a:t>
            </a:r>
            <a:r>
              <a:rPr lang="en-US" altLang="zh-CN" dirty="0"/>
              <a:t> using python</a:t>
            </a:r>
            <a:endParaRPr lang="zh-CN" altLang="en-US" dirty="0"/>
          </a:p>
        </p:txBody>
      </p:sp>
      <p:sp>
        <p:nvSpPr>
          <p:cNvPr id="3" name="内容占位符 2">
            <a:extLst>
              <a:ext uri="{FF2B5EF4-FFF2-40B4-BE49-F238E27FC236}">
                <a16:creationId xmlns:a16="http://schemas.microsoft.com/office/drawing/2014/main" id="{6BF25DC3-E659-FFFD-5163-4FE35942EE22}"/>
              </a:ext>
            </a:extLst>
          </p:cNvPr>
          <p:cNvSpPr>
            <a:spLocks noGrp="1"/>
          </p:cNvSpPr>
          <p:nvPr>
            <p:ph idx="1"/>
          </p:nvPr>
        </p:nvSpPr>
        <p:spPr>
          <a:xfrm>
            <a:off x="838200" y="1936752"/>
            <a:ext cx="10515600" cy="960707"/>
          </a:xfrm>
        </p:spPr>
        <p:txBody>
          <a:bodyPr/>
          <a:lstStyle/>
          <a:p>
            <a:r>
              <a:rPr lang="en-US" altLang="zh-CN" dirty="0"/>
              <a:t>When performing the </a:t>
            </a:r>
            <a:r>
              <a:rPr lang="en-US" altLang="zh-CN" dirty="0" err="1"/>
              <a:t>RANSAC</a:t>
            </a:r>
            <a:r>
              <a:rPr lang="en-US" altLang="zh-CN" dirty="0"/>
              <a:t> algorithm, the user needs to specify three parameters:</a:t>
            </a:r>
            <a:endParaRPr lang="zh-CN" altLang="en-US" dirty="0"/>
          </a:p>
        </p:txBody>
      </p:sp>
      <p:sp>
        <p:nvSpPr>
          <p:cNvPr id="4" name="Rectangle 3">
            <a:extLst>
              <a:ext uri="{FF2B5EF4-FFF2-40B4-BE49-F238E27FC236}">
                <a16:creationId xmlns:a16="http://schemas.microsoft.com/office/drawing/2014/main" id="{68C30EB4-AF57-1F60-9161-E94785180728}"/>
              </a:ext>
            </a:extLst>
          </p:cNvPr>
          <p:cNvSpPr txBox="1">
            <a:spLocks noChangeArrowheads="1"/>
          </p:cNvSpPr>
          <p:nvPr/>
        </p:nvSpPr>
        <p:spPr bwMode="auto">
          <a:xfrm>
            <a:off x="1498399" y="3304568"/>
            <a:ext cx="8850500"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zh-CN" altLang="zh-CN" sz="2400" dirty="0">
                <a:solidFill>
                  <a:srgbClr val="A9B7C6"/>
                </a:solidFill>
                <a:latin typeface="Consolas" panose="020B0609020204030204" pitchFamily="49" charset="0"/>
              </a:rPr>
              <a:t>pcd = pylas.read(</a:t>
            </a:r>
            <a:r>
              <a:rPr lang="zh-CN" altLang="zh-CN" sz="2400" dirty="0">
                <a:solidFill>
                  <a:srgbClr val="6A8759"/>
                </a:solidFill>
                <a:latin typeface="Consolas" panose="020B0609020204030204" pitchFamily="49" charset="0"/>
              </a:rPr>
              <a:t>"../Assignment01-Data/Data01.las"</a:t>
            </a:r>
            <a:r>
              <a:rPr lang="zh-CN" altLang="zh-CN" sz="2400" dirty="0">
                <a:solidFill>
                  <a:srgbClr val="A9B7C6"/>
                </a:solidFill>
                <a:latin typeface="Consolas" panose="020B0609020204030204" pitchFamily="49" charset="0"/>
              </a:rPr>
              <a:t>)</a:t>
            </a:r>
            <a:endParaRPr lang="en-US" altLang="zh-CN" sz="2400" dirty="0">
              <a:solidFill>
                <a:srgbClr val="A9B7C6"/>
              </a:solidFill>
              <a:latin typeface="Consolas" panose="020B0609020204030204" pitchFamily="49" charset="0"/>
            </a:endParaRPr>
          </a:p>
        </p:txBody>
      </p:sp>
      <p:sp>
        <p:nvSpPr>
          <p:cNvPr id="5" name="文本框 4">
            <a:extLst>
              <a:ext uri="{FF2B5EF4-FFF2-40B4-BE49-F238E27FC236}">
                <a16:creationId xmlns:a16="http://schemas.microsoft.com/office/drawing/2014/main" id="{2C3663E9-8233-1159-98C1-5DCB2289B52F}"/>
              </a:ext>
            </a:extLst>
          </p:cNvPr>
          <p:cNvSpPr txBox="1"/>
          <p:nvPr/>
        </p:nvSpPr>
        <p:spPr>
          <a:xfrm>
            <a:off x="974785" y="3350734"/>
            <a:ext cx="523614" cy="369332"/>
          </a:xfrm>
          <a:prstGeom prst="rect">
            <a:avLst/>
          </a:prstGeom>
          <a:noFill/>
        </p:spPr>
        <p:txBody>
          <a:bodyPr wrap="square" rtlCol="0">
            <a:spAutoFit/>
          </a:bodyPr>
          <a:lstStyle/>
          <a:p>
            <a:r>
              <a:rPr lang="zh-CN" altLang="en-US" dirty="0"/>
              <a:t>①</a:t>
            </a:r>
          </a:p>
        </p:txBody>
      </p:sp>
      <p:sp>
        <p:nvSpPr>
          <p:cNvPr id="7" name="Rectangle 3">
            <a:extLst>
              <a:ext uri="{FF2B5EF4-FFF2-40B4-BE49-F238E27FC236}">
                <a16:creationId xmlns:a16="http://schemas.microsoft.com/office/drawing/2014/main" id="{9DF1D4CF-3B45-7550-91D8-600D193480F2}"/>
              </a:ext>
            </a:extLst>
          </p:cNvPr>
          <p:cNvSpPr txBox="1">
            <a:spLocks noChangeArrowheads="1"/>
          </p:cNvSpPr>
          <p:nvPr/>
        </p:nvSpPr>
        <p:spPr bwMode="auto">
          <a:xfrm>
            <a:off x="1498399" y="4095323"/>
            <a:ext cx="3073277"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zh-CN" sz="2400" dirty="0">
                <a:solidFill>
                  <a:srgbClr val="A9B7C6"/>
                </a:solidFill>
                <a:latin typeface="Consolas" panose="020B0609020204030204" pitchFamily="49" charset="0"/>
              </a:rPr>
              <a:t>Max iterate</a:t>
            </a:r>
            <a:r>
              <a:rPr lang="zh-CN" altLang="zh-CN" sz="2400" dirty="0">
                <a:solidFill>
                  <a:srgbClr val="A9B7C6"/>
                </a:solidFill>
                <a:latin typeface="Consolas" panose="020B0609020204030204" pitchFamily="49" charset="0"/>
              </a:rPr>
              <a:t> = </a:t>
            </a:r>
            <a:r>
              <a:rPr lang="en-US" altLang="zh-CN" sz="2400" dirty="0">
                <a:solidFill>
                  <a:srgbClr val="A9B7C6"/>
                </a:solidFill>
                <a:latin typeface="Consolas" panose="020B0609020204030204" pitchFamily="49" charset="0"/>
              </a:rPr>
              <a:t>300</a:t>
            </a:r>
          </a:p>
        </p:txBody>
      </p:sp>
      <p:sp>
        <p:nvSpPr>
          <p:cNvPr id="9" name="文本框 8">
            <a:extLst>
              <a:ext uri="{FF2B5EF4-FFF2-40B4-BE49-F238E27FC236}">
                <a16:creationId xmlns:a16="http://schemas.microsoft.com/office/drawing/2014/main" id="{F4DA99FA-2185-3731-9889-6F23461DDAE8}"/>
              </a:ext>
            </a:extLst>
          </p:cNvPr>
          <p:cNvSpPr txBox="1"/>
          <p:nvPr/>
        </p:nvSpPr>
        <p:spPr>
          <a:xfrm>
            <a:off x="974785" y="4141489"/>
            <a:ext cx="523614" cy="369332"/>
          </a:xfrm>
          <a:prstGeom prst="rect">
            <a:avLst/>
          </a:prstGeom>
          <a:noFill/>
        </p:spPr>
        <p:txBody>
          <a:bodyPr wrap="square" rtlCol="0">
            <a:spAutoFit/>
          </a:bodyPr>
          <a:lstStyle/>
          <a:p>
            <a:r>
              <a:rPr lang="zh-CN" altLang="en-US" dirty="0"/>
              <a:t>②</a:t>
            </a:r>
          </a:p>
        </p:txBody>
      </p:sp>
      <p:sp>
        <p:nvSpPr>
          <p:cNvPr id="11" name="Rectangle 3">
            <a:extLst>
              <a:ext uri="{FF2B5EF4-FFF2-40B4-BE49-F238E27FC236}">
                <a16:creationId xmlns:a16="http://schemas.microsoft.com/office/drawing/2014/main" id="{F151E30D-09F8-19AA-35FC-1943871BF08E}"/>
              </a:ext>
            </a:extLst>
          </p:cNvPr>
          <p:cNvSpPr txBox="1">
            <a:spLocks noChangeArrowheads="1"/>
          </p:cNvSpPr>
          <p:nvPr/>
        </p:nvSpPr>
        <p:spPr bwMode="auto">
          <a:xfrm>
            <a:off x="1498399" y="4886077"/>
            <a:ext cx="4432624"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zh-CN" sz="2400" dirty="0">
                <a:solidFill>
                  <a:srgbClr val="A9B7C6"/>
                </a:solidFill>
                <a:latin typeface="Consolas" panose="020B0609020204030204" pitchFamily="49" charset="0"/>
              </a:rPr>
              <a:t>Distance threshold</a:t>
            </a:r>
            <a:r>
              <a:rPr lang="zh-CN" altLang="zh-CN" sz="2400" dirty="0">
                <a:solidFill>
                  <a:srgbClr val="A9B7C6"/>
                </a:solidFill>
                <a:latin typeface="Consolas" panose="020B0609020204030204" pitchFamily="49" charset="0"/>
              </a:rPr>
              <a:t> = </a:t>
            </a:r>
            <a:r>
              <a:rPr lang="en-US" altLang="zh-CN" sz="2400" dirty="0">
                <a:solidFill>
                  <a:srgbClr val="A9B7C6"/>
                </a:solidFill>
                <a:latin typeface="Consolas" panose="020B0609020204030204" pitchFamily="49" charset="0"/>
              </a:rPr>
              <a:t>0.15</a:t>
            </a:r>
          </a:p>
        </p:txBody>
      </p:sp>
      <p:sp>
        <p:nvSpPr>
          <p:cNvPr id="13" name="文本框 12">
            <a:extLst>
              <a:ext uri="{FF2B5EF4-FFF2-40B4-BE49-F238E27FC236}">
                <a16:creationId xmlns:a16="http://schemas.microsoft.com/office/drawing/2014/main" id="{6AB58C1E-1935-D457-AD2E-6FAAE1BDE9B2}"/>
              </a:ext>
            </a:extLst>
          </p:cNvPr>
          <p:cNvSpPr txBox="1"/>
          <p:nvPr/>
        </p:nvSpPr>
        <p:spPr>
          <a:xfrm>
            <a:off x="974785" y="4932244"/>
            <a:ext cx="523614" cy="369332"/>
          </a:xfrm>
          <a:prstGeom prst="rect">
            <a:avLst/>
          </a:prstGeom>
          <a:noFill/>
        </p:spPr>
        <p:txBody>
          <a:bodyPr wrap="square" rtlCol="0">
            <a:spAutoFit/>
          </a:bodyPr>
          <a:lstStyle/>
          <a:p>
            <a:r>
              <a:rPr lang="zh-CN" altLang="en-US" dirty="0"/>
              <a:t>③</a:t>
            </a:r>
          </a:p>
        </p:txBody>
      </p:sp>
      <p:sp>
        <p:nvSpPr>
          <p:cNvPr id="14" name="灯片编号占位符 13">
            <a:extLst>
              <a:ext uri="{FF2B5EF4-FFF2-40B4-BE49-F238E27FC236}">
                <a16:creationId xmlns:a16="http://schemas.microsoft.com/office/drawing/2014/main" id="{AFA3D402-D468-ABCF-4A9E-14E5F532FC74}"/>
              </a:ext>
            </a:extLst>
          </p:cNvPr>
          <p:cNvSpPr>
            <a:spLocks noGrp="1"/>
          </p:cNvSpPr>
          <p:nvPr>
            <p:ph type="sldNum" sz="quarter" idx="12"/>
          </p:nvPr>
        </p:nvSpPr>
        <p:spPr/>
        <p:txBody>
          <a:bodyPr/>
          <a:lstStyle/>
          <a:p>
            <a:fld id="{4E178339-0976-4E37-A4ED-D440931C6D9D}" type="slidenum">
              <a:rPr lang="zh-CN" altLang="en-US" smtClean="0"/>
              <a:t>11</a:t>
            </a:fld>
            <a:endParaRPr lang="zh-CN" altLang="en-US"/>
          </a:p>
        </p:txBody>
      </p:sp>
    </p:spTree>
    <p:extLst>
      <p:ext uri="{BB962C8B-B14F-4D97-AF65-F5344CB8AC3E}">
        <p14:creationId xmlns:p14="http://schemas.microsoft.com/office/powerpoint/2010/main" val="406863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
            <a:extLst>
              <a:ext uri="{FF2B5EF4-FFF2-40B4-BE49-F238E27FC236}">
                <a16:creationId xmlns:a16="http://schemas.microsoft.com/office/drawing/2014/main" id="{DE29835F-CAB6-3EB6-BAD3-464BC33C3B54}"/>
              </a:ext>
            </a:extLst>
          </p:cNvPr>
          <p:cNvSpPr>
            <a:spLocks noGrp="1" noChangeArrowheads="1"/>
          </p:cNvSpPr>
          <p:nvPr>
            <p:ph idx="1"/>
          </p:nvPr>
        </p:nvSpPr>
        <p:spPr bwMode="auto">
          <a:xfrm>
            <a:off x="368310" y="2613936"/>
            <a:ext cx="11455380"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808080"/>
                </a:solidFill>
                <a:effectLst/>
                <a:latin typeface="Consolas" panose="020B0609020204030204" pitchFamily="49" charset="0"/>
              </a:rPr>
              <a:t># Step 1: add </a:t>
            </a:r>
            <a:r>
              <a:rPr kumimoji="0" lang="zh-CN" altLang="zh-CN" sz="1800" b="0" i="0" u="none" strike="noStrike" cap="none" normalizeH="0" baseline="0" dirty="0">
                <a:ln>
                  <a:noFill/>
                </a:ln>
                <a:solidFill>
                  <a:srgbClr val="FFC000"/>
                </a:solidFill>
                <a:effectLst/>
                <a:latin typeface="Consolas" panose="020B0609020204030204" pitchFamily="49" charset="0"/>
              </a:rPr>
              <a:t>3</a:t>
            </a:r>
            <a:r>
              <a:rPr kumimoji="0" lang="zh-CN" altLang="zh-CN" sz="1800" b="0" i="0" u="none" strike="noStrike" cap="none" normalizeH="0" baseline="0" dirty="0">
                <a:ln>
                  <a:noFill/>
                </a:ln>
                <a:solidFill>
                  <a:srgbClr val="808080"/>
                </a:solidFill>
                <a:effectLst/>
                <a:latin typeface="Consolas" panose="020B0609020204030204" pitchFamily="49" charset="0"/>
              </a:rPr>
              <a:t> random points</a:t>
            </a:r>
            <a:endParaRPr kumimoji="0" lang="en-US" altLang="zh-CN" sz="1800" b="0" i="0"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rgbClr val="808080"/>
                </a:solidFill>
                <a:effectLst/>
                <a:latin typeface="Consolas" panose="020B0609020204030204" pitchFamily="49" charset="0"/>
              </a:rPr>
            </a:br>
            <a:r>
              <a:rPr kumimoji="0" lang="zh-CN" altLang="zh-CN" sz="1800" b="0" i="0" u="none" strike="noStrike" cap="none" normalizeH="0" baseline="0" dirty="0">
                <a:ln>
                  <a:noFill/>
                </a:ln>
                <a:solidFill>
                  <a:srgbClr val="A9B7C6"/>
                </a:solidFill>
                <a:effectLst/>
                <a:latin typeface="Consolas" panose="020B0609020204030204" pitchFamily="49" charset="0"/>
              </a:rPr>
              <a:t>random.seed()</a:t>
            </a:r>
            <a:endParaRPr kumimoji="0" lang="en-US" altLang="zh-CN" sz="18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rgbClr val="A9B7C6"/>
                </a:solidFill>
                <a:effectLst/>
                <a:latin typeface="Consolas" panose="020B0609020204030204" pitchFamily="49" charset="0"/>
              </a:rPr>
            </a:br>
            <a:r>
              <a:rPr kumimoji="0" lang="zh-CN" altLang="zh-CN" sz="1800" b="0" i="0" u="none" strike="noStrike" cap="none" normalizeH="0" baseline="0" dirty="0">
                <a:ln>
                  <a:noFill/>
                </a:ln>
                <a:solidFill>
                  <a:srgbClr val="A9B7C6"/>
                </a:solidFill>
                <a:effectLst/>
                <a:latin typeface="Consolas" panose="020B0609020204030204" pitchFamily="49" charset="0"/>
              </a:rPr>
              <a:t>start_points_idx = [random.randint(</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CC7832"/>
                </a:solidFill>
                <a:effectLst/>
                <a:latin typeface="Consolas" panose="020B0609020204030204" pitchFamily="49" charset="0"/>
              </a:rPr>
              <a:t>, </a:t>
            </a:r>
            <a:r>
              <a:rPr kumimoji="0" lang="zh-CN" altLang="zh-CN" sz="1800" b="0" i="0" u="none" strike="noStrike" cap="none" normalizeH="0" baseline="0" dirty="0">
                <a:ln>
                  <a:noFill/>
                </a:ln>
                <a:solidFill>
                  <a:srgbClr val="A9B7C6"/>
                </a:solidFill>
                <a:effectLst/>
                <a:latin typeface="Consolas" panose="020B0609020204030204" pitchFamily="49" charset="0"/>
              </a:rPr>
              <a:t>point_count-</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 </a:t>
            </a:r>
            <a:r>
              <a:rPr kumimoji="0" lang="zh-CN" altLang="zh-CN" sz="1800" b="0" i="0" u="none" strike="noStrike" cap="none" normalizeH="0" baseline="0" dirty="0">
                <a:ln>
                  <a:noFill/>
                </a:ln>
                <a:solidFill>
                  <a:srgbClr val="CC7832"/>
                </a:solidFill>
                <a:effectLst/>
                <a:latin typeface="Consolas" panose="020B0609020204030204" pitchFamily="49" charset="0"/>
              </a:rPr>
              <a:t>for </a:t>
            </a:r>
            <a:r>
              <a:rPr kumimoji="0" lang="zh-CN" altLang="zh-CN" sz="1800" b="0" i="0" u="none" strike="noStrike" cap="none" normalizeH="0" baseline="0" dirty="0">
                <a:ln>
                  <a:noFill/>
                </a:ln>
                <a:solidFill>
                  <a:srgbClr val="72737A"/>
                </a:solidFill>
                <a:effectLst/>
                <a:latin typeface="Consolas" panose="020B0609020204030204" pitchFamily="49" charset="0"/>
              </a:rPr>
              <a:t>i_l </a:t>
            </a:r>
            <a:r>
              <a:rPr kumimoji="0" lang="zh-CN" altLang="zh-CN" sz="1800" b="0" i="0" u="none" strike="noStrike" cap="none" normalizeH="0" baseline="0" dirty="0">
                <a:ln>
                  <a:noFill/>
                </a:ln>
                <a:solidFill>
                  <a:srgbClr val="CC7832"/>
                </a:solidFill>
                <a:effectLst/>
                <a:latin typeface="Consolas" panose="020B0609020204030204" pitchFamily="49" charset="0"/>
              </a:rPr>
              <a:t>in </a:t>
            </a:r>
            <a:r>
              <a:rPr kumimoji="0" lang="zh-CN" altLang="zh-CN" sz="1800" b="0" i="0" u="none" strike="noStrike" cap="none" normalizeH="0" baseline="0" dirty="0">
                <a:ln>
                  <a:noFill/>
                </a:ln>
                <a:solidFill>
                  <a:srgbClr val="A9B7C6"/>
                </a:solidFill>
                <a:effectLst/>
                <a:latin typeface="Consolas" panose="020B0609020204030204" pitchFamily="49" charset="0"/>
              </a:rPr>
              <a:t>range(</a:t>
            </a:r>
            <a:r>
              <a:rPr kumimoji="0" lang="zh-CN" altLang="zh-CN" sz="1800" b="0" i="0" u="none" strike="noStrike" cap="none" normalizeH="0" baseline="0" dirty="0">
                <a:ln>
                  <a:noFill/>
                </a:ln>
                <a:solidFill>
                  <a:srgbClr val="6897BB"/>
                </a:solidFill>
                <a:effectLst/>
                <a:latin typeface="Consolas" panose="020B0609020204030204" pitchFamily="49" charset="0"/>
              </a:rPr>
              <a:t>3</a:t>
            </a:r>
            <a:r>
              <a:rPr kumimoji="0" lang="zh-CN" altLang="zh-CN" sz="1800" b="0" i="0" u="none" strike="noStrike" cap="none" normalizeH="0" baseline="0" dirty="0">
                <a:ln>
                  <a:noFill/>
                </a:ln>
                <a:solidFill>
                  <a:srgbClr val="A9B7C6"/>
                </a:solidFill>
                <a:effectLst/>
                <a:latin typeface="Consolas" panose="020B0609020204030204" pitchFamily="49" charset="0"/>
              </a:rPr>
              <a:t>)] </a:t>
            </a:r>
            <a:endParaRPr kumimoji="0" lang="en-US" altLang="zh-CN" sz="18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A9B7C6"/>
                </a:solidFill>
                <a:effectLst/>
                <a:latin typeface="Consolas" panose="020B0609020204030204" pitchFamily="49" charset="0"/>
              </a:rPr>
              <a:t>print(</a:t>
            </a:r>
            <a:r>
              <a:rPr kumimoji="0" lang="zh-CN" altLang="zh-CN" sz="1800" b="0" i="0" u="none" strike="noStrike" cap="none" normalizeH="0" baseline="0" dirty="0">
                <a:ln>
                  <a:noFill/>
                </a:ln>
                <a:solidFill>
                  <a:srgbClr val="6A8759"/>
                </a:solidFill>
                <a:effectLst/>
                <a:latin typeface="Consolas" panose="020B0609020204030204" pitchFamily="49" charset="0"/>
              </a:rPr>
              <a:t>'start_points_idx: '</a:t>
            </a:r>
            <a:r>
              <a:rPr kumimoji="0" lang="zh-CN" altLang="zh-CN" sz="1800" b="0" i="0" u="none" strike="noStrike" cap="none" normalizeH="0" baseline="0" dirty="0">
                <a:ln>
                  <a:noFill/>
                </a:ln>
                <a:solidFill>
                  <a:srgbClr val="CC7832"/>
                </a:solidFill>
                <a:effectLst/>
                <a:latin typeface="Consolas" panose="020B0609020204030204" pitchFamily="49" charset="0"/>
              </a:rPr>
              <a:t>, </a:t>
            </a:r>
            <a:r>
              <a:rPr kumimoji="0" lang="zh-CN" altLang="zh-CN" sz="1800" b="0" i="0" u="none" strike="noStrike" cap="none" normalizeH="0" baseline="0" dirty="0">
                <a:ln>
                  <a:noFill/>
                </a:ln>
                <a:solidFill>
                  <a:srgbClr val="A9B7C6"/>
                </a:solidFill>
                <a:effectLst/>
                <a:latin typeface="Consolas" panose="020B0609020204030204" pitchFamily="49" charset="0"/>
              </a:rPr>
              <a:t>start_points_idx)</a:t>
            </a:r>
            <a:br>
              <a:rPr kumimoji="0" lang="zh-CN" altLang="zh-CN" sz="1800" b="0" i="0" u="none" strike="noStrike" cap="none" normalizeH="0" baseline="0" dirty="0">
                <a:ln>
                  <a:noFill/>
                </a:ln>
                <a:solidFill>
                  <a:srgbClr val="A9B7C6"/>
                </a:solidFill>
                <a:effectLst/>
                <a:latin typeface="Consolas" panose="020B0609020204030204" pitchFamily="49" charset="0"/>
              </a:rPr>
            </a:br>
            <a:r>
              <a:rPr kumimoji="0" lang="zh-CN" altLang="zh-CN" sz="1800" b="0" i="0" u="none" strike="noStrike" cap="none" normalizeH="0" baseline="0" dirty="0">
                <a:ln>
                  <a:noFill/>
                </a:ln>
                <a:solidFill>
                  <a:srgbClr val="A9B7C6"/>
                </a:solidFill>
                <a:effectLst/>
                <a:latin typeface="Consolas" panose="020B0609020204030204" pitchFamily="49" charset="0"/>
              </a:rPr>
              <a:t>p1 = [pcd.x[start_points_idx[</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a:t>
            </a:r>
            <a:r>
              <a:rPr kumimoji="0" lang="zh-CN" altLang="zh-CN" sz="1800" b="0" i="0" u="none" strike="noStrike" cap="none" normalizeH="0" baseline="0" dirty="0">
                <a:ln>
                  <a:noFill/>
                </a:ln>
                <a:solidFill>
                  <a:srgbClr val="CC7832"/>
                </a:solidFill>
                <a:effectLst/>
                <a:latin typeface="Consolas" panose="020B0609020204030204" pitchFamily="49" charset="0"/>
              </a:rPr>
              <a:t>, </a:t>
            </a:r>
            <a:r>
              <a:rPr kumimoji="0" lang="zh-CN" altLang="zh-CN" sz="1800" b="0" i="0" u="none" strike="noStrike" cap="none" normalizeH="0" baseline="0" dirty="0">
                <a:ln>
                  <a:noFill/>
                </a:ln>
                <a:solidFill>
                  <a:srgbClr val="A9B7C6"/>
                </a:solidFill>
                <a:effectLst/>
                <a:latin typeface="Consolas" panose="020B0609020204030204" pitchFamily="49" charset="0"/>
              </a:rPr>
              <a:t>pcd.y[start_points_idx[</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a:t>
            </a:r>
            <a:r>
              <a:rPr kumimoji="0" lang="zh-CN" altLang="zh-CN" sz="1800" b="0" i="0" u="none" strike="noStrike" cap="none" normalizeH="0" baseline="0" dirty="0">
                <a:ln>
                  <a:noFill/>
                </a:ln>
                <a:solidFill>
                  <a:srgbClr val="CC7832"/>
                </a:solidFill>
                <a:effectLst/>
                <a:latin typeface="Consolas" panose="020B0609020204030204" pitchFamily="49" charset="0"/>
              </a:rPr>
              <a:t>, </a:t>
            </a:r>
            <a:r>
              <a:rPr kumimoji="0" lang="zh-CN" altLang="zh-CN" sz="1800" b="0" i="0" u="none" strike="noStrike" cap="none" normalizeH="0" baseline="0" dirty="0">
                <a:ln>
                  <a:noFill/>
                </a:ln>
                <a:solidFill>
                  <a:srgbClr val="A9B7C6"/>
                </a:solidFill>
                <a:effectLst/>
                <a:latin typeface="Consolas" panose="020B0609020204030204" pitchFamily="49" charset="0"/>
              </a:rPr>
              <a:t>pcd.z[start_points_idx[</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a:t>
            </a:r>
            <a:br>
              <a:rPr kumimoji="0" lang="zh-CN" altLang="zh-CN" sz="1800" b="0" i="0" u="none" strike="noStrike" cap="none" normalizeH="0" baseline="0" dirty="0">
                <a:ln>
                  <a:noFill/>
                </a:ln>
                <a:solidFill>
                  <a:srgbClr val="A9B7C6"/>
                </a:solidFill>
                <a:effectLst/>
                <a:latin typeface="Consolas" panose="020B0609020204030204" pitchFamily="49" charset="0"/>
              </a:rPr>
            </a:br>
            <a:r>
              <a:rPr kumimoji="0" lang="zh-CN" altLang="zh-CN" sz="1800" b="0" i="0" u="none" strike="noStrike" cap="none" normalizeH="0" baseline="0" dirty="0">
                <a:ln>
                  <a:noFill/>
                </a:ln>
                <a:solidFill>
                  <a:srgbClr val="A9B7C6"/>
                </a:solidFill>
                <a:effectLst/>
                <a:latin typeface="Consolas" panose="020B0609020204030204" pitchFamily="49" charset="0"/>
              </a:rPr>
              <a:t>p2 = [pcd.x[start_points_idx[</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a:t>
            </a:r>
            <a:r>
              <a:rPr kumimoji="0" lang="zh-CN" altLang="zh-CN" sz="1800" b="0" i="0" u="none" strike="noStrike" cap="none" normalizeH="0" baseline="0" dirty="0">
                <a:ln>
                  <a:noFill/>
                </a:ln>
                <a:solidFill>
                  <a:srgbClr val="CC7832"/>
                </a:solidFill>
                <a:effectLst/>
                <a:latin typeface="Consolas" panose="020B0609020204030204" pitchFamily="49" charset="0"/>
              </a:rPr>
              <a:t>, </a:t>
            </a:r>
            <a:r>
              <a:rPr kumimoji="0" lang="zh-CN" altLang="zh-CN" sz="1800" b="0" i="0" u="none" strike="noStrike" cap="none" normalizeH="0" baseline="0" dirty="0">
                <a:ln>
                  <a:noFill/>
                </a:ln>
                <a:solidFill>
                  <a:srgbClr val="A9B7C6"/>
                </a:solidFill>
                <a:effectLst/>
                <a:latin typeface="Consolas" panose="020B0609020204030204" pitchFamily="49" charset="0"/>
              </a:rPr>
              <a:t>pcd.y[start_points_idx[</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a:t>
            </a:r>
            <a:r>
              <a:rPr kumimoji="0" lang="zh-CN" altLang="zh-CN" sz="1800" b="0" i="0" u="none" strike="noStrike" cap="none" normalizeH="0" baseline="0" dirty="0">
                <a:ln>
                  <a:noFill/>
                </a:ln>
                <a:solidFill>
                  <a:srgbClr val="CC7832"/>
                </a:solidFill>
                <a:effectLst/>
                <a:latin typeface="Consolas" panose="020B0609020204030204" pitchFamily="49" charset="0"/>
              </a:rPr>
              <a:t>, </a:t>
            </a:r>
            <a:r>
              <a:rPr kumimoji="0" lang="zh-CN" altLang="zh-CN" sz="1800" b="0" i="0" u="none" strike="noStrike" cap="none" normalizeH="0" baseline="0" dirty="0">
                <a:ln>
                  <a:noFill/>
                </a:ln>
                <a:solidFill>
                  <a:srgbClr val="A9B7C6"/>
                </a:solidFill>
                <a:effectLst/>
                <a:latin typeface="Consolas" panose="020B0609020204030204" pitchFamily="49" charset="0"/>
              </a:rPr>
              <a:t>pcd.z[start_points_idx[</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a:t>
            </a:r>
            <a:br>
              <a:rPr kumimoji="0" lang="zh-CN" altLang="zh-CN" sz="1800" b="0" i="0" u="none" strike="noStrike" cap="none" normalizeH="0" baseline="0" dirty="0">
                <a:ln>
                  <a:noFill/>
                </a:ln>
                <a:solidFill>
                  <a:srgbClr val="A9B7C6"/>
                </a:solidFill>
                <a:effectLst/>
                <a:latin typeface="Consolas" panose="020B0609020204030204" pitchFamily="49" charset="0"/>
              </a:rPr>
            </a:br>
            <a:r>
              <a:rPr kumimoji="0" lang="zh-CN" altLang="zh-CN" sz="1800" b="0" i="0" u="none" strike="noStrike" cap="none" normalizeH="0" baseline="0" dirty="0">
                <a:ln>
                  <a:noFill/>
                </a:ln>
                <a:solidFill>
                  <a:srgbClr val="A9B7C6"/>
                </a:solidFill>
                <a:effectLst/>
                <a:latin typeface="Consolas" panose="020B0609020204030204" pitchFamily="49" charset="0"/>
              </a:rPr>
              <a:t>p3 = [pcd.x[start_points_idx[</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a:t>
            </a:r>
            <a:r>
              <a:rPr kumimoji="0" lang="zh-CN" altLang="zh-CN" sz="1800" b="0" i="0" u="none" strike="noStrike" cap="none" normalizeH="0" baseline="0" dirty="0">
                <a:ln>
                  <a:noFill/>
                </a:ln>
                <a:solidFill>
                  <a:srgbClr val="CC7832"/>
                </a:solidFill>
                <a:effectLst/>
                <a:latin typeface="Consolas" panose="020B0609020204030204" pitchFamily="49" charset="0"/>
              </a:rPr>
              <a:t>, </a:t>
            </a:r>
            <a:r>
              <a:rPr kumimoji="0" lang="zh-CN" altLang="zh-CN" sz="1800" b="0" i="0" u="none" strike="noStrike" cap="none" normalizeH="0" baseline="0" dirty="0">
                <a:ln>
                  <a:noFill/>
                </a:ln>
                <a:solidFill>
                  <a:srgbClr val="A9B7C6"/>
                </a:solidFill>
                <a:effectLst/>
                <a:latin typeface="Consolas" panose="020B0609020204030204" pitchFamily="49" charset="0"/>
              </a:rPr>
              <a:t>pcd.y[start_points_idx[</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a:t>
            </a:r>
            <a:r>
              <a:rPr kumimoji="0" lang="zh-CN" altLang="zh-CN" sz="1800" b="0" i="0" u="none" strike="noStrike" cap="none" normalizeH="0" baseline="0" dirty="0">
                <a:ln>
                  <a:noFill/>
                </a:ln>
                <a:solidFill>
                  <a:srgbClr val="CC7832"/>
                </a:solidFill>
                <a:effectLst/>
                <a:latin typeface="Consolas" panose="020B0609020204030204" pitchFamily="49" charset="0"/>
              </a:rPr>
              <a:t>, </a:t>
            </a:r>
            <a:r>
              <a:rPr kumimoji="0" lang="zh-CN" altLang="zh-CN" sz="1800" b="0" i="0" u="none" strike="noStrike" cap="none" normalizeH="0" baseline="0" dirty="0">
                <a:ln>
                  <a:noFill/>
                </a:ln>
                <a:solidFill>
                  <a:srgbClr val="A9B7C6"/>
                </a:solidFill>
                <a:effectLst/>
                <a:latin typeface="Consolas" panose="020B0609020204030204" pitchFamily="49" charset="0"/>
              </a:rPr>
              <a:t>pcd.z[start_points_idx[</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a:t>
            </a:r>
            <a:endParaRPr kumimoji="0" lang="en-US" altLang="zh-CN" sz="1800" b="0" i="0" u="none" strike="noStrike" cap="none" normalizeH="0" baseline="0" dirty="0">
              <a:ln>
                <a:noFill/>
              </a:ln>
              <a:solidFill>
                <a:srgbClr val="A9B7C6"/>
              </a:solidFill>
              <a:effectLst/>
              <a:latin typeface="Consolas" panose="020B0609020204030204" pitchFamily="49" charset="0"/>
            </a:endParaRPr>
          </a:p>
        </p:txBody>
      </p:sp>
      <p:sp>
        <p:nvSpPr>
          <p:cNvPr id="2" name="标题 1">
            <a:extLst>
              <a:ext uri="{FF2B5EF4-FFF2-40B4-BE49-F238E27FC236}">
                <a16:creationId xmlns:a16="http://schemas.microsoft.com/office/drawing/2014/main" id="{97AEA95F-95F6-AFD5-7C71-87F9A748DC79}"/>
              </a:ext>
            </a:extLst>
          </p:cNvPr>
          <p:cNvSpPr>
            <a:spLocks noGrp="1"/>
          </p:cNvSpPr>
          <p:nvPr>
            <p:ph type="title"/>
          </p:nvPr>
        </p:nvSpPr>
        <p:spPr/>
        <p:txBody>
          <a:bodyPr/>
          <a:lstStyle/>
          <a:p>
            <a:r>
              <a:rPr lang="en-US" altLang="zh-CN" dirty="0"/>
              <a:t>2. Implement </a:t>
            </a:r>
            <a:r>
              <a:rPr lang="en-US" altLang="zh-CN" dirty="0" err="1"/>
              <a:t>RANSAC</a:t>
            </a:r>
            <a:r>
              <a:rPr lang="en-US" altLang="zh-CN" dirty="0"/>
              <a:t> using python</a:t>
            </a:r>
          </a:p>
        </p:txBody>
      </p:sp>
      <p:sp>
        <p:nvSpPr>
          <p:cNvPr id="4" name="矩形 3">
            <a:extLst>
              <a:ext uri="{FF2B5EF4-FFF2-40B4-BE49-F238E27FC236}">
                <a16:creationId xmlns:a16="http://schemas.microsoft.com/office/drawing/2014/main" id="{B9026B0E-607E-3036-E7FB-C0D122CAA4FE}"/>
              </a:ext>
            </a:extLst>
          </p:cNvPr>
          <p:cNvSpPr/>
          <p:nvPr/>
        </p:nvSpPr>
        <p:spPr>
          <a:xfrm>
            <a:off x="2834042" y="3703048"/>
            <a:ext cx="4121932" cy="33924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7" name="文本框 6">
            <a:extLst>
              <a:ext uri="{FF2B5EF4-FFF2-40B4-BE49-F238E27FC236}">
                <a16:creationId xmlns:a16="http://schemas.microsoft.com/office/drawing/2014/main" id="{FB87E287-C382-84F7-EE2E-F88E57F94A4E}"/>
              </a:ext>
            </a:extLst>
          </p:cNvPr>
          <p:cNvSpPr txBox="1"/>
          <p:nvPr/>
        </p:nvSpPr>
        <p:spPr>
          <a:xfrm>
            <a:off x="585871" y="5739741"/>
            <a:ext cx="5784666" cy="400110"/>
          </a:xfrm>
          <a:prstGeom prst="rect">
            <a:avLst/>
          </a:prstGeom>
          <a:noFill/>
        </p:spPr>
        <p:txBody>
          <a:bodyPr wrap="square" rtlCol="0">
            <a:spAutoFit/>
          </a:bodyPr>
          <a:lstStyle/>
          <a:p>
            <a:pPr algn="ctr"/>
            <a:r>
              <a:rPr lang="en-US" altLang="zh-CN" sz="2000" dirty="0"/>
              <a:t>Assign the coordinates of the searched point to </a:t>
            </a:r>
            <a:r>
              <a:rPr lang="en-US" altLang="zh-CN" sz="2000" dirty="0" err="1"/>
              <a:t>p1</a:t>
            </a:r>
            <a:endParaRPr lang="zh-CN" altLang="en-US" sz="2000" dirty="0"/>
          </a:p>
        </p:txBody>
      </p:sp>
      <p:sp>
        <p:nvSpPr>
          <p:cNvPr id="9" name="箭头: 下 8">
            <a:extLst>
              <a:ext uri="{FF2B5EF4-FFF2-40B4-BE49-F238E27FC236}">
                <a16:creationId xmlns:a16="http://schemas.microsoft.com/office/drawing/2014/main" id="{07FE990B-E046-9B89-6551-5AFE5DC52935}"/>
              </a:ext>
            </a:extLst>
          </p:cNvPr>
          <p:cNvSpPr/>
          <p:nvPr/>
        </p:nvSpPr>
        <p:spPr>
          <a:xfrm>
            <a:off x="1631454" y="4639690"/>
            <a:ext cx="260057" cy="11655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4BA1895-D64B-E309-D116-80038A5A1C2C}"/>
              </a:ext>
            </a:extLst>
          </p:cNvPr>
          <p:cNvSpPr/>
          <p:nvPr/>
        </p:nvSpPr>
        <p:spPr>
          <a:xfrm>
            <a:off x="432084" y="3138709"/>
            <a:ext cx="1537566" cy="3848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8F16D1D-DD26-A621-C5B5-4DC30B29132D}"/>
              </a:ext>
            </a:extLst>
          </p:cNvPr>
          <p:cNvSpPr txBox="1"/>
          <p:nvPr/>
        </p:nvSpPr>
        <p:spPr>
          <a:xfrm>
            <a:off x="1839621" y="1865400"/>
            <a:ext cx="3917659" cy="646331"/>
          </a:xfrm>
          <a:prstGeom prst="rect">
            <a:avLst/>
          </a:prstGeom>
          <a:noFill/>
        </p:spPr>
        <p:txBody>
          <a:bodyPr wrap="square" rtlCol="0">
            <a:spAutoFit/>
          </a:bodyPr>
          <a:lstStyle/>
          <a:p>
            <a:pPr algn="ctr"/>
            <a:r>
              <a:rPr lang="en-US" altLang="zh-CN" dirty="0">
                <a:solidFill>
                  <a:srgbClr val="FF0000"/>
                </a:solidFill>
              </a:rPr>
              <a:t>Search three different seed points for implementing </a:t>
            </a:r>
            <a:r>
              <a:rPr lang="en-US" altLang="zh-CN" dirty="0" err="1">
                <a:solidFill>
                  <a:srgbClr val="FF0000"/>
                </a:solidFill>
              </a:rPr>
              <a:t>RANSAC</a:t>
            </a:r>
            <a:endParaRPr lang="zh-CN" altLang="en-US" dirty="0">
              <a:solidFill>
                <a:srgbClr val="FF0000"/>
              </a:solidFill>
            </a:endParaRPr>
          </a:p>
        </p:txBody>
      </p:sp>
      <p:sp>
        <p:nvSpPr>
          <p:cNvPr id="26" name="箭头: 直角上 25">
            <a:extLst>
              <a:ext uri="{FF2B5EF4-FFF2-40B4-BE49-F238E27FC236}">
                <a16:creationId xmlns:a16="http://schemas.microsoft.com/office/drawing/2014/main" id="{EC191D2E-5503-A3E9-1D0E-6E01DD7ABDAB}"/>
              </a:ext>
            </a:extLst>
          </p:cNvPr>
          <p:cNvSpPr/>
          <p:nvPr/>
        </p:nvSpPr>
        <p:spPr>
          <a:xfrm rot="10800000" flipH="1" flipV="1">
            <a:off x="2033424" y="2515892"/>
            <a:ext cx="2542129" cy="911710"/>
          </a:xfrm>
          <a:prstGeom prst="bentUpArrow">
            <a:avLst>
              <a:gd name="adj1" fmla="val 1880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55C75725-35A7-308C-2543-6BCD2E068C82}"/>
              </a:ext>
            </a:extLst>
          </p:cNvPr>
          <p:cNvSpPr txBox="1"/>
          <p:nvPr/>
        </p:nvSpPr>
        <p:spPr>
          <a:xfrm>
            <a:off x="5655762" y="2184654"/>
            <a:ext cx="5130861" cy="369332"/>
          </a:xfrm>
          <a:prstGeom prst="rect">
            <a:avLst/>
          </a:prstGeom>
          <a:noFill/>
        </p:spPr>
        <p:txBody>
          <a:bodyPr wrap="square" rtlCol="0">
            <a:spAutoFit/>
          </a:bodyPr>
          <a:lstStyle/>
          <a:p>
            <a:pPr algn="ctr"/>
            <a:r>
              <a:rPr lang="en-US" altLang="zh-CN" dirty="0">
                <a:solidFill>
                  <a:schemeClr val="accent6"/>
                </a:solidFill>
              </a:rPr>
              <a:t>Returns an integer within the start and end range </a:t>
            </a:r>
            <a:endParaRPr lang="zh-CN" altLang="en-US" dirty="0">
              <a:solidFill>
                <a:schemeClr val="accent6"/>
              </a:solidFill>
            </a:endParaRPr>
          </a:p>
        </p:txBody>
      </p:sp>
      <p:sp>
        <p:nvSpPr>
          <p:cNvPr id="29" name="Rectangle 1">
            <a:extLst>
              <a:ext uri="{FF2B5EF4-FFF2-40B4-BE49-F238E27FC236}">
                <a16:creationId xmlns:a16="http://schemas.microsoft.com/office/drawing/2014/main" id="{72D79DC1-F273-CA7A-997E-6786288FA2A6}"/>
              </a:ext>
            </a:extLst>
          </p:cNvPr>
          <p:cNvSpPr txBox="1">
            <a:spLocks noChangeArrowheads="1"/>
          </p:cNvSpPr>
          <p:nvPr/>
        </p:nvSpPr>
        <p:spPr bwMode="auto">
          <a:xfrm>
            <a:off x="6559127" y="1839793"/>
            <a:ext cx="365300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0" fontAlgn="base" hangingPunct="0">
              <a:lnSpc>
                <a:spcPct val="100000"/>
              </a:lnSpc>
              <a:spcBef>
                <a:spcPct val="0"/>
              </a:spcBef>
              <a:spcAft>
                <a:spcPct val="0"/>
              </a:spcAft>
              <a:buFontTx/>
              <a:buNone/>
            </a:pPr>
            <a:r>
              <a:rPr lang="zh-CN" altLang="zh-CN" sz="1800" dirty="0">
                <a:solidFill>
                  <a:srgbClr val="A9B7C6"/>
                </a:solidFill>
                <a:latin typeface="Consolas" panose="020B0609020204030204" pitchFamily="49" charset="0"/>
              </a:rPr>
              <a:t>random.randint(</a:t>
            </a:r>
            <a:r>
              <a:rPr lang="en-US" altLang="zh-CN" sz="1800" dirty="0">
                <a:solidFill>
                  <a:srgbClr val="6897BB"/>
                </a:solidFill>
                <a:latin typeface="Consolas" panose="020B0609020204030204" pitchFamily="49" charset="0"/>
              </a:rPr>
              <a:t>start</a:t>
            </a:r>
            <a:r>
              <a:rPr lang="zh-CN" altLang="zh-CN" sz="1800" dirty="0">
                <a:solidFill>
                  <a:srgbClr val="CC7832"/>
                </a:solidFill>
                <a:latin typeface="Consolas" panose="020B0609020204030204" pitchFamily="49" charset="0"/>
              </a:rPr>
              <a:t>, </a:t>
            </a:r>
            <a:r>
              <a:rPr lang="en-US" altLang="zh-CN" sz="1800" dirty="0">
                <a:solidFill>
                  <a:srgbClr val="94558D"/>
                </a:solidFill>
                <a:latin typeface="Consolas" panose="020B0609020204030204" pitchFamily="49" charset="0"/>
              </a:rPr>
              <a:t>end</a:t>
            </a:r>
            <a:r>
              <a:rPr lang="zh-CN" altLang="zh-CN" sz="1800" dirty="0">
                <a:solidFill>
                  <a:srgbClr val="A9B7C6"/>
                </a:solidFill>
                <a:latin typeface="Consolas" panose="020B0609020204030204" pitchFamily="49" charset="0"/>
              </a:rPr>
              <a:t>)</a:t>
            </a:r>
            <a:endParaRPr lang="en-US" altLang="zh-CN" sz="1800" dirty="0">
              <a:solidFill>
                <a:srgbClr val="A9B7C6"/>
              </a:solidFill>
              <a:latin typeface="Consolas" panose="020B0609020204030204" pitchFamily="49" charset="0"/>
            </a:endParaRPr>
          </a:p>
        </p:txBody>
      </p:sp>
      <p:sp>
        <p:nvSpPr>
          <p:cNvPr id="30" name="箭头: 上 29">
            <a:extLst>
              <a:ext uri="{FF2B5EF4-FFF2-40B4-BE49-F238E27FC236}">
                <a16:creationId xmlns:a16="http://schemas.microsoft.com/office/drawing/2014/main" id="{CFB5B7A0-35BC-B2EB-F76B-9871C8B30366}"/>
              </a:ext>
            </a:extLst>
          </p:cNvPr>
          <p:cNvSpPr/>
          <p:nvPr/>
        </p:nvSpPr>
        <p:spPr>
          <a:xfrm>
            <a:off x="6370537" y="2526323"/>
            <a:ext cx="360726" cy="11520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2902807D-E9F6-A815-EC89-E719ED96A457}"/>
              </a:ext>
            </a:extLst>
          </p:cNvPr>
          <p:cNvSpPr/>
          <p:nvPr/>
        </p:nvSpPr>
        <p:spPr>
          <a:xfrm>
            <a:off x="7046760" y="3697318"/>
            <a:ext cx="2627483" cy="3449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EE2DE85-CC9F-0762-2406-8857F4A9079F}"/>
              </a:ext>
            </a:extLst>
          </p:cNvPr>
          <p:cNvSpPr txBox="1"/>
          <p:nvPr/>
        </p:nvSpPr>
        <p:spPr>
          <a:xfrm>
            <a:off x="8108995" y="2724565"/>
            <a:ext cx="3130497" cy="646331"/>
          </a:xfrm>
          <a:prstGeom prst="rect">
            <a:avLst/>
          </a:prstGeom>
          <a:noFill/>
        </p:spPr>
        <p:txBody>
          <a:bodyPr wrap="square" rtlCol="0">
            <a:spAutoFit/>
          </a:bodyPr>
          <a:lstStyle/>
          <a:p>
            <a:pPr algn="ctr"/>
            <a:r>
              <a:rPr lang="en-US" altLang="zh-CN" dirty="0">
                <a:solidFill>
                  <a:schemeClr val="bg1"/>
                </a:solidFill>
              </a:rPr>
              <a:t>Iterate three times to determine three seed points</a:t>
            </a:r>
            <a:endParaRPr lang="zh-CN" altLang="en-US" dirty="0">
              <a:solidFill>
                <a:schemeClr val="bg1"/>
              </a:solidFill>
            </a:endParaRPr>
          </a:p>
        </p:txBody>
      </p:sp>
      <p:sp>
        <p:nvSpPr>
          <p:cNvPr id="38" name="箭头: 直角上 37">
            <a:extLst>
              <a:ext uri="{FF2B5EF4-FFF2-40B4-BE49-F238E27FC236}">
                <a16:creationId xmlns:a16="http://schemas.microsoft.com/office/drawing/2014/main" id="{B75A2197-170D-B366-812C-5732C3E073B9}"/>
              </a:ext>
            </a:extLst>
          </p:cNvPr>
          <p:cNvSpPr/>
          <p:nvPr/>
        </p:nvSpPr>
        <p:spPr>
          <a:xfrm rot="10800000" flipH="1" flipV="1">
            <a:off x="9680781" y="3378103"/>
            <a:ext cx="1062700" cy="544296"/>
          </a:xfrm>
          <a:prstGeom prst="bentUpArrow">
            <a:avLst>
              <a:gd name="adj1" fmla="val 1880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7F2ADBFD-FBB6-0AC6-960C-2C9804EBD3E8}"/>
              </a:ext>
            </a:extLst>
          </p:cNvPr>
          <p:cNvSpPr/>
          <p:nvPr/>
        </p:nvSpPr>
        <p:spPr>
          <a:xfrm>
            <a:off x="432084" y="4327756"/>
            <a:ext cx="11226519" cy="3127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953235B3-F0DA-2AF8-4B20-3F7C341FD280}"/>
              </a:ext>
            </a:extLst>
          </p:cNvPr>
          <p:cNvGrpSpPr/>
          <p:nvPr/>
        </p:nvGrpSpPr>
        <p:grpSpPr>
          <a:xfrm>
            <a:off x="2238481" y="729721"/>
            <a:ext cx="6195407" cy="4559936"/>
            <a:chOff x="4034146" y="1786855"/>
            <a:chExt cx="6195407" cy="4559936"/>
          </a:xfrm>
        </p:grpSpPr>
        <p:pic>
          <p:nvPicPr>
            <p:cNvPr id="44" name="图片 43">
              <a:extLst>
                <a:ext uri="{FF2B5EF4-FFF2-40B4-BE49-F238E27FC236}">
                  <a16:creationId xmlns:a16="http://schemas.microsoft.com/office/drawing/2014/main" id="{316767A0-2B35-3B05-1223-8B9A1B5D4851}"/>
                </a:ext>
              </a:extLst>
            </p:cNvPr>
            <p:cNvPicPr>
              <a:picLocks noChangeAspect="1"/>
            </p:cNvPicPr>
            <p:nvPr/>
          </p:nvPicPr>
          <p:blipFill rotWithShape="1">
            <a:blip r:embed="rId3"/>
            <a:srcRect l="824" t="1544"/>
            <a:stretch/>
          </p:blipFill>
          <p:spPr>
            <a:xfrm>
              <a:off x="4034146" y="1786855"/>
              <a:ext cx="6195407" cy="4559936"/>
            </a:xfrm>
            <a:prstGeom prst="rect">
              <a:avLst/>
            </a:prstGeom>
          </p:spPr>
        </p:pic>
        <p:sp>
          <p:nvSpPr>
            <p:cNvPr id="45" name="椭圆 44">
              <a:extLst>
                <a:ext uri="{FF2B5EF4-FFF2-40B4-BE49-F238E27FC236}">
                  <a16:creationId xmlns:a16="http://schemas.microsoft.com/office/drawing/2014/main" id="{F8A32B4D-820F-C6C2-762E-2503CE34303F}"/>
                </a:ext>
              </a:extLst>
            </p:cNvPr>
            <p:cNvSpPr/>
            <p:nvPr/>
          </p:nvSpPr>
          <p:spPr>
            <a:xfrm>
              <a:off x="5988616" y="307421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89DCBDF1-125C-143E-FFF5-0C2C2DBBBD88}"/>
                </a:ext>
              </a:extLst>
            </p:cNvPr>
            <p:cNvSpPr txBox="1"/>
            <p:nvPr/>
          </p:nvSpPr>
          <p:spPr>
            <a:xfrm>
              <a:off x="5671686" y="2658357"/>
              <a:ext cx="439544" cy="369332"/>
            </a:xfrm>
            <a:prstGeom prst="rect">
              <a:avLst/>
            </a:prstGeom>
            <a:noFill/>
          </p:spPr>
          <p:txBody>
            <a:bodyPr wrap="none" rtlCol="0">
              <a:spAutoFit/>
            </a:bodyPr>
            <a:lstStyle/>
            <a:p>
              <a:r>
                <a:rPr lang="en-US" altLang="zh-CN" dirty="0" err="1"/>
                <a:t>p1</a:t>
              </a:r>
              <a:endParaRPr lang="zh-CN" altLang="en-US" dirty="0"/>
            </a:p>
          </p:txBody>
        </p:sp>
        <p:sp>
          <p:nvSpPr>
            <p:cNvPr id="48" name="椭圆 47">
              <a:extLst>
                <a:ext uri="{FF2B5EF4-FFF2-40B4-BE49-F238E27FC236}">
                  <a16:creationId xmlns:a16="http://schemas.microsoft.com/office/drawing/2014/main" id="{4D1E474A-BD22-F23F-4440-3DC92E85FA17}"/>
                </a:ext>
              </a:extLst>
            </p:cNvPr>
            <p:cNvSpPr/>
            <p:nvPr/>
          </p:nvSpPr>
          <p:spPr>
            <a:xfrm>
              <a:off x="5203294" y="5023136"/>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64B3B3E6-0472-8A2D-B974-6BFB5F59AFD0}"/>
                </a:ext>
              </a:extLst>
            </p:cNvPr>
            <p:cNvSpPr txBox="1"/>
            <p:nvPr/>
          </p:nvSpPr>
          <p:spPr>
            <a:xfrm>
              <a:off x="4794413" y="4962628"/>
              <a:ext cx="439544" cy="369332"/>
            </a:xfrm>
            <a:prstGeom prst="rect">
              <a:avLst/>
            </a:prstGeom>
            <a:noFill/>
          </p:spPr>
          <p:txBody>
            <a:bodyPr wrap="none" rtlCol="0">
              <a:spAutoFit/>
            </a:bodyPr>
            <a:lstStyle/>
            <a:p>
              <a:r>
                <a:rPr lang="en-US" altLang="zh-CN" dirty="0" err="1"/>
                <a:t>p2</a:t>
              </a:r>
              <a:endParaRPr lang="zh-CN" altLang="en-US" dirty="0"/>
            </a:p>
          </p:txBody>
        </p:sp>
        <p:sp>
          <p:nvSpPr>
            <p:cNvPr id="52" name="椭圆 51">
              <a:extLst>
                <a:ext uri="{FF2B5EF4-FFF2-40B4-BE49-F238E27FC236}">
                  <a16:creationId xmlns:a16="http://schemas.microsoft.com/office/drawing/2014/main" id="{461C5B90-A93D-4F67-B442-EAAC608F6023}"/>
                </a:ext>
              </a:extLst>
            </p:cNvPr>
            <p:cNvSpPr/>
            <p:nvPr/>
          </p:nvSpPr>
          <p:spPr>
            <a:xfrm>
              <a:off x="7838535" y="4801103"/>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D6448D62-E723-0468-C6E0-1B507D834B57}"/>
                </a:ext>
              </a:extLst>
            </p:cNvPr>
            <p:cNvSpPr txBox="1"/>
            <p:nvPr/>
          </p:nvSpPr>
          <p:spPr>
            <a:xfrm>
              <a:off x="7816954" y="4708180"/>
              <a:ext cx="439544" cy="369332"/>
            </a:xfrm>
            <a:prstGeom prst="rect">
              <a:avLst/>
            </a:prstGeom>
            <a:noFill/>
          </p:spPr>
          <p:txBody>
            <a:bodyPr wrap="none" rtlCol="0">
              <a:spAutoFit/>
            </a:bodyPr>
            <a:lstStyle/>
            <a:p>
              <a:r>
                <a:rPr lang="en-US" altLang="zh-CN" dirty="0" err="1"/>
                <a:t>p3</a:t>
              </a:r>
              <a:endParaRPr lang="zh-CN" altLang="en-US" dirty="0"/>
            </a:p>
          </p:txBody>
        </p:sp>
      </p:grpSp>
      <p:sp>
        <p:nvSpPr>
          <p:cNvPr id="5" name="灯片编号占位符 4">
            <a:extLst>
              <a:ext uri="{FF2B5EF4-FFF2-40B4-BE49-F238E27FC236}">
                <a16:creationId xmlns:a16="http://schemas.microsoft.com/office/drawing/2014/main" id="{9355D0D5-A809-B2AB-172B-D0E2A2E3CB4D}"/>
              </a:ext>
            </a:extLst>
          </p:cNvPr>
          <p:cNvSpPr>
            <a:spLocks noGrp="1"/>
          </p:cNvSpPr>
          <p:nvPr>
            <p:ph type="sldNum" sz="quarter" idx="12"/>
          </p:nvPr>
        </p:nvSpPr>
        <p:spPr>
          <a:xfrm>
            <a:off x="8840531" y="6282641"/>
            <a:ext cx="2743200" cy="365125"/>
          </a:xfrm>
        </p:spPr>
        <p:txBody>
          <a:bodyPr/>
          <a:lstStyle/>
          <a:p>
            <a:fld id="{4E178339-0976-4E37-A4ED-D440931C6D9D}" type="slidenum">
              <a:rPr lang="zh-CN" altLang="en-US" smtClean="0"/>
              <a:t>12</a:t>
            </a:fld>
            <a:endParaRPr lang="zh-CN" altLang="en-US"/>
          </a:p>
        </p:txBody>
      </p:sp>
    </p:spTree>
    <p:extLst>
      <p:ext uri="{BB962C8B-B14F-4D97-AF65-F5344CB8AC3E}">
        <p14:creationId xmlns:p14="http://schemas.microsoft.com/office/powerpoint/2010/main" val="364450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DFFBB-023F-0725-90B5-75416DCB4521}"/>
              </a:ext>
            </a:extLst>
          </p:cNvPr>
          <p:cNvSpPr>
            <a:spLocks noGrp="1"/>
          </p:cNvSpPr>
          <p:nvPr>
            <p:ph type="title"/>
          </p:nvPr>
        </p:nvSpPr>
        <p:spPr/>
        <p:txBody>
          <a:bodyPr/>
          <a:lstStyle/>
          <a:p>
            <a:r>
              <a:rPr lang="en-US" altLang="zh-CN" dirty="0"/>
              <a:t>2. Implement </a:t>
            </a:r>
            <a:r>
              <a:rPr lang="en-US" altLang="zh-CN" dirty="0" err="1"/>
              <a:t>RANSAC</a:t>
            </a:r>
            <a:r>
              <a:rPr lang="en-US" altLang="zh-CN" dirty="0"/>
              <a:t> using python</a:t>
            </a:r>
            <a:endParaRPr lang="zh-CN" altLang="en-US" dirty="0"/>
          </a:p>
        </p:txBody>
      </p:sp>
      <p:sp>
        <p:nvSpPr>
          <p:cNvPr id="4" name="Rectangle 1">
            <a:extLst>
              <a:ext uri="{FF2B5EF4-FFF2-40B4-BE49-F238E27FC236}">
                <a16:creationId xmlns:a16="http://schemas.microsoft.com/office/drawing/2014/main" id="{D14F3EF2-C51E-8633-CD2D-513B1E0BA865}"/>
              </a:ext>
            </a:extLst>
          </p:cNvPr>
          <p:cNvSpPr>
            <a:spLocks noGrp="1" noChangeArrowheads="1"/>
          </p:cNvSpPr>
          <p:nvPr>
            <p:ph idx="1"/>
          </p:nvPr>
        </p:nvSpPr>
        <p:spPr bwMode="auto">
          <a:xfrm>
            <a:off x="896924" y="1746664"/>
            <a:ext cx="9555821"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zh-CN" altLang="zh-CN" sz="1800" b="0" i="0" u="none" strike="noStrike" cap="none" normalizeH="0" baseline="0" dirty="0">
                <a:ln>
                  <a:noFill/>
                </a:ln>
                <a:solidFill>
                  <a:srgbClr val="808080"/>
                </a:solidFill>
                <a:effectLst/>
                <a:latin typeface="Consolas" panose="020B0609020204030204" pitchFamily="49" charset="0"/>
              </a:rPr>
              <a:t># Step 2: Calculate plane contains p1, p2 and p3</a:t>
            </a:r>
            <a:br>
              <a:rPr kumimoji="0" lang="zh-CN" altLang="zh-CN" sz="1800" b="0" i="0" u="none" strike="noStrike" cap="none" normalizeH="0" baseline="0" dirty="0">
                <a:ln>
                  <a:noFill/>
                </a:ln>
                <a:solidFill>
                  <a:srgbClr val="808080"/>
                </a:solidFill>
                <a:effectLst/>
                <a:latin typeface="Consolas" panose="020B0609020204030204" pitchFamily="49" charset="0"/>
              </a:rPr>
            </a:br>
            <a:r>
              <a:rPr kumimoji="0" lang="zh-CN" altLang="zh-CN" sz="1800" b="1" i="0" u="none" strike="noStrike" cap="none" normalizeH="0" baseline="0" dirty="0">
                <a:ln>
                  <a:noFill/>
                </a:ln>
                <a:solidFill>
                  <a:schemeClr val="bg1"/>
                </a:solidFill>
                <a:effectLst/>
                <a:latin typeface="Consolas" panose="020B0609020204030204" pitchFamily="49" charset="0"/>
              </a:rPr>
              <a:t># Plane equation: ax + by + cz + d = 0</a:t>
            </a:r>
            <a:br>
              <a:rPr kumimoji="0" lang="zh-CN" altLang="zh-CN" sz="1800" b="0" i="0" u="none" strike="noStrike" cap="none" normalizeH="0" baseline="0" dirty="0">
                <a:ln>
                  <a:noFill/>
                </a:ln>
                <a:solidFill>
                  <a:srgbClr val="808080"/>
                </a:solidFill>
                <a:effectLst/>
                <a:latin typeface="Consolas" panose="020B0609020204030204" pitchFamily="49" charset="0"/>
              </a:rPr>
            </a:br>
            <a:r>
              <a:rPr kumimoji="0" lang="zh-CN" altLang="zh-CN" sz="1800" b="0" i="0" u="none" strike="noStrike" cap="none" normalizeH="0" baseline="0" dirty="0">
                <a:ln>
                  <a:noFill/>
                </a:ln>
                <a:solidFill>
                  <a:srgbClr val="808080"/>
                </a:solidFill>
                <a:effectLst/>
                <a:latin typeface="Consolas" panose="020B0609020204030204" pitchFamily="49" charset="0"/>
              </a:rPr>
              <a:t># p1: x1, y1, z1</a:t>
            </a:r>
            <a:br>
              <a:rPr kumimoji="0" lang="zh-CN" altLang="zh-CN" sz="1800" b="0" i="0" u="none" strike="noStrike" cap="none" normalizeH="0" baseline="0" dirty="0">
                <a:ln>
                  <a:noFill/>
                </a:ln>
                <a:solidFill>
                  <a:srgbClr val="808080"/>
                </a:solidFill>
                <a:effectLst/>
                <a:latin typeface="Consolas" panose="020B0609020204030204" pitchFamily="49" charset="0"/>
              </a:rPr>
            </a:br>
            <a:r>
              <a:rPr kumimoji="0" lang="zh-CN" altLang="zh-CN" sz="1800" b="0" i="0" u="none" strike="noStrike" cap="none" normalizeH="0" baseline="0" dirty="0">
                <a:ln>
                  <a:noFill/>
                </a:ln>
                <a:solidFill>
                  <a:srgbClr val="808080"/>
                </a:solidFill>
                <a:effectLst/>
                <a:latin typeface="Consolas" panose="020B0609020204030204" pitchFamily="49" charset="0"/>
              </a:rPr>
              <a:t># p2: x2, y2, z2</a:t>
            </a:r>
            <a:br>
              <a:rPr kumimoji="0" lang="zh-CN" altLang="zh-CN" sz="1800" b="0" i="0" u="none" strike="noStrike" cap="none" normalizeH="0" baseline="0" dirty="0">
                <a:ln>
                  <a:noFill/>
                </a:ln>
                <a:solidFill>
                  <a:srgbClr val="808080"/>
                </a:solidFill>
                <a:effectLst/>
                <a:latin typeface="Consolas" panose="020B0609020204030204" pitchFamily="49" charset="0"/>
              </a:rPr>
            </a:br>
            <a:r>
              <a:rPr kumimoji="0" lang="zh-CN" altLang="zh-CN" sz="1800" b="0" i="0" u="none" strike="noStrike" cap="none" normalizeH="0" baseline="0" dirty="0">
                <a:ln>
                  <a:noFill/>
                </a:ln>
                <a:solidFill>
                  <a:srgbClr val="808080"/>
                </a:solidFill>
                <a:effectLst/>
                <a:latin typeface="Consolas" panose="020B0609020204030204" pitchFamily="49" charset="0"/>
              </a:rPr>
              <a:t># p3: x3, y3, z3</a:t>
            </a:r>
            <a:br>
              <a:rPr kumimoji="0" lang="zh-CN" altLang="zh-CN" sz="1800" b="0" i="0" u="none" strike="noStrike" cap="none" normalizeH="0" baseline="0" dirty="0">
                <a:ln>
                  <a:noFill/>
                </a:ln>
                <a:solidFill>
                  <a:srgbClr val="808080"/>
                </a:solidFill>
                <a:effectLst/>
                <a:latin typeface="Consolas" panose="020B0609020204030204" pitchFamily="49" charset="0"/>
              </a:rPr>
            </a:br>
            <a:r>
              <a:rPr kumimoji="0" lang="zh-CN" altLang="zh-CN" sz="1800" b="0" i="0" u="none" strike="noStrike" cap="none" normalizeH="0" baseline="0" dirty="0">
                <a:ln>
                  <a:noFill/>
                </a:ln>
                <a:solidFill>
                  <a:srgbClr val="A9B7C6"/>
                </a:solidFill>
                <a:effectLst/>
                <a:latin typeface="Consolas" panose="020B0609020204030204" pitchFamily="49" charset="0"/>
              </a:rPr>
              <a:t>a = (p2[</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 * (p3[</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 - (p2[</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 * (p3[</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a:t>
            </a:r>
            <a:br>
              <a:rPr kumimoji="0" lang="zh-CN" altLang="zh-CN" sz="1800" b="0" i="0" u="none" strike="noStrike" cap="none" normalizeH="0" baseline="0" dirty="0">
                <a:ln>
                  <a:noFill/>
                </a:ln>
                <a:solidFill>
                  <a:srgbClr val="808080"/>
                </a:solidFill>
                <a:effectLst/>
                <a:latin typeface="Consolas" panose="020B0609020204030204" pitchFamily="49" charset="0"/>
              </a:rPr>
            </a:br>
            <a:r>
              <a:rPr kumimoji="0" lang="zh-CN" altLang="zh-CN" sz="1800" b="0" i="0" u="none" strike="noStrike" cap="none" normalizeH="0" baseline="0" dirty="0">
                <a:ln>
                  <a:noFill/>
                </a:ln>
                <a:solidFill>
                  <a:srgbClr val="A9B7C6"/>
                </a:solidFill>
                <a:effectLst/>
                <a:latin typeface="Consolas" panose="020B0609020204030204" pitchFamily="49" charset="0"/>
              </a:rPr>
              <a:t>b = (p2[</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 * (p3[</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 - (p2[</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 * (p3[</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 </a:t>
            </a:r>
            <a:endParaRPr kumimoji="0" lang="en-US" altLang="zh-CN" sz="18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r>
              <a:rPr kumimoji="0" lang="zh-CN" altLang="zh-CN" sz="1800" b="0" i="0" u="none" strike="noStrike" cap="none" normalizeH="0" baseline="0" dirty="0">
                <a:ln>
                  <a:noFill/>
                </a:ln>
                <a:solidFill>
                  <a:srgbClr val="A9B7C6"/>
                </a:solidFill>
                <a:effectLst/>
                <a:latin typeface="Consolas" panose="020B0609020204030204" pitchFamily="49" charset="0"/>
              </a:rPr>
              <a:t>c = (p2[</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 * (p3[</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 - (p2[</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 * (p3[</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 - p1[</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 </a:t>
            </a:r>
            <a:endParaRPr kumimoji="0" lang="en-US" altLang="zh-CN" sz="18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r>
              <a:rPr kumimoji="0" lang="zh-CN" altLang="zh-CN" sz="1800" b="0" i="0" u="none" strike="noStrike" cap="none" normalizeH="0" baseline="0" dirty="0">
                <a:ln>
                  <a:noFill/>
                </a:ln>
                <a:solidFill>
                  <a:srgbClr val="A9B7C6"/>
                </a:solidFill>
                <a:effectLst/>
                <a:latin typeface="Consolas" panose="020B0609020204030204" pitchFamily="49" charset="0"/>
              </a:rPr>
              <a:t>d = -(a * p1[</a:t>
            </a:r>
            <a:r>
              <a:rPr kumimoji="0" lang="zh-CN" altLang="zh-CN" sz="1800" b="0" i="0" u="none" strike="noStrike" cap="none" normalizeH="0" baseline="0" dirty="0">
                <a:ln>
                  <a:noFill/>
                </a:ln>
                <a:solidFill>
                  <a:srgbClr val="6897BB"/>
                </a:solidFill>
                <a:effectLst/>
                <a:latin typeface="Consolas" panose="020B0609020204030204" pitchFamily="49" charset="0"/>
              </a:rPr>
              <a:t>0</a:t>
            </a:r>
            <a:r>
              <a:rPr kumimoji="0" lang="zh-CN" altLang="zh-CN" sz="1800" b="0" i="0" u="none" strike="noStrike" cap="none" normalizeH="0" baseline="0" dirty="0">
                <a:ln>
                  <a:noFill/>
                </a:ln>
                <a:solidFill>
                  <a:srgbClr val="A9B7C6"/>
                </a:solidFill>
                <a:effectLst/>
                <a:latin typeface="Consolas" panose="020B0609020204030204" pitchFamily="49" charset="0"/>
              </a:rPr>
              <a:t>] + b * p1[</a:t>
            </a:r>
            <a:r>
              <a:rPr kumimoji="0" lang="zh-CN" altLang="zh-CN" sz="1800" b="0" i="0" u="none" strike="noStrike" cap="none" normalizeH="0" baseline="0" dirty="0">
                <a:ln>
                  <a:noFill/>
                </a:ln>
                <a:solidFill>
                  <a:srgbClr val="6897BB"/>
                </a:solidFill>
                <a:effectLst/>
                <a:latin typeface="Consolas" panose="020B0609020204030204" pitchFamily="49" charset="0"/>
              </a:rPr>
              <a:t>1</a:t>
            </a:r>
            <a:r>
              <a:rPr kumimoji="0" lang="zh-CN" altLang="zh-CN" sz="1800" b="0" i="0" u="none" strike="noStrike" cap="none" normalizeH="0" baseline="0" dirty="0">
                <a:ln>
                  <a:noFill/>
                </a:ln>
                <a:solidFill>
                  <a:srgbClr val="A9B7C6"/>
                </a:solidFill>
                <a:effectLst/>
                <a:latin typeface="Consolas" panose="020B0609020204030204" pitchFamily="49" charset="0"/>
              </a:rPr>
              <a:t>] + c * p1[</a:t>
            </a:r>
            <a:r>
              <a:rPr kumimoji="0" lang="zh-CN" altLang="zh-CN" sz="1800" b="0" i="0" u="none" strike="noStrike" cap="none" normalizeH="0" baseline="0" dirty="0">
                <a:ln>
                  <a:noFill/>
                </a:ln>
                <a:solidFill>
                  <a:srgbClr val="6897BB"/>
                </a:solidFill>
                <a:effectLst/>
                <a:latin typeface="Consolas" panose="020B0609020204030204" pitchFamily="49" charset="0"/>
              </a:rPr>
              <a:t>2</a:t>
            </a:r>
            <a:r>
              <a:rPr kumimoji="0" lang="zh-CN" altLang="zh-CN" sz="1800" b="0" i="0" u="none" strike="noStrike" cap="none" normalizeH="0" baseline="0" dirty="0">
                <a:ln>
                  <a:noFill/>
                </a:ln>
                <a:solidFill>
                  <a:srgbClr val="A9B7C6"/>
                </a:solidFill>
                <a:effectLst/>
                <a:latin typeface="Consolas" panose="020B0609020204030204" pitchFamily="49" charset="0"/>
              </a:rPr>
              <a:t>])</a:t>
            </a:r>
            <a:endParaRPr kumimoji="0" lang="en-US" altLang="zh-CN" sz="1800" b="0" i="0" u="none" strike="noStrike" cap="none" normalizeH="0" baseline="0" dirty="0">
              <a:ln>
                <a:noFill/>
              </a:ln>
              <a:solidFill>
                <a:srgbClr val="A9B7C6"/>
              </a:solidFill>
              <a:effectLst/>
              <a:latin typeface="Consolas" panose="020B0609020204030204" pitchFamily="49" charset="0"/>
            </a:endParaRPr>
          </a:p>
        </p:txBody>
      </p:sp>
      <p:grpSp>
        <p:nvGrpSpPr>
          <p:cNvPr id="3" name="组合 2">
            <a:extLst>
              <a:ext uri="{FF2B5EF4-FFF2-40B4-BE49-F238E27FC236}">
                <a16:creationId xmlns:a16="http://schemas.microsoft.com/office/drawing/2014/main" id="{6F6CB7CF-39E5-AF7B-DB8B-C726869ED2AD}"/>
              </a:ext>
            </a:extLst>
          </p:cNvPr>
          <p:cNvGrpSpPr/>
          <p:nvPr/>
        </p:nvGrpSpPr>
        <p:grpSpPr>
          <a:xfrm>
            <a:off x="2041697" y="1799935"/>
            <a:ext cx="6933761" cy="4559936"/>
            <a:chOff x="4565145" y="4970068"/>
            <a:chExt cx="6933761" cy="4559936"/>
          </a:xfrm>
        </p:grpSpPr>
        <p:pic>
          <p:nvPicPr>
            <p:cNvPr id="14" name="图片 13">
              <a:extLst>
                <a:ext uri="{FF2B5EF4-FFF2-40B4-BE49-F238E27FC236}">
                  <a16:creationId xmlns:a16="http://schemas.microsoft.com/office/drawing/2014/main" id="{16052DDD-4F84-BAD7-BCB8-6AC828B6CEAF}"/>
                </a:ext>
              </a:extLst>
            </p:cNvPr>
            <p:cNvPicPr>
              <a:picLocks noChangeAspect="1"/>
            </p:cNvPicPr>
            <p:nvPr/>
          </p:nvPicPr>
          <p:blipFill rotWithShape="1">
            <a:blip r:embed="rId3"/>
            <a:srcRect l="824" t="1544"/>
            <a:stretch/>
          </p:blipFill>
          <p:spPr>
            <a:xfrm>
              <a:off x="5303499" y="4970068"/>
              <a:ext cx="6195407" cy="4559936"/>
            </a:xfrm>
            <a:prstGeom prst="rect">
              <a:avLst/>
            </a:prstGeom>
          </p:spPr>
        </p:pic>
        <p:sp>
          <p:nvSpPr>
            <p:cNvPr id="5" name="椭圆 4">
              <a:extLst>
                <a:ext uri="{FF2B5EF4-FFF2-40B4-BE49-F238E27FC236}">
                  <a16:creationId xmlns:a16="http://schemas.microsoft.com/office/drawing/2014/main" id="{804596C0-E5B2-6902-423A-D67CC2444E7C}"/>
                </a:ext>
              </a:extLst>
            </p:cNvPr>
            <p:cNvSpPr/>
            <p:nvPr/>
          </p:nvSpPr>
          <p:spPr>
            <a:xfrm>
              <a:off x="7580306" y="60370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17EEEDD-06BD-2C31-DAE2-83A901A6F966}"/>
                </a:ext>
              </a:extLst>
            </p:cNvPr>
            <p:cNvSpPr txBox="1"/>
            <p:nvPr/>
          </p:nvSpPr>
          <p:spPr>
            <a:xfrm>
              <a:off x="7263376" y="5621218"/>
              <a:ext cx="1703268" cy="369332"/>
            </a:xfrm>
            <a:prstGeom prst="rect">
              <a:avLst/>
            </a:prstGeom>
            <a:noFill/>
          </p:spPr>
          <p:txBody>
            <a:bodyPr wrap="square" rtlCol="0">
              <a:spAutoFit/>
            </a:bodyPr>
            <a:lstStyle/>
            <a:p>
              <a:r>
                <a:rPr lang="en-US" altLang="zh-CN" dirty="0" err="1"/>
                <a:t>p1</a:t>
              </a:r>
              <a:r>
                <a:rPr lang="en-US" altLang="zh-CN" dirty="0"/>
                <a:t> (</a:t>
              </a:r>
              <a:r>
                <a:rPr lang="en-US" altLang="zh-CN" dirty="0" err="1"/>
                <a:t>x1</a:t>
              </a:r>
              <a:r>
                <a:rPr lang="en-US" altLang="zh-CN" dirty="0"/>
                <a:t>, </a:t>
              </a:r>
              <a:r>
                <a:rPr lang="en-US" altLang="zh-CN" dirty="0" err="1"/>
                <a:t>y1</a:t>
              </a:r>
              <a:r>
                <a:rPr lang="en-US" altLang="zh-CN" dirty="0"/>
                <a:t>, </a:t>
              </a:r>
              <a:r>
                <a:rPr lang="en-US" altLang="zh-CN" dirty="0" err="1"/>
                <a:t>z1</a:t>
              </a:r>
              <a:r>
                <a:rPr lang="en-US" altLang="zh-CN" dirty="0"/>
                <a:t>)</a:t>
              </a:r>
              <a:endParaRPr lang="zh-CN" altLang="en-US" dirty="0"/>
            </a:p>
          </p:txBody>
        </p:sp>
        <p:sp>
          <p:nvSpPr>
            <p:cNvPr id="7" name="椭圆 6">
              <a:extLst>
                <a:ext uri="{FF2B5EF4-FFF2-40B4-BE49-F238E27FC236}">
                  <a16:creationId xmlns:a16="http://schemas.microsoft.com/office/drawing/2014/main" id="{818FC8CB-5C0C-9722-7C74-7EA20F48C624}"/>
                </a:ext>
              </a:extLst>
            </p:cNvPr>
            <p:cNvSpPr/>
            <p:nvPr/>
          </p:nvSpPr>
          <p:spPr>
            <a:xfrm>
              <a:off x="6417478" y="8182635"/>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6849AFC-77FA-2E0E-E3B5-F2F0094AD9F0}"/>
                </a:ext>
              </a:extLst>
            </p:cNvPr>
            <p:cNvSpPr txBox="1"/>
            <p:nvPr/>
          </p:nvSpPr>
          <p:spPr>
            <a:xfrm>
              <a:off x="4565145" y="8213811"/>
              <a:ext cx="1607420" cy="369332"/>
            </a:xfrm>
            <a:prstGeom prst="rect">
              <a:avLst/>
            </a:prstGeom>
            <a:noFill/>
          </p:spPr>
          <p:txBody>
            <a:bodyPr wrap="square" rtlCol="0">
              <a:spAutoFit/>
            </a:bodyPr>
            <a:lstStyle/>
            <a:p>
              <a:r>
                <a:rPr lang="en-US" altLang="zh-CN" dirty="0" err="1"/>
                <a:t>p2</a:t>
              </a:r>
              <a:r>
                <a:rPr lang="en-US" altLang="zh-CN" dirty="0"/>
                <a:t> (</a:t>
              </a:r>
              <a:r>
                <a:rPr lang="en-US" altLang="zh-CN" dirty="0" err="1"/>
                <a:t>x2</a:t>
              </a:r>
              <a:r>
                <a:rPr lang="en-US" altLang="zh-CN" dirty="0"/>
                <a:t>, </a:t>
              </a:r>
              <a:r>
                <a:rPr lang="en-US" altLang="zh-CN" dirty="0" err="1"/>
                <a:t>y2</a:t>
              </a:r>
              <a:r>
                <a:rPr lang="en-US" altLang="zh-CN" dirty="0"/>
                <a:t>, </a:t>
              </a:r>
              <a:r>
                <a:rPr lang="en-US" altLang="zh-CN" dirty="0" err="1"/>
                <a:t>z2</a:t>
              </a:r>
              <a:r>
                <a:rPr lang="en-US" altLang="zh-CN" dirty="0"/>
                <a:t>)</a:t>
              </a:r>
              <a:endParaRPr lang="zh-CN" altLang="en-US" dirty="0"/>
            </a:p>
          </p:txBody>
        </p:sp>
        <p:sp>
          <p:nvSpPr>
            <p:cNvPr id="9" name="椭圆 8">
              <a:extLst>
                <a:ext uri="{FF2B5EF4-FFF2-40B4-BE49-F238E27FC236}">
                  <a16:creationId xmlns:a16="http://schemas.microsoft.com/office/drawing/2014/main" id="{EA24E0D8-0382-65D8-8A01-9A697E1E17C8}"/>
                </a:ext>
              </a:extLst>
            </p:cNvPr>
            <p:cNvSpPr/>
            <p:nvPr/>
          </p:nvSpPr>
          <p:spPr>
            <a:xfrm>
              <a:off x="9304389" y="7896003"/>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007F696-4822-F443-5E41-503A4E9F8D11}"/>
                </a:ext>
              </a:extLst>
            </p:cNvPr>
            <p:cNvSpPr txBox="1"/>
            <p:nvPr/>
          </p:nvSpPr>
          <p:spPr>
            <a:xfrm>
              <a:off x="9875561" y="8310034"/>
              <a:ext cx="1544012" cy="369332"/>
            </a:xfrm>
            <a:prstGeom prst="rect">
              <a:avLst/>
            </a:prstGeom>
            <a:noFill/>
          </p:spPr>
          <p:txBody>
            <a:bodyPr wrap="none" rtlCol="0">
              <a:spAutoFit/>
            </a:bodyPr>
            <a:lstStyle/>
            <a:p>
              <a:r>
                <a:rPr lang="en-US" altLang="zh-CN" dirty="0" err="1"/>
                <a:t>p3</a:t>
              </a:r>
              <a:r>
                <a:rPr lang="en-US" altLang="zh-CN" dirty="0"/>
                <a:t> (</a:t>
              </a:r>
              <a:r>
                <a:rPr lang="en-US" altLang="zh-CN" dirty="0" err="1"/>
                <a:t>x3</a:t>
              </a:r>
              <a:r>
                <a:rPr lang="en-US" altLang="zh-CN" dirty="0"/>
                <a:t>, </a:t>
              </a:r>
              <a:r>
                <a:rPr lang="en-US" altLang="zh-CN" dirty="0" err="1"/>
                <a:t>y3</a:t>
              </a:r>
              <a:r>
                <a:rPr lang="en-US" altLang="zh-CN" dirty="0"/>
                <a:t>, </a:t>
              </a:r>
              <a:r>
                <a:rPr lang="en-US" altLang="zh-CN" dirty="0" err="1"/>
                <a:t>z3</a:t>
              </a:r>
              <a:r>
                <a:rPr lang="en-US" altLang="zh-CN" dirty="0"/>
                <a:t>)</a:t>
              </a:r>
              <a:endParaRPr lang="zh-CN" altLang="en-US" dirty="0"/>
            </a:p>
          </p:txBody>
        </p:sp>
        <p:sp>
          <p:nvSpPr>
            <p:cNvPr id="12" name="文本框 11">
              <a:extLst>
                <a:ext uri="{FF2B5EF4-FFF2-40B4-BE49-F238E27FC236}">
                  <a16:creationId xmlns:a16="http://schemas.microsoft.com/office/drawing/2014/main" id="{D789B6EC-4129-F5EA-4E23-E7FD11685C43}"/>
                </a:ext>
              </a:extLst>
            </p:cNvPr>
            <p:cNvSpPr txBox="1"/>
            <p:nvPr/>
          </p:nvSpPr>
          <p:spPr>
            <a:xfrm>
              <a:off x="7580306" y="7048924"/>
              <a:ext cx="723275" cy="369332"/>
            </a:xfrm>
            <a:prstGeom prst="rect">
              <a:avLst/>
            </a:prstGeom>
            <a:noFill/>
          </p:spPr>
          <p:txBody>
            <a:bodyPr wrap="none" rtlCol="0">
              <a:spAutoFit/>
            </a:bodyPr>
            <a:lstStyle/>
            <a:p>
              <a:r>
                <a:rPr lang="en-US" altLang="zh-CN" dirty="0"/>
                <a:t>Plane</a:t>
              </a:r>
              <a:endParaRPr lang="zh-CN" altLang="en-US" dirty="0"/>
            </a:p>
          </p:txBody>
        </p:sp>
        <p:sp>
          <p:nvSpPr>
            <p:cNvPr id="15" name="任意多边形: 形状 14">
              <a:extLst>
                <a:ext uri="{FF2B5EF4-FFF2-40B4-BE49-F238E27FC236}">
                  <a16:creationId xmlns:a16="http://schemas.microsoft.com/office/drawing/2014/main" id="{710F10CA-FBC1-0C98-BC92-F02AC07CD2BB}"/>
                </a:ext>
              </a:extLst>
            </p:cNvPr>
            <p:cNvSpPr/>
            <p:nvPr/>
          </p:nvSpPr>
          <p:spPr>
            <a:xfrm>
              <a:off x="6449947" y="6068011"/>
              <a:ext cx="2877424" cy="2130803"/>
            </a:xfrm>
            <a:custGeom>
              <a:avLst/>
              <a:gdLst>
                <a:gd name="connsiteX0" fmla="*/ 1157681 w 2877424"/>
                <a:gd name="connsiteY0" fmla="*/ 0 h 2130803"/>
                <a:gd name="connsiteX1" fmla="*/ 0 w 2877424"/>
                <a:gd name="connsiteY1" fmla="*/ 2130803 h 2130803"/>
                <a:gd name="connsiteX2" fmla="*/ 2877424 w 2877424"/>
                <a:gd name="connsiteY2" fmla="*/ 1837189 h 2130803"/>
                <a:gd name="connsiteX3" fmla="*/ 1157681 w 2877424"/>
                <a:gd name="connsiteY3" fmla="*/ 0 h 2130803"/>
              </a:gdLst>
              <a:ahLst/>
              <a:cxnLst>
                <a:cxn ang="0">
                  <a:pos x="connsiteX0" y="connsiteY0"/>
                </a:cxn>
                <a:cxn ang="0">
                  <a:pos x="connsiteX1" y="connsiteY1"/>
                </a:cxn>
                <a:cxn ang="0">
                  <a:pos x="connsiteX2" y="connsiteY2"/>
                </a:cxn>
                <a:cxn ang="0">
                  <a:pos x="connsiteX3" y="connsiteY3"/>
                </a:cxn>
              </a:cxnLst>
              <a:rect l="l" t="t" r="r" b="b"/>
              <a:pathLst>
                <a:path w="2877424" h="2130803">
                  <a:moveTo>
                    <a:pt x="1157681" y="0"/>
                  </a:moveTo>
                  <a:lnTo>
                    <a:pt x="0" y="2130803"/>
                  </a:lnTo>
                  <a:lnTo>
                    <a:pt x="2877424" y="1837189"/>
                  </a:lnTo>
                  <a:lnTo>
                    <a:pt x="1157681"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灯片编号占位符 10">
            <a:extLst>
              <a:ext uri="{FF2B5EF4-FFF2-40B4-BE49-F238E27FC236}">
                <a16:creationId xmlns:a16="http://schemas.microsoft.com/office/drawing/2014/main" id="{E3BDD6B5-B501-7467-0099-9538D2F19277}"/>
              </a:ext>
            </a:extLst>
          </p:cNvPr>
          <p:cNvSpPr>
            <a:spLocks noGrp="1"/>
          </p:cNvSpPr>
          <p:nvPr>
            <p:ph type="sldNum" sz="quarter" idx="12"/>
          </p:nvPr>
        </p:nvSpPr>
        <p:spPr/>
        <p:txBody>
          <a:bodyPr/>
          <a:lstStyle/>
          <a:p>
            <a:fld id="{4E178339-0976-4E37-A4ED-D440931C6D9D}" type="slidenum">
              <a:rPr lang="zh-CN" altLang="en-US" smtClean="0"/>
              <a:t>13</a:t>
            </a:fld>
            <a:endParaRPr lang="zh-CN" altLang="en-US"/>
          </a:p>
        </p:txBody>
      </p:sp>
    </p:spTree>
    <p:extLst>
      <p:ext uri="{BB962C8B-B14F-4D97-AF65-F5344CB8AC3E}">
        <p14:creationId xmlns:p14="http://schemas.microsoft.com/office/powerpoint/2010/main" val="423221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095FF-4F37-E17F-0899-0005F9FD4F2E}"/>
              </a:ext>
            </a:extLst>
          </p:cNvPr>
          <p:cNvSpPr>
            <a:spLocks noGrp="1"/>
          </p:cNvSpPr>
          <p:nvPr>
            <p:ph type="title"/>
          </p:nvPr>
        </p:nvSpPr>
        <p:spPr/>
        <p:txBody>
          <a:bodyPr/>
          <a:lstStyle/>
          <a:p>
            <a:r>
              <a:rPr lang="en-US" altLang="zh-CN" dirty="0"/>
              <a:t>2. Implement </a:t>
            </a:r>
            <a:r>
              <a:rPr lang="en-US" altLang="zh-CN" dirty="0" err="1"/>
              <a:t>RANSAC</a:t>
            </a:r>
            <a:r>
              <a:rPr lang="en-US" altLang="zh-CN" dirty="0"/>
              <a:t> using python</a:t>
            </a:r>
            <a:endParaRPr lang="zh-CN" altLang="en-US" dirty="0"/>
          </a:p>
        </p:txBody>
      </p:sp>
      <p:sp>
        <p:nvSpPr>
          <p:cNvPr id="4" name="Rectangle 1">
            <a:extLst>
              <a:ext uri="{FF2B5EF4-FFF2-40B4-BE49-F238E27FC236}">
                <a16:creationId xmlns:a16="http://schemas.microsoft.com/office/drawing/2014/main" id="{6EFA6C15-231F-5B0A-B6A5-6B39994DFDE1}"/>
              </a:ext>
            </a:extLst>
          </p:cNvPr>
          <p:cNvSpPr>
            <a:spLocks noGrp="1" noChangeArrowheads="1"/>
          </p:cNvSpPr>
          <p:nvPr>
            <p:ph idx="1"/>
          </p:nvPr>
        </p:nvSpPr>
        <p:spPr bwMode="auto">
          <a:xfrm>
            <a:off x="148389" y="2045767"/>
            <a:ext cx="11610871"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 Step 3: add points into interior points</a:t>
            </a:r>
            <a:br>
              <a:rPr kumimoji="0" lang="zh-CN" altLang="zh-CN" sz="2000" b="0" i="0" u="none" strike="noStrike" cap="none" normalizeH="0" baseline="0" dirty="0">
                <a:ln>
                  <a:noFill/>
                </a:ln>
                <a:solidFill>
                  <a:srgbClr val="808080"/>
                </a:solidFill>
                <a:effectLst/>
                <a:latin typeface="Consolas" panose="020B0609020204030204" pitchFamily="49" charset="0"/>
              </a:rPr>
            </a:br>
            <a:r>
              <a:rPr kumimoji="0" lang="zh-CN" altLang="zh-CN" sz="2000" b="0" i="0" u="none" strike="noStrike" cap="none" normalizeH="0" baseline="0" dirty="0">
                <a:ln>
                  <a:noFill/>
                </a:ln>
                <a:solidFill>
                  <a:srgbClr val="808080"/>
                </a:solidFill>
                <a:effectLst/>
                <a:latin typeface="Consolas" panose="020B0609020204030204" pitchFamily="49" charset="0"/>
              </a:rPr>
              <a:t># Skip points have be chosen as seed</a:t>
            </a:r>
            <a:br>
              <a:rPr kumimoji="0" lang="zh-CN" altLang="zh-CN" sz="2000" b="0" i="0" u="none" strike="noStrike" cap="none" normalizeH="0" baseline="0" dirty="0">
                <a:ln>
                  <a:noFill/>
                </a:ln>
                <a:solidFill>
                  <a:srgbClr val="808080"/>
                </a:solidFill>
                <a:effectLst/>
                <a:latin typeface="Consolas" panose="020B0609020204030204" pitchFamily="49" charset="0"/>
              </a:rPr>
            </a:br>
            <a:r>
              <a:rPr kumimoji="0" lang="zh-CN" altLang="zh-CN" sz="2000" b="0" i="0" u="none" strike="noStrike" cap="none" normalizeH="0" baseline="0" dirty="0">
                <a:ln>
                  <a:noFill/>
                </a:ln>
                <a:solidFill>
                  <a:srgbClr val="808080"/>
                </a:solidFill>
                <a:effectLst/>
                <a:latin typeface="Consolas" panose="020B0609020204030204" pitchFamily="49" charset="0"/>
              </a:rPr>
              <a:t># pcd_p_search = np.delete(self.pcd_p, start_points_idx, axis=0)</a:t>
            </a:r>
            <a:br>
              <a:rPr kumimoji="0" lang="zh-CN" altLang="zh-CN" sz="2000" b="0" i="0" u="none" strike="noStrike" cap="none" normalizeH="0" baseline="0" dirty="0">
                <a:ln>
                  <a:noFill/>
                </a:ln>
                <a:solidFill>
                  <a:srgbClr val="808080"/>
                </a:solidFill>
                <a:effectLst/>
                <a:latin typeface="Consolas" panose="020B0609020204030204" pitchFamily="49" charset="0"/>
              </a:rPr>
            </a:br>
            <a:br>
              <a:rPr kumimoji="0" lang="zh-CN" altLang="zh-CN" sz="2000" b="0" i="0" u="none" strike="noStrike" cap="none" normalizeH="0" baseline="0" dirty="0">
                <a:ln>
                  <a:noFill/>
                </a:ln>
                <a:solidFill>
                  <a:srgbClr val="808080"/>
                </a:solidFill>
                <a:effectLst/>
                <a:latin typeface="Consolas" panose="020B0609020204030204" pitchFamily="49" charset="0"/>
              </a:rPr>
            </a:br>
            <a:r>
              <a:rPr kumimoji="0" lang="zh-CN" altLang="zh-CN" sz="2000" b="0" i="0" u="none" strike="noStrike" cap="none" normalizeH="0" baseline="0" dirty="0">
                <a:ln>
                  <a:noFill/>
                </a:ln>
                <a:solidFill>
                  <a:srgbClr val="808080"/>
                </a:solidFill>
                <a:effectLst/>
                <a:latin typeface="Consolas" panose="020B0609020204030204" pitchFamily="49" charset="0"/>
              </a:rPr>
              <a:t>#  Calculate distance between the point and the plane</a:t>
            </a:r>
            <a:br>
              <a:rPr kumimoji="0" lang="zh-CN" altLang="zh-CN" sz="2000" b="0" i="0" u="none" strike="noStrike" cap="none" normalizeH="0" baseline="0" dirty="0">
                <a:ln>
                  <a:noFill/>
                </a:ln>
                <a:solidFill>
                  <a:srgbClr val="808080"/>
                </a:solidFill>
                <a:effectLst/>
                <a:latin typeface="Consolas" panose="020B0609020204030204" pitchFamily="49" charset="0"/>
              </a:rPr>
            </a:br>
            <a:r>
              <a:rPr kumimoji="0" lang="zh-CN" altLang="zh-CN" sz="2000" b="0" i="0" u="none" strike="noStrike" cap="none" normalizeH="0" baseline="0" dirty="0">
                <a:ln>
                  <a:noFill/>
                </a:ln>
                <a:solidFill>
                  <a:srgbClr val="808080"/>
                </a:solidFill>
                <a:effectLst/>
                <a:latin typeface="Consolas" panose="020B0609020204030204" pitchFamily="49" charset="0"/>
              </a:rPr>
              <a:t>#  (now all point are in calculating, including 3 samples)</a:t>
            </a:r>
            <a:endParaRPr kumimoji="0" lang="en-US" altLang="zh-CN" sz="2000" b="0" i="0"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A9B7C6"/>
                </a:solidFill>
                <a:effectLst/>
                <a:latin typeface="Consolas" panose="020B0609020204030204" pitchFamily="49" charset="0"/>
              </a:rPr>
              <a:t>plane_len = max(</a:t>
            </a:r>
            <a:r>
              <a:rPr kumimoji="0" lang="zh-CN" altLang="zh-CN" sz="2000" b="0" i="0" u="none" strike="noStrike" cap="none" normalizeH="0" baseline="0" dirty="0">
                <a:ln>
                  <a:noFill/>
                </a:ln>
                <a:solidFill>
                  <a:srgbClr val="6897BB"/>
                </a:solidFill>
                <a:effectLst/>
                <a:latin typeface="Consolas" panose="020B0609020204030204" pitchFamily="49" charset="0"/>
              </a:rPr>
              <a:t>0.1</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9B7C6"/>
                </a:solidFill>
                <a:effectLst/>
                <a:latin typeface="Consolas" panose="020B0609020204030204" pitchFamily="49" charset="0"/>
              </a:rPr>
              <a:t>math.sqrt(a*a + b*b + c*c))</a:t>
            </a:r>
            <a:br>
              <a:rPr kumimoji="0" lang="zh-CN" altLang="zh-CN" sz="2000" b="0" i="0" u="none" strike="noStrike" cap="none" normalizeH="0" baseline="0" dirty="0">
                <a:ln>
                  <a:noFill/>
                </a:ln>
                <a:solidFill>
                  <a:srgbClr val="808080"/>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dist = np.abs((a*pcd_p[:</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0</a:t>
            </a:r>
            <a:r>
              <a:rPr kumimoji="0" lang="zh-CN" altLang="zh-CN" sz="2000" b="0" i="0" u="none" strike="noStrike" cap="none" normalizeH="0" baseline="0" dirty="0">
                <a:ln>
                  <a:noFill/>
                </a:ln>
                <a:solidFill>
                  <a:srgbClr val="A9B7C6"/>
                </a:solidFill>
                <a:effectLst/>
                <a:latin typeface="Consolas" panose="020B0609020204030204" pitchFamily="49" charset="0"/>
              </a:rPr>
              <a:t>] + b * pcd_p[:</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1</a:t>
            </a:r>
            <a:r>
              <a:rPr kumimoji="0" lang="zh-CN" altLang="zh-CN" sz="2000" b="0" i="0" u="none" strike="noStrike" cap="none" normalizeH="0" baseline="0" dirty="0">
                <a:ln>
                  <a:noFill/>
                </a:ln>
                <a:solidFill>
                  <a:srgbClr val="A9B7C6"/>
                </a:solidFill>
                <a:effectLst/>
                <a:latin typeface="Consolas" panose="020B0609020204030204" pitchFamily="49" charset="0"/>
              </a:rPr>
              <a:t>] + c * pcd_p[:</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A9B7C6"/>
                </a:solidFill>
                <a:effectLst/>
                <a:latin typeface="Consolas" panose="020B0609020204030204" pitchFamily="49" charset="0"/>
              </a:rPr>
              <a:t>] +d)) / plane_len</a:t>
            </a:r>
            <a:endParaRPr kumimoji="0" lang="en-US" altLang="zh-CN" sz="2000" b="0" i="0" u="none" strike="noStrike" cap="none" normalizeH="0" baseline="0" dirty="0">
              <a:ln>
                <a:noFill/>
              </a:ln>
              <a:solidFill>
                <a:srgbClr val="A9B7C6"/>
              </a:solidFill>
              <a:effectLst/>
              <a:latin typeface="Consolas" panose="020B0609020204030204" pitchFamily="49"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D83F016-61BD-6BE7-EFC6-5D315A5795BD}"/>
                  </a:ext>
                </a:extLst>
              </p:cNvPr>
              <p:cNvSpPr txBox="1"/>
              <p:nvPr/>
            </p:nvSpPr>
            <p:spPr>
              <a:xfrm>
                <a:off x="3632264" y="5316921"/>
                <a:ext cx="3519685" cy="744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𝑫𝒊𝒔𝒕</m:t>
                          </m:r>
                        </m:e>
                        <m:sub>
                          <m:r>
                            <a:rPr lang="zh-CN" altLang="en-US" b="1" i="1">
                              <a:solidFill>
                                <a:schemeClr val="tx1"/>
                              </a:solidFill>
                              <a:latin typeface="Cambria Math" panose="02040503050406030204" pitchFamily="18" charset="0"/>
                            </a:rPr>
                            <m:t>𝒊</m:t>
                          </m:r>
                        </m:sub>
                      </m:sSub>
                      <m:r>
                        <a:rPr lang="zh-CN" altLang="en-US" b="1" i="0">
                          <a:solidFill>
                            <a:schemeClr val="tx1"/>
                          </a:solidFill>
                          <a:latin typeface="Cambria Math" panose="02040503050406030204" pitchFamily="18" charset="0"/>
                        </a:rPr>
                        <m:t>=</m:t>
                      </m:r>
                      <m:f>
                        <m:fPr>
                          <m:ctrlPr>
                            <a:rPr lang="zh-CN" altLang="en-US" b="1" i="1">
                              <a:solidFill>
                                <a:schemeClr val="tx1"/>
                              </a:solidFill>
                              <a:latin typeface="Cambria Math" panose="02040503050406030204" pitchFamily="18" charset="0"/>
                            </a:rPr>
                          </m:ctrlPr>
                        </m:fPr>
                        <m:num>
                          <m:d>
                            <m:dPr>
                              <m:begChr m:val="|"/>
                              <m:endChr m:val="|"/>
                              <m:ctrlPr>
                                <a:rPr lang="zh-CN" altLang="en-US" b="1" i="1" smtClean="0">
                                  <a:solidFill>
                                    <a:schemeClr val="accent6"/>
                                  </a:solidFill>
                                  <a:latin typeface="Cambria Math" panose="02040503050406030204" pitchFamily="18" charset="0"/>
                                </a:rPr>
                              </m:ctrlPr>
                            </m:dPr>
                            <m:e>
                              <m:r>
                                <a:rPr lang="zh-CN" altLang="en-US" b="1" i="1">
                                  <a:solidFill>
                                    <a:schemeClr val="accent6"/>
                                  </a:solidFill>
                                  <a:latin typeface="Cambria Math" panose="02040503050406030204" pitchFamily="18" charset="0"/>
                                </a:rPr>
                                <m:t>𝑨</m:t>
                              </m:r>
                              <m:sSub>
                                <m:sSubPr>
                                  <m:ctrlPr>
                                    <a:rPr lang="zh-CN" altLang="en-US" b="1" i="1">
                                      <a:solidFill>
                                        <a:schemeClr val="accent6"/>
                                      </a:solidFill>
                                      <a:latin typeface="Cambria Math" panose="02040503050406030204" pitchFamily="18" charset="0"/>
                                    </a:rPr>
                                  </m:ctrlPr>
                                </m:sSubPr>
                                <m:e>
                                  <m:r>
                                    <a:rPr lang="zh-CN" altLang="en-US" b="1" i="1">
                                      <a:solidFill>
                                        <a:schemeClr val="accent6"/>
                                      </a:solidFill>
                                      <a:latin typeface="Cambria Math" panose="02040503050406030204" pitchFamily="18" charset="0"/>
                                    </a:rPr>
                                    <m:t>𝒙</m:t>
                                  </m:r>
                                </m:e>
                                <m:sub>
                                  <m:r>
                                    <a:rPr lang="zh-CN" altLang="en-US" b="1" i="1">
                                      <a:solidFill>
                                        <a:schemeClr val="accent6"/>
                                      </a:solidFill>
                                      <a:latin typeface="Cambria Math" panose="02040503050406030204" pitchFamily="18" charset="0"/>
                                    </a:rPr>
                                    <m:t>𝒊</m:t>
                                  </m:r>
                                </m:sub>
                              </m:sSub>
                              <m:r>
                                <a:rPr lang="zh-CN" altLang="en-US" b="1" i="0">
                                  <a:solidFill>
                                    <a:schemeClr val="accent6"/>
                                  </a:solidFill>
                                  <a:latin typeface="Cambria Math" panose="02040503050406030204" pitchFamily="18" charset="0"/>
                                </a:rPr>
                                <m:t>+</m:t>
                              </m:r>
                              <m:r>
                                <a:rPr lang="zh-CN" altLang="en-US" b="1" i="1">
                                  <a:solidFill>
                                    <a:schemeClr val="accent6"/>
                                  </a:solidFill>
                                  <a:latin typeface="Cambria Math" panose="02040503050406030204" pitchFamily="18" charset="0"/>
                                </a:rPr>
                                <m:t>𝑩</m:t>
                              </m:r>
                              <m:sSub>
                                <m:sSubPr>
                                  <m:ctrlPr>
                                    <a:rPr lang="zh-CN" altLang="en-US" b="1" i="1">
                                      <a:solidFill>
                                        <a:schemeClr val="accent6"/>
                                      </a:solidFill>
                                      <a:latin typeface="Cambria Math" panose="02040503050406030204" pitchFamily="18" charset="0"/>
                                    </a:rPr>
                                  </m:ctrlPr>
                                </m:sSubPr>
                                <m:e>
                                  <m:r>
                                    <a:rPr lang="zh-CN" altLang="en-US" b="1" i="1">
                                      <a:solidFill>
                                        <a:schemeClr val="accent6"/>
                                      </a:solidFill>
                                      <a:latin typeface="Cambria Math" panose="02040503050406030204" pitchFamily="18" charset="0"/>
                                    </a:rPr>
                                    <m:t>𝒚</m:t>
                                  </m:r>
                                </m:e>
                                <m:sub>
                                  <m:r>
                                    <a:rPr lang="zh-CN" altLang="en-US" b="1" i="1">
                                      <a:solidFill>
                                        <a:schemeClr val="accent6"/>
                                      </a:solidFill>
                                      <a:latin typeface="Cambria Math" panose="02040503050406030204" pitchFamily="18" charset="0"/>
                                    </a:rPr>
                                    <m:t>𝒊</m:t>
                                  </m:r>
                                </m:sub>
                              </m:sSub>
                              <m:r>
                                <a:rPr lang="zh-CN" altLang="en-US" b="1" i="0">
                                  <a:solidFill>
                                    <a:schemeClr val="accent6"/>
                                  </a:solidFill>
                                  <a:latin typeface="Cambria Math" panose="02040503050406030204" pitchFamily="18" charset="0"/>
                                </a:rPr>
                                <m:t>+</m:t>
                              </m:r>
                              <m:r>
                                <a:rPr lang="zh-CN" altLang="en-US" b="1" i="1">
                                  <a:solidFill>
                                    <a:schemeClr val="accent6"/>
                                  </a:solidFill>
                                  <a:latin typeface="Cambria Math" panose="02040503050406030204" pitchFamily="18" charset="0"/>
                                </a:rPr>
                                <m:t>𝑪</m:t>
                              </m:r>
                              <m:sSub>
                                <m:sSubPr>
                                  <m:ctrlPr>
                                    <a:rPr lang="zh-CN" altLang="en-US" b="1" i="1">
                                      <a:solidFill>
                                        <a:schemeClr val="accent6"/>
                                      </a:solidFill>
                                      <a:latin typeface="Cambria Math" panose="02040503050406030204" pitchFamily="18" charset="0"/>
                                    </a:rPr>
                                  </m:ctrlPr>
                                </m:sSubPr>
                                <m:e>
                                  <m:r>
                                    <a:rPr lang="zh-CN" altLang="en-US" b="1" i="1">
                                      <a:solidFill>
                                        <a:schemeClr val="accent6"/>
                                      </a:solidFill>
                                      <a:latin typeface="Cambria Math" panose="02040503050406030204" pitchFamily="18" charset="0"/>
                                    </a:rPr>
                                    <m:t>𝒛</m:t>
                                  </m:r>
                                </m:e>
                                <m:sub>
                                  <m:r>
                                    <a:rPr lang="zh-CN" altLang="en-US" b="1" i="1">
                                      <a:solidFill>
                                        <a:schemeClr val="accent6"/>
                                      </a:solidFill>
                                      <a:latin typeface="Cambria Math" panose="02040503050406030204" pitchFamily="18" charset="0"/>
                                    </a:rPr>
                                    <m:t>𝒊</m:t>
                                  </m:r>
                                </m:sub>
                              </m:sSub>
                              <m:r>
                                <a:rPr lang="zh-CN" altLang="en-US" b="1" i="0">
                                  <a:solidFill>
                                    <a:schemeClr val="accent6"/>
                                  </a:solidFill>
                                  <a:latin typeface="Cambria Math" panose="02040503050406030204" pitchFamily="18" charset="0"/>
                                </a:rPr>
                                <m:t>+</m:t>
                              </m:r>
                              <m:r>
                                <a:rPr lang="zh-CN" altLang="en-US" b="1" i="1">
                                  <a:solidFill>
                                    <a:schemeClr val="accent6"/>
                                  </a:solidFill>
                                  <a:latin typeface="Cambria Math" panose="02040503050406030204" pitchFamily="18" charset="0"/>
                                </a:rPr>
                                <m:t>𝑫</m:t>
                              </m:r>
                            </m:e>
                          </m:d>
                        </m:num>
                        <m:den>
                          <m:rad>
                            <m:radPr>
                              <m:degHide m:val="on"/>
                              <m:ctrlPr>
                                <a:rPr lang="zh-CN" altLang="en-US" b="1" i="1" smtClean="0">
                                  <a:solidFill>
                                    <a:srgbClr val="FF0000"/>
                                  </a:solidFill>
                                  <a:latin typeface="Cambria Math" panose="02040503050406030204" pitchFamily="18" charset="0"/>
                                </a:rPr>
                              </m:ctrlPr>
                            </m:radPr>
                            <m:deg/>
                            <m:e>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𝑨</m:t>
                                  </m:r>
                                </m:e>
                                <m:sup>
                                  <m:r>
                                    <a:rPr lang="zh-CN" altLang="en-US" b="1" i="0">
                                      <a:solidFill>
                                        <a:srgbClr val="FF0000"/>
                                      </a:solidFill>
                                      <a:latin typeface="Cambria Math" panose="02040503050406030204" pitchFamily="18" charset="0"/>
                                    </a:rPr>
                                    <m:t>𝟐</m:t>
                                  </m:r>
                                </m:sup>
                              </m:sSup>
                              <m:r>
                                <a:rPr lang="zh-CN" altLang="en-US" b="1" i="0">
                                  <a:solidFill>
                                    <a:srgbClr val="FF0000"/>
                                  </a:solidFill>
                                  <a:latin typeface="Cambria Math" panose="02040503050406030204" pitchFamily="18" charset="0"/>
                                </a:rPr>
                                <m:t>+</m:t>
                              </m:r>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𝑩</m:t>
                                  </m:r>
                                </m:e>
                                <m:sup>
                                  <m:r>
                                    <a:rPr lang="zh-CN" altLang="en-US" b="1" i="0">
                                      <a:solidFill>
                                        <a:srgbClr val="FF0000"/>
                                      </a:solidFill>
                                      <a:latin typeface="Cambria Math" panose="02040503050406030204" pitchFamily="18" charset="0"/>
                                    </a:rPr>
                                    <m:t>𝟐</m:t>
                                  </m:r>
                                </m:sup>
                              </m:sSup>
                              <m:r>
                                <a:rPr lang="zh-CN" altLang="en-US" b="1" i="0">
                                  <a:solidFill>
                                    <a:srgbClr val="FF0000"/>
                                  </a:solidFill>
                                  <a:latin typeface="Cambria Math" panose="02040503050406030204" pitchFamily="18" charset="0"/>
                                </a:rPr>
                                <m:t>+</m:t>
                              </m:r>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𝑪</m:t>
                                  </m:r>
                                </m:e>
                                <m:sup>
                                  <m:r>
                                    <a:rPr lang="zh-CN" altLang="en-US" b="1" i="0">
                                      <a:solidFill>
                                        <a:srgbClr val="FF0000"/>
                                      </a:solidFill>
                                      <a:latin typeface="Cambria Math" panose="02040503050406030204" pitchFamily="18" charset="0"/>
                                    </a:rPr>
                                    <m:t>𝟐</m:t>
                                  </m:r>
                                </m:sup>
                              </m:sSup>
                            </m:e>
                          </m:rad>
                        </m:den>
                      </m:f>
                    </m:oMath>
                  </m:oMathPara>
                </a14:m>
                <a:endParaRPr lang="zh-CN" altLang="en-US" b="1" dirty="0">
                  <a:solidFill>
                    <a:schemeClr val="tx1"/>
                  </a:solidFill>
                </a:endParaRPr>
              </a:p>
            </p:txBody>
          </p:sp>
        </mc:Choice>
        <mc:Fallback xmlns="">
          <p:sp>
            <p:nvSpPr>
              <p:cNvPr id="9" name="文本框 8">
                <a:extLst>
                  <a:ext uri="{FF2B5EF4-FFF2-40B4-BE49-F238E27FC236}">
                    <a16:creationId xmlns:a16="http://schemas.microsoft.com/office/drawing/2014/main" id="{9D83F016-61BD-6BE7-EFC6-5D315A5795BD}"/>
                  </a:ext>
                </a:extLst>
              </p:cNvPr>
              <p:cNvSpPr txBox="1">
                <a:spLocks noRot="1" noChangeAspect="1" noMove="1" noResize="1" noEditPoints="1" noAdjustHandles="1" noChangeArrowheads="1" noChangeShapeType="1" noTextEdit="1"/>
              </p:cNvSpPr>
              <p:nvPr/>
            </p:nvSpPr>
            <p:spPr>
              <a:xfrm>
                <a:off x="3632264" y="5316921"/>
                <a:ext cx="3519685" cy="744114"/>
              </a:xfrm>
              <a:prstGeom prst="rect">
                <a:avLst/>
              </a:prstGeom>
              <a:blipFill>
                <a:blip r:embed="rId3"/>
                <a:stretch>
                  <a:fillRect/>
                </a:stretch>
              </a:blipFill>
            </p:spPr>
            <p:txBody>
              <a:bodyPr/>
              <a:lstStyle/>
              <a:p>
                <a:r>
                  <a:rPr lang="zh-CN" altLang="en-US">
                    <a:noFill/>
                  </a:rPr>
                  <a:t> </a:t>
                </a:r>
              </a:p>
            </p:txBody>
          </p:sp>
        </mc:Fallback>
      </mc:AlternateContent>
      <p:sp>
        <p:nvSpPr>
          <p:cNvPr id="7" name="灯片编号占位符 6">
            <a:extLst>
              <a:ext uri="{FF2B5EF4-FFF2-40B4-BE49-F238E27FC236}">
                <a16:creationId xmlns:a16="http://schemas.microsoft.com/office/drawing/2014/main" id="{7EF16B8F-3448-D5AE-8F9B-1FF242F07E9C}"/>
              </a:ext>
            </a:extLst>
          </p:cNvPr>
          <p:cNvSpPr>
            <a:spLocks noGrp="1"/>
          </p:cNvSpPr>
          <p:nvPr>
            <p:ph type="sldNum" sz="quarter" idx="12"/>
          </p:nvPr>
        </p:nvSpPr>
        <p:spPr/>
        <p:txBody>
          <a:bodyPr/>
          <a:lstStyle/>
          <a:p>
            <a:fld id="{4E178339-0976-4E37-A4ED-D440931C6D9D}" type="slidenum">
              <a:rPr lang="zh-CN" altLang="en-US" smtClean="0"/>
              <a:t>14</a:t>
            </a:fld>
            <a:endParaRPr lang="zh-CN" altLang="en-US"/>
          </a:p>
        </p:txBody>
      </p:sp>
      <p:sp>
        <p:nvSpPr>
          <p:cNvPr id="11" name="矩形 10">
            <a:extLst>
              <a:ext uri="{FF2B5EF4-FFF2-40B4-BE49-F238E27FC236}">
                <a16:creationId xmlns:a16="http://schemas.microsoft.com/office/drawing/2014/main" id="{8207F5FC-BBD4-4779-88A8-132271F37E7A}"/>
              </a:ext>
            </a:extLst>
          </p:cNvPr>
          <p:cNvSpPr/>
          <p:nvPr/>
        </p:nvSpPr>
        <p:spPr>
          <a:xfrm>
            <a:off x="249382" y="3956858"/>
            <a:ext cx="6761018" cy="2826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0294C6B-DB07-D753-16C8-2EF370E22CD7}"/>
              </a:ext>
            </a:extLst>
          </p:cNvPr>
          <p:cNvSpPr/>
          <p:nvPr/>
        </p:nvSpPr>
        <p:spPr>
          <a:xfrm>
            <a:off x="1172094" y="4286597"/>
            <a:ext cx="8769927" cy="282633"/>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连接符: 肘形 31">
            <a:extLst>
              <a:ext uri="{FF2B5EF4-FFF2-40B4-BE49-F238E27FC236}">
                <a16:creationId xmlns:a16="http://schemas.microsoft.com/office/drawing/2014/main" id="{833DF183-38CD-55FF-EE54-AF84E56338B3}"/>
              </a:ext>
            </a:extLst>
          </p:cNvPr>
          <p:cNvCxnSpPr>
            <a:cxnSpLocks/>
            <a:stCxn id="11" idx="1"/>
            <a:endCxn id="9" idx="2"/>
          </p:cNvCxnSpPr>
          <p:nvPr/>
        </p:nvCxnSpPr>
        <p:spPr>
          <a:xfrm rot="10800000" flipH="1" flipV="1">
            <a:off x="249381" y="4098175"/>
            <a:ext cx="5142725" cy="1962860"/>
          </a:xfrm>
          <a:prstGeom prst="bentConnector4">
            <a:avLst>
              <a:gd name="adj1" fmla="val 8917"/>
              <a:gd name="adj2" fmla="val 111646"/>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连接符: 肘形 34">
            <a:extLst>
              <a:ext uri="{FF2B5EF4-FFF2-40B4-BE49-F238E27FC236}">
                <a16:creationId xmlns:a16="http://schemas.microsoft.com/office/drawing/2014/main" id="{B4D0D8B7-5A8B-AF83-3C5A-BF18CD1F6132}"/>
              </a:ext>
            </a:extLst>
          </p:cNvPr>
          <p:cNvCxnSpPr>
            <a:cxnSpLocks/>
            <a:endCxn id="9" idx="0"/>
          </p:cNvCxnSpPr>
          <p:nvPr/>
        </p:nvCxnSpPr>
        <p:spPr>
          <a:xfrm rot="5400000">
            <a:off x="5284312" y="4677026"/>
            <a:ext cx="747691" cy="532099"/>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0926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6D951-8A66-C4E9-6FA9-7F07BE4E2CFD}"/>
              </a:ext>
            </a:extLst>
          </p:cNvPr>
          <p:cNvSpPr>
            <a:spLocks noGrp="1"/>
          </p:cNvSpPr>
          <p:nvPr>
            <p:ph type="title"/>
          </p:nvPr>
        </p:nvSpPr>
        <p:spPr/>
        <p:txBody>
          <a:bodyPr/>
          <a:lstStyle/>
          <a:p>
            <a:r>
              <a:rPr lang="en-US" altLang="zh-CN" dirty="0"/>
              <a:t>2. Implement </a:t>
            </a:r>
            <a:r>
              <a:rPr lang="en-US" altLang="zh-CN" dirty="0" err="1"/>
              <a:t>RANSAC</a:t>
            </a:r>
            <a:r>
              <a:rPr lang="en-US" altLang="zh-CN" dirty="0"/>
              <a:t> using python</a:t>
            </a:r>
            <a:endParaRPr lang="zh-CN" altLang="en-US" dirty="0"/>
          </a:p>
        </p:txBody>
      </p:sp>
      <p:sp>
        <p:nvSpPr>
          <p:cNvPr id="4" name="Rectangle 1">
            <a:extLst>
              <a:ext uri="{FF2B5EF4-FFF2-40B4-BE49-F238E27FC236}">
                <a16:creationId xmlns:a16="http://schemas.microsoft.com/office/drawing/2014/main" id="{1711DCB9-9CCB-7ABF-D747-10BF0B95FEA5}"/>
              </a:ext>
            </a:extLst>
          </p:cNvPr>
          <p:cNvSpPr>
            <a:spLocks noGrp="1" noChangeArrowheads="1"/>
          </p:cNvSpPr>
          <p:nvPr>
            <p:ph idx="1"/>
          </p:nvPr>
        </p:nvSpPr>
        <p:spPr bwMode="auto">
          <a:xfrm>
            <a:off x="959408" y="2955976"/>
            <a:ext cx="9190336"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80"/>
                </a:solidFill>
                <a:effectLst/>
                <a:latin typeface="Consolas" panose="020B0609020204030204" pitchFamily="49" charset="0"/>
              </a:rPr>
              <a:t># Add points in distance threshold as interior points</a:t>
            </a:r>
            <a:br>
              <a:rPr kumimoji="0" lang="zh-CN" altLang="zh-CN" sz="2400" b="0" i="0" u="none" strike="noStrike" cap="none" normalizeH="0" baseline="0" dirty="0">
                <a:ln>
                  <a:noFill/>
                </a:ln>
                <a:solidFill>
                  <a:srgbClr val="808080"/>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interior_idx = np.where((dist &lt;= thres_dis))[</a:t>
            </a:r>
            <a:r>
              <a:rPr kumimoji="0" lang="zh-CN" altLang="zh-CN" sz="2400" b="0" i="0" u="none" strike="noStrike" cap="none" normalizeH="0" baseline="0" dirty="0">
                <a:ln>
                  <a:noFill/>
                </a:ln>
                <a:solidFill>
                  <a:srgbClr val="6897BB"/>
                </a:solidFill>
                <a:effectLst/>
                <a:latin typeface="Consolas" panose="020B0609020204030204" pitchFamily="49" charset="0"/>
              </a:rPr>
              <a:t>0</a:t>
            </a:r>
            <a:r>
              <a:rPr kumimoji="0" lang="zh-CN" altLang="zh-CN" sz="2400" b="0" i="0" u="none" strike="noStrike" cap="none" normalizeH="0" baseline="0" dirty="0">
                <a:ln>
                  <a:noFill/>
                </a:ln>
                <a:solidFill>
                  <a:srgbClr val="A9B7C6"/>
                </a:solidFill>
                <a:effectLst/>
                <a:latin typeface="Consolas" panose="020B0609020204030204" pitchFamily="49" charset="0"/>
              </a:rPr>
              <a:t>]</a:t>
            </a:r>
            <a:br>
              <a:rPr kumimoji="0" lang="zh-CN" altLang="zh-CN" sz="2400" b="0" i="0" u="none" strike="noStrike" cap="none" normalizeH="0" baseline="0" dirty="0">
                <a:ln>
                  <a:noFill/>
                </a:ln>
                <a:solidFill>
                  <a:srgbClr val="A9B7C6"/>
                </a:solidFill>
                <a:effectLst/>
                <a:latin typeface="Consolas" panose="020B0609020204030204" pitchFamily="49" charset="0"/>
              </a:rPr>
            </a:b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print(interior_idx.shape)</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pcd_p_interior = pcd_p[interior_idx</a:t>
            </a:r>
            <a:r>
              <a:rPr kumimoji="0" lang="zh-CN" altLang="zh-CN" sz="2400" b="0" i="0" u="none" strike="noStrike" cap="none" normalizeH="0" baseline="0" dirty="0">
                <a:ln>
                  <a:noFill/>
                </a:ln>
                <a:solidFill>
                  <a:srgbClr val="CC7832"/>
                </a:solidFill>
                <a:effectLst/>
                <a:latin typeface="Consolas" panose="020B0609020204030204" pitchFamily="49" charset="0"/>
              </a:rPr>
              <a:t>, </a:t>
            </a:r>
            <a:r>
              <a:rPr kumimoji="0" lang="zh-CN" altLang="zh-CN" sz="2400" b="0" i="0" u="none" strike="noStrike" cap="none" normalizeH="0" baseline="0" dirty="0">
                <a:ln>
                  <a:noFill/>
                </a:ln>
                <a:solidFill>
                  <a:srgbClr val="A9B7C6"/>
                </a:solidFill>
                <a:effectLst/>
                <a:latin typeface="Consolas" panose="020B0609020204030204" pitchFamily="49" charset="0"/>
              </a:rPr>
              <a:t>:]</a:t>
            </a:r>
            <a:endParaRPr kumimoji="0" lang="en-US" altLang="zh-CN" sz="2400" b="0" i="0" u="none" strike="noStrike" cap="none" normalizeH="0" baseline="0" dirty="0">
              <a:ln>
                <a:noFill/>
              </a:ln>
              <a:solidFill>
                <a:srgbClr val="A9B7C6"/>
              </a:solidFill>
              <a:effectLst/>
              <a:latin typeface="Consolas" panose="020B0609020204030204" pitchFamily="49" charset="0"/>
            </a:endParaRPr>
          </a:p>
        </p:txBody>
      </p:sp>
      <p:sp>
        <p:nvSpPr>
          <p:cNvPr id="5" name="矩形 4">
            <a:extLst>
              <a:ext uri="{FF2B5EF4-FFF2-40B4-BE49-F238E27FC236}">
                <a16:creationId xmlns:a16="http://schemas.microsoft.com/office/drawing/2014/main" id="{EA6391B4-A053-EBA9-3D0D-54122341E02D}"/>
              </a:ext>
            </a:extLst>
          </p:cNvPr>
          <p:cNvSpPr/>
          <p:nvPr/>
        </p:nvSpPr>
        <p:spPr>
          <a:xfrm>
            <a:off x="5060845" y="3367375"/>
            <a:ext cx="3213090" cy="3848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上 5">
            <a:extLst>
              <a:ext uri="{FF2B5EF4-FFF2-40B4-BE49-F238E27FC236}">
                <a16:creationId xmlns:a16="http://schemas.microsoft.com/office/drawing/2014/main" id="{7FA5AF47-783E-F06F-DBF7-62DE201EBBC3}"/>
              </a:ext>
            </a:extLst>
          </p:cNvPr>
          <p:cNvSpPr/>
          <p:nvPr/>
        </p:nvSpPr>
        <p:spPr>
          <a:xfrm>
            <a:off x="6567054" y="2469954"/>
            <a:ext cx="483080" cy="8732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5032982-5FA1-7D5A-72E2-6F4CD88E3AEA}"/>
              </a:ext>
            </a:extLst>
          </p:cNvPr>
          <p:cNvSpPr txBox="1"/>
          <p:nvPr/>
        </p:nvSpPr>
        <p:spPr>
          <a:xfrm>
            <a:off x="4292766" y="2024626"/>
            <a:ext cx="4266167" cy="400110"/>
          </a:xfrm>
          <a:prstGeom prst="rect">
            <a:avLst/>
          </a:prstGeom>
          <a:noFill/>
        </p:spPr>
        <p:txBody>
          <a:bodyPr wrap="square" rtlCol="0">
            <a:spAutoFit/>
          </a:bodyPr>
          <a:lstStyle/>
          <a:p>
            <a:pPr algn="ctr"/>
            <a:r>
              <a:rPr lang="en-US" altLang="zh-CN" sz="2000" dirty="0"/>
              <a:t>Condition of selecting interior points</a:t>
            </a:r>
            <a:endParaRPr lang="zh-CN" altLang="en-US" sz="2000" dirty="0"/>
          </a:p>
        </p:txBody>
      </p:sp>
      <p:sp>
        <p:nvSpPr>
          <p:cNvPr id="10" name="矩形 9">
            <a:extLst>
              <a:ext uri="{FF2B5EF4-FFF2-40B4-BE49-F238E27FC236}">
                <a16:creationId xmlns:a16="http://schemas.microsoft.com/office/drawing/2014/main" id="{46969EB1-F861-891E-4768-D8020000CF50}"/>
              </a:ext>
            </a:extLst>
          </p:cNvPr>
          <p:cNvSpPr/>
          <p:nvPr/>
        </p:nvSpPr>
        <p:spPr>
          <a:xfrm>
            <a:off x="3881440" y="4461533"/>
            <a:ext cx="3805062" cy="3848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6C991AE-E7D7-C8F8-3B38-D9424434D629}"/>
              </a:ext>
            </a:extLst>
          </p:cNvPr>
          <p:cNvSpPr txBox="1"/>
          <p:nvPr/>
        </p:nvSpPr>
        <p:spPr>
          <a:xfrm>
            <a:off x="2636877" y="5535032"/>
            <a:ext cx="3930177" cy="707886"/>
          </a:xfrm>
          <a:prstGeom prst="rect">
            <a:avLst/>
          </a:prstGeom>
          <a:noFill/>
        </p:spPr>
        <p:txBody>
          <a:bodyPr wrap="square" rtlCol="0">
            <a:spAutoFit/>
          </a:bodyPr>
          <a:lstStyle/>
          <a:p>
            <a:pPr algn="ctr"/>
            <a:r>
              <a:rPr lang="en-US" altLang="zh-CN" sz="2000" dirty="0"/>
              <a:t>Add sleeted points to plane according to its index</a:t>
            </a:r>
            <a:endParaRPr lang="zh-CN" altLang="en-US" sz="2000" dirty="0"/>
          </a:p>
        </p:txBody>
      </p:sp>
      <p:sp>
        <p:nvSpPr>
          <p:cNvPr id="13" name="箭头: 下 12">
            <a:extLst>
              <a:ext uri="{FF2B5EF4-FFF2-40B4-BE49-F238E27FC236}">
                <a16:creationId xmlns:a16="http://schemas.microsoft.com/office/drawing/2014/main" id="{A2B5CE9E-C3E8-B20F-C610-EF428105F348}"/>
              </a:ext>
            </a:extLst>
          </p:cNvPr>
          <p:cNvSpPr/>
          <p:nvPr/>
        </p:nvSpPr>
        <p:spPr>
          <a:xfrm>
            <a:off x="4524249" y="4943268"/>
            <a:ext cx="361003" cy="54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27C56A8D-83B5-A275-02A3-D912DBA15458}"/>
              </a:ext>
            </a:extLst>
          </p:cNvPr>
          <p:cNvSpPr>
            <a:spLocks noGrp="1"/>
          </p:cNvSpPr>
          <p:nvPr>
            <p:ph type="sldNum" sz="quarter" idx="12"/>
          </p:nvPr>
        </p:nvSpPr>
        <p:spPr/>
        <p:txBody>
          <a:bodyPr/>
          <a:lstStyle/>
          <a:p>
            <a:fld id="{4E178339-0976-4E37-A4ED-D440931C6D9D}" type="slidenum">
              <a:rPr lang="zh-CN" altLang="en-US" smtClean="0"/>
              <a:t>15</a:t>
            </a:fld>
            <a:endParaRPr lang="zh-CN" altLang="en-US"/>
          </a:p>
        </p:txBody>
      </p:sp>
      <p:grpSp>
        <p:nvGrpSpPr>
          <p:cNvPr id="7" name="组合 6">
            <a:extLst>
              <a:ext uri="{FF2B5EF4-FFF2-40B4-BE49-F238E27FC236}">
                <a16:creationId xmlns:a16="http://schemas.microsoft.com/office/drawing/2014/main" id="{ACC25622-32D6-B881-F1B8-C898B2168E83}"/>
              </a:ext>
            </a:extLst>
          </p:cNvPr>
          <p:cNvGrpSpPr/>
          <p:nvPr/>
        </p:nvGrpSpPr>
        <p:grpSpPr>
          <a:xfrm>
            <a:off x="2799411" y="1855354"/>
            <a:ext cx="6195407" cy="4559936"/>
            <a:chOff x="2525794" y="4797539"/>
            <a:chExt cx="6195407" cy="4559936"/>
          </a:xfrm>
        </p:grpSpPr>
        <p:pic>
          <p:nvPicPr>
            <p:cNvPr id="9" name="图片 8">
              <a:extLst>
                <a:ext uri="{FF2B5EF4-FFF2-40B4-BE49-F238E27FC236}">
                  <a16:creationId xmlns:a16="http://schemas.microsoft.com/office/drawing/2014/main" id="{84A41A1C-A469-0961-F2BE-90008BB98E29}"/>
                </a:ext>
              </a:extLst>
            </p:cNvPr>
            <p:cNvPicPr>
              <a:picLocks noChangeAspect="1"/>
            </p:cNvPicPr>
            <p:nvPr/>
          </p:nvPicPr>
          <p:blipFill rotWithShape="1">
            <a:blip r:embed="rId3"/>
            <a:srcRect l="824" t="1544"/>
            <a:stretch/>
          </p:blipFill>
          <p:spPr>
            <a:xfrm>
              <a:off x="2525794" y="4797539"/>
              <a:ext cx="6195407" cy="4559936"/>
            </a:xfrm>
            <a:prstGeom prst="rect">
              <a:avLst/>
            </a:prstGeom>
          </p:spPr>
        </p:pic>
        <p:sp>
          <p:nvSpPr>
            <p:cNvPr id="11" name="椭圆 10">
              <a:extLst>
                <a:ext uri="{FF2B5EF4-FFF2-40B4-BE49-F238E27FC236}">
                  <a16:creationId xmlns:a16="http://schemas.microsoft.com/office/drawing/2014/main" id="{758FF19C-1C60-5952-5E92-AB4168F75144}"/>
                </a:ext>
              </a:extLst>
            </p:cNvPr>
            <p:cNvSpPr/>
            <p:nvPr/>
          </p:nvSpPr>
          <p:spPr>
            <a:xfrm>
              <a:off x="4802601" y="586454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62663E4-BA86-BFFE-5DFD-6981832DB2D9}"/>
                </a:ext>
              </a:extLst>
            </p:cNvPr>
            <p:cNvSpPr/>
            <p:nvPr/>
          </p:nvSpPr>
          <p:spPr>
            <a:xfrm>
              <a:off x="3639773" y="8010106"/>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A45A489-5156-45B9-4A79-0CF61FDE46BE}"/>
                </a:ext>
              </a:extLst>
            </p:cNvPr>
            <p:cNvSpPr/>
            <p:nvPr/>
          </p:nvSpPr>
          <p:spPr>
            <a:xfrm>
              <a:off x="6526684" y="772347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3EE34CE5-1D55-E1CD-8D3A-C79FDE228B7F}"/>
                </a:ext>
              </a:extLst>
            </p:cNvPr>
            <p:cNvSpPr txBox="1"/>
            <p:nvPr/>
          </p:nvSpPr>
          <p:spPr>
            <a:xfrm>
              <a:off x="4802601" y="6876395"/>
              <a:ext cx="723275" cy="369332"/>
            </a:xfrm>
            <a:prstGeom prst="rect">
              <a:avLst/>
            </a:prstGeom>
            <a:noFill/>
          </p:spPr>
          <p:txBody>
            <a:bodyPr wrap="none" rtlCol="0">
              <a:spAutoFit/>
            </a:bodyPr>
            <a:lstStyle/>
            <a:p>
              <a:r>
                <a:rPr lang="en-US" altLang="zh-CN" dirty="0"/>
                <a:t>Plane</a:t>
              </a:r>
              <a:endParaRPr lang="zh-CN" altLang="en-US" dirty="0"/>
            </a:p>
          </p:txBody>
        </p:sp>
        <p:sp>
          <p:nvSpPr>
            <p:cNvPr id="17" name="任意多边形: 形状 16">
              <a:extLst>
                <a:ext uri="{FF2B5EF4-FFF2-40B4-BE49-F238E27FC236}">
                  <a16:creationId xmlns:a16="http://schemas.microsoft.com/office/drawing/2014/main" id="{7C346EC3-4298-118C-DD2B-55E273464EBB}"/>
                </a:ext>
              </a:extLst>
            </p:cNvPr>
            <p:cNvSpPr/>
            <p:nvPr/>
          </p:nvSpPr>
          <p:spPr>
            <a:xfrm>
              <a:off x="3672242" y="5895482"/>
              <a:ext cx="2877424" cy="2130803"/>
            </a:xfrm>
            <a:custGeom>
              <a:avLst/>
              <a:gdLst>
                <a:gd name="connsiteX0" fmla="*/ 1157681 w 2877424"/>
                <a:gd name="connsiteY0" fmla="*/ 0 h 2130803"/>
                <a:gd name="connsiteX1" fmla="*/ 0 w 2877424"/>
                <a:gd name="connsiteY1" fmla="*/ 2130803 h 2130803"/>
                <a:gd name="connsiteX2" fmla="*/ 2877424 w 2877424"/>
                <a:gd name="connsiteY2" fmla="*/ 1837189 h 2130803"/>
                <a:gd name="connsiteX3" fmla="*/ 1157681 w 2877424"/>
                <a:gd name="connsiteY3" fmla="*/ 0 h 2130803"/>
              </a:gdLst>
              <a:ahLst/>
              <a:cxnLst>
                <a:cxn ang="0">
                  <a:pos x="connsiteX0" y="connsiteY0"/>
                </a:cxn>
                <a:cxn ang="0">
                  <a:pos x="connsiteX1" y="connsiteY1"/>
                </a:cxn>
                <a:cxn ang="0">
                  <a:pos x="connsiteX2" y="connsiteY2"/>
                </a:cxn>
                <a:cxn ang="0">
                  <a:pos x="connsiteX3" y="connsiteY3"/>
                </a:cxn>
              </a:cxnLst>
              <a:rect l="l" t="t" r="r" b="b"/>
              <a:pathLst>
                <a:path w="2877424" h="2130803">
                  <a:moveTo>
                    <a:pt x="1157681" y="0"/>
                  </a:moveTo>
                  <a:lnTo>
                    <a:pt x="0" y="2130803"/>
                  </a:lnTo>
                  <a:lnTo>
                    <a:pt x="2877424" y="1837189"/>
                  </a:lnTo>
                  <a:lnTo>
                    <a:pt x="1157681"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8113BE9-035A-A3EF-4D47-F212E9C58CD2}"/>
                </a:ext>
              </a:extLst>
            </p:cNvPr>
            <p:cNvSpPr/>
            <p:nvPr/>
          </p:nvSpPr>
          <p:spPr>
            <a:xfrm>
              <a:off x="6503392" y="6306034"/>
              <a:ext cx="69011" cy="69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51BF1481-F8E5-1DCC-69D6-6D1A76EB7BB3}"/>
                </a:ext>
              </a:extLst>
            </p:cNvPr>
            <p:cNvCxnSpPr>
              <a:cxnSpLocks/>
            </p:cNvCxnSpPr>
            <p:nvPr/>
          </p:nvCxnSpPr>
          <p:spPr>
            <a:xfrm flipH="1">
              <a:off x="5805578" y="6340541"/>
              <a:ext cx="732320" cy="5858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左大括号 19">
              <a:extLst>
                <a:ext uri="{FF2B5EF4-FFF2-40B4-BE49-F238E27FC236}">
                  <a16:creationId xmlns:a16="http://schemas.microsoft.com/office/drawing/2014/main" id="{F5D36E6F-A0E2-E237-CDD6-43E5EA40A22A}"/>
                </a:ext>
              </a:extLst>
            </p:cNvPr>
            <p:cNvSpPr/>
            <p:nvPr/>
          </p:nvSpPr>
          <p:spPr>
            <a:xfrm rot="3013097">
              <a:off x="5936014" y="6052967"/>
              <a:ext cx="310232" cy="9350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C2EE40A-F5CC-8580-8375-39BE4B79FFE4}"/>
                </a:ext>
              </a:extLst>
            </p:cNvPr>
            <p:cNvSpPr txBox="1"/>
            <p:nvPr/>
          </p:nvSpPr>
          <p:spPr>
            <a:xfrm rot="19293261">
              <a:off x="5389183" y="6036672"/>
              <a:ext cx="1061049" cy="369332"/>
            </a:xfrm>
            <a:prstGeom prst="rect">
              <a:avLst/>
            </a:prstGeom>
            <a:solidFill>
              <a:schemeClr val="bg1"/>
            </a:solidFill>
          </p:spPr>
          <p:txBody>
            <a:bodyPr wrap="square" rtlCol="0">
              <a:spAutoFit/>
            </a:bodyPr>
            <a:lstStyle/>
            <a:p>
              <a:r>
                <a:rPr lang="en-US" altLang="zh-CN" dirty="0"/>
                <a:t>Distance</a:t>
              </a:r>
              <a:endParaRPr lang="zh-CN" altLang="en-US" dirty="0"/>
            </a:p>
          </p:txBody>
        </p:sp>
      </p:grpSp>
    </p:spTree>
    <p:extLst>
      <p:ext uri="{BB962C8B-B14F-4D97-AF65-F5344CB8AC3E}">
        <p14:creationId xmlns:p14="http://schemas.microsoft.com/office/powerpoint/2010/main" val="391118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4D9B5-6B02-624A-26C3-398ECF741301}"/>
              </a:ext>
            </a:extLst>
          </p:cNvPr>
          <p:cNvSpPr>
            <a:spLocks noGrp="1"/>
          </p:cNvSpPr>
          <p:nvPr>
            <p:ph type="title"/>
          </p:nvPr>
        </p:nvSpPr>
        <p:spPr/>
        <p:txBody>
          <a:bodyPr/>
          <a:lstStyle/>
          <a:p>
            <a:r>
              <a:rPr lang="en-US" altLang="zh-CN" dirty="0"/>
              <a:t>2. Implement </a:t>
            </a:r>
            <a:r>
              <a:rPr lang="en-US" altLang="zh-CN" dirty="0" err="1"/>
              <a:t>RANSAC</a:t>
            </a:r>
            <a:r>
              <a:rPr lang="en-US" altLang="zh-CN" dirty="0"/>
              <a:t> using python</a:t>
            </a:r>
            <a:endParaRPr lang="zh-CN" altLang="en-US" dirty="0"/>
          </a:p>
        </p:txBody>
      </p:sp>
      <p:sp>
        <p:nvSpPr>
          <p:cNvPr id="4" name="Rectangle 1">
            <a:extLst>
              <a:ext uri="{FF2B5EF4-FFF2-40B4-BE49-F238E27FC236}">
                <a16:creationId xmlns:a16="http://schemas.microsoft.com/office/drawing/2014/main" id="{3BBA202F-28D7-10F6-CAB3-FA8D0E65F68C}"/>
              </a:ext>
            </a:extLst>
          </p:cNvPr>
          <p:cNvSpPr>
            <a:spLocks noGrp="1" noChangeArrowheads="1"/>
          </p:cNvSpPr>
          <p:nvPr>
            <p:ph idx="1"/>
          </p:nvPr>
        </p:nvSpPr>
        <p:spPr bwMode="auto">
          <a:xfrm>
            <a:off x="292915" y="2953464"/>
            <a:ext cx="11181266"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808080"/>
                </a:solidFill>
                <a:effectLst/>
                <a:latin typeface="Consolas" panose="020B0609020204030204" pitchFamily="49" charset="0"/>
              </a:rPr>
              <a:t># update the best model</a:t>
            </a:r>
            <a:br>
              <a:rPr kumimoji="0" lang="zh-CN" altLang="zh-CN" sz="1600" b="0" i="0" u="none" strike="noStrike" cap="none" normalizeH="0" baseline="0" dirty="0">
                <a:ln>
                  <a:noFill/>
                </a:ln>
                <a:solidFill>
                  <a:srgbClr val="808080"/>
                </a:solidFill>
                <a:effectLst/>
                <a:latin typeface="Consolas" panose="020B0609020204030204" pitchFamily="49" charset="0"/>
              </a:rPr>
            </a:br>
            <a:r>
              <a:rPr kumimoji="0" lang="zh-CN" altLang="zh-CN" sz="1600" b="0" i="0" u="none" strike="noStrike" cap="none" normalizeH="0" baseline="0" dirty="0">
                <a:ln>
                  <a:noFill/>
                </a:ln>
                <a:solidFill>
                  <a:srgbClr val="CC7832"/>
                </a:solidFill>
                <a:effectLst/>
                <a:latin typeface="Consolas" panose="020B0609020204030204" pitchFamily="49" charset="0"/>
              </a:rPr>
              <a:t>if </a:t>
            </a:r>
            <a:r>
              <a:rPr kumimoji="0" lang="zh-CN" altLang="zh-CN" sz="1600" b="0" i="0" u="none" strike="noStrike" cap="none" normalizeH="0" baseline="0" dirty="0">
                <a:ln>
                  <a:noFill/>
                </a:ln>
                <a:solidFill>
                  <a:srgbClr val="A9B7C6"/>
                </a:solidFill>
                <a:effectLst/>
                <a:latin typeface="Consolas" panose="020B0609020204030204" pitchFamily="49" charset="0"/>
              </a:rPr>
              <a:t>(pcd_p_interior.shape[</a:t>
            </a:r>
            <a:r>
              <a:rPr kumimoji="0" lang="zh-CN" altLang="zh-CN" sz="1600" b="0" i="0" u="none" strike="noStrike" cap="none" normalizeH="0" baseline="0" dirty="0">
                <a:ln>
                  <a:noFill/>
                </a:ln>
                <a:solidFill>
                  <a:srgbClr val="6897BB"/>
                </a:solidFill>
                <a:effectLst/>
                <a:latin typeface="Consolas" panose="020B0609020204030204" pitchFamily="49" charset="0"/>
              </a:rPr>
              <a:t>0</a:t>
            </a:r>
            <a:r>
              <a:rPr kumimoji="0" lang="zh-CN" altLang="zh-CN" sz="1600" b="0" i="0" u="none" strike="noStrike" cap="none" normalizeH="0" baseline="0" dirty="0">
                <a:ln>
                  <a:noFill/>
                </a:ln>
                <a:solidFill>
                  <a:srgbClr val="A9B7C6"/>
                </a:solidFill>
                <a:effectLst/>
                <a:latin typeface="Consolas" panose="020B0609020204030204" pitchFamily="49" charset="0"/>
              </a:rPr>
              <a:t>] &gt; best_interior.shape[</a:t>
            </a:r>
            <a:r>
              <a:rPr kumimoji="0" lang="zh-CN" altLang="zh-CN" sz="1600" b="0" i="0" u="none" strike="noStrike" cap="none" normalizeH="0" baseline="0" dirty="0">
                <a:ln>
                  <a:noFill/>
                </a:ln>
                <a:solidFill>
                  <a:srgbClr val="6897BB"/>
                </a:solidFill>
                <a:effectLst/>
                <a:latin typeface="Consolas" panose="020B0609020204030204" pitchFamily="49" charset="0"/>
              </a:rPr>
              <a:t>0</a:t>
            </a: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and </a:t>
            </a:r>
            <a:r>
              <a:rPr kumimoji="0" lang="zh-CN" altLang="zh-CN" sz="1600" b="0" i="0" u="none" strike="noStrike" cap="none" normalizeH="0" baseline="0" dirty="0">
                <a:ln>
                  <a:noFill/>
                </a:ln>
                <a:solidFill>
                  <a:srgbClr val="A9B7C6"/>
                </a:solidFill>
                <a:effectLst/>
                <a:latin typeface="Consolas" panose="020B0609020204030204" pitchFamily="49" charset="0"/>
              </a:rPr>
              <a:t>(pcd_p_interior.shape[</a:t>
            </a:r>
            <a:r>
              <a:rPr kumimoji="0" lang="zh-CN" altLang="zh-CN" sz="1600" b="0" i="0" u="none" strike="noStrike" cap="none" normalizeH="0" baseline="0" dirty="0">
                <a:ln>
                  <a:noFill/>
                </a:ln>
                <a:solidFill>
                  <a:srgbClr val="6897BB"/>
                </a:solidFill>
                <a:effectLst/>
                <a:latin typeface="Consolas" panose="020B0609020204030204" pitchFamily="49" charset="0"/>
              </a:rPr>
              <a:t>0</a:t>
            </a:r>
            <a:r>
              <a:rPr kumimoji="0" lang="zh-CN" altLang="zh-CN" sz="1600" b="0" i="0" u="none" strike="noStrike" cap="none" normalizeH="0" baseline="0" dirty="0">
                <a:ln>
                  <a:noFill/>
                </a:ln>
                <a:solidFill>
                  <a:srgbClr val="A9B7C6"/>
                </a:solidFill>
                <a:effectLst/>
                <a:latin typeface="Consolas" panose="020B0609020204030204" pitchFamily="49" charset="0"/>
              </a:rPr>
              <a:t>]&lt; point_count): </a:t>
            </a:r>
            <a:br>
              <a:rPr kumimoji="0" lang="zh-CN" altLang="zh-CN" sz="1600" b="0" i="0" u="none" strike="noStrike" cap="none" normalizeH="0" baseline="0" dirty="0">
                <a:ln>
                  <a:noFill/>
                </a:ln>
                <a:solidFill>
                  <a:srgbClr val="808080"/>
                </a:solidFill>
                <a:effectLst/>
                <a:latin typeface="Consolas" panose="020B0609020204030204" pitchFamily="49" charset="0"/>
              </a:rPr>
            </a:br>
            <a:r>
              <a:rPr kumimoji="0" lang="zh-CN" altLang="zh-CN" sz="1600" b="0" i="0" u="none" strike="noStrike" cap="none" normalizeH="0" baseline="0" dirty="0">
                <a:ln>
                  <a:noFill/>
                </a:ln>
                <a:solidFill>
                  <a:srgbClr val="808080"/>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print(</a:t>
            </a:r>
            <a:r>
              <a:rPr kumimoji="0" lang="zh-CN" altLang="zh-CN" sz="1600" b="0" i="0" u="none" strike="noStrike" cap="none" normalizeH="0" baseline="0" dirty="0">
                <a:ln>
                  <a:noFill/>
                </a:ln>
                <a:solidFill>
                  <a:srgbClr val="6A8759"/>
                </a:solidFill>
                <a:effectLst/>
                <a:latin typeface="Consolas" panose="020B0609020204030204" pitchFamily="49" charset="0"/>
              </a:rPr>
              <a:t>'updating...’</a:t>
            </a:r>
            <a:r>
              <a:rPr kumimoji="0" lang="zh-CN" altLang="zh-CN" sz="1600" b="0" i="0" u="none" strike="noStrike" cap="none" normalizeH="0" baseline="0" dirty="0">
                <a:ln>
                  <a:noFill/>
                </a:ln>
                <a:solidFill>
                  <a:srgbClr val="A9B7C6"/>
                </a:solidFill>
                <a:effectLst/>
                <a:latin typeface="Consolas" panose="020B0609020204030204" pitchFamily="49" charset="0"/>
              </a:rPr>
              <a:t>)</a:t>
            </a:r>
            <a:endParaRPr kumimoji="0" lang="en-US" altLang="zh-CN" sz="16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best_interior = pcd_p_interior</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best_interior_idx = interior_idx</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best_plane = [a</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b</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c</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d</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plane_len]</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pcd.classification[interior_idx] = pcd.classification[interior_idx] + class_number</a:t>
            </a:r>
            <a:endParaRPr kumimoji="0" lang="en-US" altLang="zh-CN" sz="1600" b="0" i="0" u="none" strike="noStrike" cap="none" normalizeH="0" baseline="0" dirty="0">
              <a:ln>
                <a:noFill/>
              </a:ln>
              <a:solidFill>
                <a:srgbClr val="A9B7C6"/>
              </a:solidFill>
              <a:effectLst/>
              <a:latin typeface="Consolas" panose="020B0609020204030204" pitchFamily="49" charset="0"/>
            </a:endParaRPr>
          </a:p>
        </p:txBody>
      </p:sp>
      <p:sp>
        <p:nvSpPr>
          <p:cNvPr id="3" name="矩形 2">
            <a:extLst>
              <a:ext uri="{FF2B5EF4-FFF2-40B4-BE49-F238E27FC236}">
                <a16:creationId xmlns:a16="http://schemas.microsoft.com/office/drawing/2014/main" id="{048B5DC8-07C1-FE84-CA4A-A0D1FBE2205D}"/>
              </a:ext>
            </a:extLst>
          </p:cNvPr>
          <p:cNvSpPr/>
          <p:nvPr/>
        </p:nvSpPr>
        <p:spPr>
          <a:xfrm>
            <a:off x="838200" y="3260785"/>
            <a:ext cx="10108721" cy="2329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547A748-D010-95EE-F74B-F965E55E63B1}"/>
              </a:ext>
            </a:extLst>
          </p:cNvPr>
          <p:cNvSpPr/>
          <p:nvPr/>
        </p:nvSpPr>
        <p:spPr>
          <a:xfrm>
            <a:off x="2569234" y="3991045"/>
            <a:ext cx="1692215" cy="2329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CBB2372-BE66-8DD0-3AC4-646FC8FEE7ED}"/>
              </a:ext>
            </a:extLst>
          </p:cNvPr>
          <p:cNvSpPr txBox="1"/>
          <p:nvPr/>
        </p:nvSpPr>
        <p:spPr>
          <a:xfrm>
            <a:off x="3881887" y="2233916"/>
            <a:ext cx="4537494" cy="369332"/>
          </a:xfrm>
          <a:prstGeom prst="rect">
            <a:avLst/>
          </a:prstGeom>
          <a:noFill/>
        </p:spPr>
        <p:txBody>
          <a:bodyPr wrap="square" rtlCol="0">
            <a:spAutoFit/>
          </a:bodyPr>
          <a:lstStyle/>
          <a:p>
            <a:r>
              <a:rPr lang="en-US" altLang="zh-CN" b="1" dirty="0"/>
              <a:t>Conditions for updating the “best” plane</a:t>
            </a:r>
            <a:endParaRPr lang="zh-CN" altLang="en-US" b="1" dirty="0"/>
          </a:p>
        </p:txBody>
      </p:sp>
      <p:sp>
        <p:nvSpPr>
          <p:cNvPr id="17" name="箭头: 上 16">
            <a:extLst>
              <a:ext uri="{FF2B5EF4-FFF2-40B4-BE49-F238E27FC236}">
                <a16:creationId xmlns:a16="http://schemas.microsoft.com/office/drawing/2014/main" id="{ACA1A40A-C5BE-E674-AA04-6696D155F2EA}"/>
              </a:ext>
            </a:extLst>
          </p:cNvPr>
          <p:cNvSpPr/>
          <p:nvPr/>
        </p:nvSpPr>
        <p:spPr>
          <a:xfrm>
            <a:off x="5986732" y="2655066"/>
            <a:ext cx="327804" cy="4854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BF36DE06-A236-0C0B-58B6-4E16D7CB94D9}"/>
              </a:ext>
            </a:extLst>
          </p:cNvPr>
          <p:cNvSpPr/>
          <p:nvPr/>
        </p:nvSpPr>
        <p:spPr>
          <a:xfrm>
            <a:off x="717819" y="3991045"/>
            <a:ext cx="1559363" cy="232913"/>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连接符: 肘形 20">
            <a:extLst>
              <a:ext uri="{FF2B5EF4-FFF2-40B4-BE49-F238E27FC236}">
                <a16:creationId xmlns:a16="http://schemas.microsoft.com/office/drawing/2014/main" id="{C7DBFAD8-905F-533D-926E-A2ED2C9AD3BE}"/>
              </a:ext>
            </a:extLst>
          </p:cNvPr>
          <p:cNvCxnSpPr>
            <a:cxnSpLocks/>
            <a:stCxn id="13" idx="0"/>
            <a:endCxn id="19" idx="0"/>
          </p:cNvCxnSpPr>
          <p:nvPr/>
        </p:nvCxnSpPr>
        <p:spPr>
          <a:xfrm rot="16200000" flipV="1">
            <a:off x="2456422" y="3032124"/>
            <a:ext cx="12700" cy="1917841"/>
          </a:xfrm>
          <a:prstGeom prst="bentConnector3">
            <a:avLst>
              <a:gd name="adj1" fmla="val 1800000"/>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文本框 23">
            <a:extLst>
              <a:ext uri="{FF2B5EF4-FFF2-40B4-BE49-F238E27FC236}">
                <a16:creationId xmlns:a16="http://schemas.microsoft.com/office/drawing/2014/main" id="{F0D32028-BB74-F03E-E99C-8C09F9FF2113}"/>
              </a:ext>
            </a:extLst>
          </p:cNvPr>
          <p:cNvSpPr txBox="1"/>
          <p:nvPr/>
        </p:nvSpPr>
        <p:spPr>
          <a:xfrm>
            <a:off x="5163986" y="3808316"/>
            <a:ext cx="5407657" cy="646331"/>
          </a:xfrm>
          <a:prstGeom prst="rect">
            <a:avLst/>
          </a:prstGeom>
          <a:noFill/>
        </p:spPr>
        <p:txBody>
          <a:bodyPr wrap="square" rtlCol="0">
            <a:spAutoFit/>
          </a:bodyPr>
          <a:lstStyle/>
          <a:p>
            <a:r>
              <a:rPr lang="en-US" altLang="zh-CN" b="1" dirty="0">
                <a:solidFill>
                  <a:schemeClr val="bg1"/>
                </a:solidFill>
              </a:rPr>
              <a:t>Using current information, such as the number of the interior points, the plane equation </a:t>
            </a:r>
            <a:endParaRPr lang="zh-CN" altLang="en-US" b="1" dirty="0">
              <a:solidFill>
                <a:schemeClr val="bg1"/>
              </a:solidFill>
            </a:endParaRPr>
          </a:p>
        </p:txBody>
      </p:sp>
      <p:grpSp>
        <p:nvGrpSpPr>
          <p:cNvPr id="16" name="组合 15">
            <a:extLst>
              <a:ext uri="{FF2B5EF4-FFF2-40B4-BE49-F238E27FC236}">
                <a16:creationId xmlns:a16="http://schemas.microsoft.com/office/drawing/2014/main" id="{0AD3C9FB-ED34-3125-6A0E-3B0AF52DB6AB}"/>
              </a:ext>
            </a:extLst>
          </p:cNvPr>
          <p:cNvGrpSpPr/>
          <p:nvPr/>
        </p:nvGrpSpPr>
        <p:grpSpPr>
          <a:xfrm>
            <a:off x="2937113" y="1932939"/>
            <a:ext cx="6195407" cy="4559936"/>
            <a:chOff x="2458836" y="5814114"/>
            <a:chExt cx="6195407" cy="4559936"/>
          </a:xfrm>
        </p:grpSpPr>
        <p:pic>
          <p:nvPicPr>
            <p:cNvPr id="5" name="图片 4">
              <a:extLst>
                <a:ext uri="{FF2B5EF4-FFF2-40B4-BE49-F238E27FC236}">
                  <a16:creationId xmlns:a16="http://schemas.microsoft.com/office/drawing/2014/main" id="{3B0A6DCB-B4C7-C02A-5ACB-99BC67F3F8CF}"/>
                </a:ext>
              </a:extLst>
            </p:cNvPr>
            <p:cNvPicPr>
              <a:picLocks noChangeAspect="1"/>
            </p:cNvPicPr>
            <p:nvPr/>
          </p:nvPicPr>
          <p:blipFill rotWithShape="1">
            <a:blip r:embed="rId3"/>
            <a:srcRect l="824" t="1544"/>
            <a:stretch/>
          </p:blipFill>
          <p:spPr>
            <a:xfrm>
              <a:off x="2458836" y="5814114"/>
              <a:ext cx="6195407" cy="4559936"/>
            </a:xfrm>
            <a:prstGeom prst="rect">
              <a:avLst/>
            </a:prstGeom>
          </p:spPr>
        </p:pic>
        <p:sp>
          <p:nvSpPr>
            <p:cNvPr id="6" name="椭圆 5">
              <a:extLst>
                <a:ext uri="{FF2B5EF4-FFF2-40B4-BE49-F238E27FC236}">
                  <a16:creationId xmlns:a16="http://schemas.microsoft.com/office/drawing/2014/main" id="{FCB00CDB-F7EC-16F1-9EB5-6B949E655CBE}"/>
                </a:ext>
              </a:extLst>
            </p:cNvPr>
            <p:cNvSpPr/>
            <p:nvPr/>
          </p:nvSpPr>
          <p:spPr>
            <a:xfrm>
              <a:off x="4735643" y="688112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97C0996-5D5B-95BB-A683-3C00DEA36EDD}"/>
                </a:ext>
              </a:extLst>
            </p:cNvPr>
            <p:cNvSpPr/>
            <p:nvPr/>
          </p:nvSpPr>
          <p:spPr>
            <a:xfrm>
              <a:off x="3572815" y="9026681"/>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07B2113-F7F9-4353-8790-63C7E71EE05B}"/>
                </a:ext>
              </a:extLst>
            </p:cNvPr>
            <p:cNvSpPr/>
            <p:nvPr/>
          </p:nvSpPr>
          <p:spPr>
            <a:xfrm>
              <a:off x="6459726" y="87400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685D7F3-AEEE-9D62-E224-51B11A30472B}"/>
                </a:ext>
              </a:extLst>
            </p:cNvPr>
            <p:cNvSpPr txBox="1"/>
            <p:nvPr/>
          </p:nvSpPr>
          <p:spPr>
            <a:xfrm>
              <a:off x="4735643" y="7892970"/>
              <a:ext cx="1234633" cy="369332"/>
            </a:xfrm>
            <a:prstGeom prst="rect">
              <a:avLst/>
            </a:prstGeom>
            <a:noFill/>
          </p:spPr>
          <p:txBody>
            <a:bodyPr wrap="none" rtlCol="0">
              <a:spAutoFit/>
            </a:bodyPr>
            <a:lstStyle/>
            <a:p>
              <a:r>
                <a:rPr lang="en-US" altLang="zh-CN" dirty="0"/>
                <a:t>New Plane</a:t>
              </a:r>
              <a:endParaRPr lang="zh-CN" altLang="en-US" dirty="0"/>
            </a:p>
          </p:txBody>
        </p:sp>
        <p:sp>
          <p:nvSpPr>
            <p:cNvPr id="10" name="任意多边形: 形状 9">
              <a:extLst>
                <a:ext uri="{FF2B5EF4-FFF2-40B4-BE49-F238E27FC236}">
                  <a16:creationId xmlns:a16="http://schemas.microsoft.com/office/drawing/2014/main" id="{993BAC7F-263F-CF64-D4A3-A2F85BE935C5}"/>
                </a:ext>
              </a:extLst>
            </p:cNvPr>
            <p:cNvSpPr/>
            <p:nvPr/>
          </p:nvSpPr>
          <p:spPr>
            <a:xfrm>
              <a:off x="3605284" y="6912057"/>
              <a:ext cx="2877424" cy="2130803"/>
            </a:xfrm>
            <a:custGeom>
              <a:avLst/>
              <a:gdLst>
                <a:gd name="connsiteX0" fmla="*/ 1157681 w 2877424"/>
                <a:gd name="connsiteY0" fmla="*/ 0 h 2130803"/>
                <a:gd name="connsiteX1" fmla="*/ 0 w 2877424"/>
                <a:gd name="connsiteY1" fmla="*/ 2130803 h 2130803"/>
                <a:gd name="connsiteX2" fmla="*/ 2877424 w 2877424"/>
                <a:gd name="connsiteY2" fmla="*/ 1837189 h 2130803"/>
                <a:gd name="connsiteX3" fmla="*/ 1157681 w 2877424"/>
                <a:gd name="connsiteY3" fmla="*/ 0 h 2130803"/>
              </a:gdLst>
              <a:ahLst/>
              <a:cxnLst>
                <a:cxn ang="0">
                  <a:pos x="connsiteX0" y="connsiteY0"/>
                </a:cxn>
                <a:cxn ang="0">
                  <a:pos x="connsiteX1" y="connsiteY1"/>
                </a:cxn>
                <a:cxn ang="0">
                  <a:pos x="connsiteX2" y="connsiteY2"/>
                </a:cxn>
                <a:cxn ang="0">
                  <a:pos x="connsiteX3" y="connsiteY3"/>
                </a:cxn>
              </a:cxnLst>
              <a:rect l="l" t="t" r="r" b="b"/>
              <a:pathLst>
                <a:path w="2877424" h="2130803">
                  <a:moveTo>
                    <a:pt x="1157681" y="0"/>
                  </a:moveTo>
                  <a:lnTo>
                    <a:pt x="0" y="2130803"/>
                  </a:lnTo>
                  <a:lnTo>
                    <a:pt x="2877424" y="1837189"/>
                  </a:lnTo>
                  <a:lnTo>
                    <a:pt x="1157681"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ED72F79-C8F1-C245-B6CF-A3CD563F693A}"/>
                </a:ext>
              </a:extLst>
            </p:cNvPr>
            <p:cNvSpPr/>
            <p:nvPr/>
          </p:nvSpPr>
          <p:spPr>
            <a:xfrm>
              <a:off x="6436434" y="7322609"/>
              <a:ext cx="69011" cy="69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0BCFA350-9844-DC31-A65C-F42BA0441234}"/>
                </a:ext>
              </a:extLst>
            </p:cNvPr>
            <p:cNvSpPr/>
            <p:nvPr/>
          </p:nvSpPr>
          <p:spPr>
            <a:xfrm>
              <a:off x="3588589" y="6883879"/>
              <a:ext cx="2907101" cy="2173856"/>
            </a:xfrm>
            <a:custGeom>
              <a:avLst/>
              <a:gdLst>
                <a:gd name="connsiteX0" fmla="*/ 0 w 2907101"/>
                <a:gd name="connsiteY0" fmla="*/ 2173856 h 2173856"/>
                <a:gd name="connsiteX1" fmla="*/ 2898475 w 2907101"/>
                <a:gd name="connsiteY1" fmla="*/ 1854679 h 2173856"/>
                <a:gd name="connsiteX2" fmla="*/ 2907101 w 2907101"/>
                <a:gd name="connsiteY2" fmla="*/ 448573 h 2173856"/>
                <a:gd name="connsiteX3" fmla="*/ 1181818 w 2907101"/>
                <a:gd name="connsiteY3" fmla="*/ 0 h 2173856"/>
                <a:gd name="connsiteX4" fmla="*/ 0 w 2907101"/>
                <a:gd name="connsiteY4" fmla="*/ 2173856 h 2173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7101" h="2173856">
                  <a:moveTo>
                    <a:pt x="0" y="2173856"/>
                  </a:moveTo>
                  <a:lnTo>
                    <a:pt x="2898475" y="1854679"/>
                  </a:lnTo>
                  <a:cubicBezTo>
                    <a:pt x="2901350" y="1385977"/>
                    <a:pt x="2904226" y="917275"/>
                    <a:pt x="2907101" y="448573"/>
                  </a:cubicBezTo>
                  <a:lnTo>
                    <a:pt x="1181818" y="0"/>
                  </a:lnTo>
                  <a:lnTo>
                    <a:pt x="0" y="2173856"/>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灯片编号占位符 24">
            <a:extLst>
              <a:ext uri="{FF2B5EF4-FFF2-40B4-BE49-F238E27FC236}">
                <a16:creationId xmlns:a16="http://schemas.microsoft.com/office/drawing/2014/main" id="{58C70FAD-D1FF-58D2-3C6E-A595A19197A1}"/>
              </a:ext>
            </a:extLst>
          </p:cNvPr>
          <p:cNvSpPr>
            <a:spLocks noGrp="1"/>
          </p:cNvSpPr>
          <p:nvPr>
            <p:ph type="sldNum" sz="quarter" idx="12"/>
          </p:nvPr>
        </p:nvSpPr>
        <p:spPr/>
        <p:txBody>
          <a:bodyPr/>
          <a:lstStyle/>
          <a:p>
            <a:fld id="{4E178339-0976-4E37-A4ED-D440931C6D9D}" type="slidenum">
              <a:rPr lang="zh-CN" altLang="en-US" smtClean="0"/>
              <a:t>16</a:t>
            </a:fld>
            <a:endParaRPr lang="zh-CN" altLang="en-US"/>
          </a:p>
        </p:txBody>
      </p:sp>
    </p:spTree>
    <p:extLst>
      <p:ext uri="{BB962C8B-B14F-4D97-AF65-F5344CB8AC3E}">
        <p14:creationId xmlns:p14="http://schemas.microsoft.com/office/powerpoint/2010/main" val="37308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90630-59AC-57FA-D15D-864E6F1542BC}"/>
              </a:ext>
            </a:extLst>
          </p:cNvPr>
          <p:cNvSpPr>
            <a:spLocks noGrp="1"/>
          </p:cNvSpPr>
          <p:nvPr>
            <p:ph type="title"/>
          </p:nvPr>
        </p:nvSpPr>
        <p:spPr/>
        <p:txBody>
          <a:bodyPr/>
          <a:lstStyle/>
          <a:p>
            <a:r>
              <a:rPr lang="en-US" altLang="zh-CN" dirty="0"/>
              <a:t>2. Implement </a:t>
            </a:r>
            <a:r>
              <a:rPr lang="en-US" altLang="zh-CN" dirty="0" err="1"/>
              <a:t>RANSAC</a:t>
            </a:r>
            <a:r>
              <a:rPr lang="en-US" altLang="zh-CN" dirty="0"/>
              <a:t> using python</a:t>
            </a:r>
            <a:endParaRPr lang="zh-CN" altLang="en-US" dirty="0"/>
          </a:p>
        </p:txBody>
      </p:sp>
      <p:sp>
        <p:nvSpPr>
          <p:cNvPr id="4" name="Rectangle 1">
            <a:extLst>
              <a:ext uri="{FF2B5EF4-FFF2-40B4-BE49-F238E27FC236}">
                <a16:creationId xmlns:a16="http://schemas.microsoft.com/office/drawing/2014/main" id="{F8B0BCB7-98FB-332E-0C83-D05D614F62DC}"/>
              </a:ext>
            </a:extLst>
          </p:cNvPr>
          <p:cNvSpPr>
            <a:spLocks noGrp="1" noChangeArrowheads="1"/>
          </p:cNvSpPr>
          <p:nvPr>
            <p:ph idx="1"/>
          </p:nvPr>
        </p:nvSpPr>
        <p:spPr bwMode="auto">
          <a:xfrm>
            <a:off x="738603" y="3098035"/>
            <a:ext cx="10714793"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08080"/>
                </a:solidFill>
                <a:effectLst/>
                <a:latin typeface="Consolas" panose="020B0609020204030204" pitchFamily="49" charset="0"/>
              </a:rPr>
              <a:t># save result</a:t>
            </a:r>
            <a:br>
              <a:rPr kumimoji="0" lang="zh-CN" altLang="zh-CN" sz="2000" b="0" i="0" u="none" strike="noStrike" cap="none" normalizeH="0" baseline="0" dirty="0">
                <a:ln>
                  <a:noFill/>
                </a:ln>
                <a:solidFill>
                  <a:srgbClr val="808080"/>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new_file = pylas.create_from_header(pcd.header)</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new_file.points = pcd.points[best_interior_idx]</a:t>
            </a:r>
            <a:br>
              <a:rPr kumimoji="0" lang="zh-CN" altLang="zh-CN" sz="2000" b="0" i="0" u="none" strike="noStrike" cap="none" normalizeH="0" baseline="0" dirty="0">
                <a:ln>
                  <a:noFill/>
                </a:ln>
                <a:solidFill>
                  <a:srgbClr val="A9B7C6"/>
                </a:solidFill>
                <a:effectLst/>
                <a:latin typeface="Consolas" panose="020B0609020204030204" pitchFamily="49" charset="0"/>
              </a:rPr>
            </a:br>
            <a:r>
              <a:rPr kumimoji="0" lang="zh-CN" altLang="zh-CN" sz="2000" b="0" i="0" u="none" strike="noStrike" cap="none" normalizeH="0" baseline="0" dirty="0">
                <a:ln>
                  <a:noFill/>
                </a:ln>
                <a:solidFill>
                  <a:srgbClr val="A9B7C6"/>
                </a:solidFill>
                <a:effectLst/>
                <a:latin typeface="Consolas" panose="020B0609020204030204" pitchFamily="49" charset="0"/>
              </a:rPr>
              <a:t>new_file.write(</a:t>
            </a:r>
            <a:r>
              <a:rPr kumimoji="0" lang="zh-CN" altLang="en-US" sz="2000" b="0" i="0" u="none" strike="noStrike" cap="none" normalizeH="0" baseline="0" dirty="0">
                <a:ln>
                  <a:noFill/>
                </a:ln>
                <a:solidFill>
                  <a:schemeClr val="accent6"/>
                </a:solidFill>
                <a:effectLst/>
                <a:latin typeface="Consolas" panose="020B0609020204030204" pitchFamily="49" charset="0"/>
              </a:rPr>
              <a:t>“</a:t>
            </a:r>
            <a:r>
              <a:rPr kumimoji="0" lang="en-US" altLang="zh-CN" sz="2000" b="0" i="0" u="none" strike="noStrike" cap="none" normalizeH="0" baseline="0" dirty="0">
                <a:ln>
                  <a:noFill/>
                </a:ln>
                <a:solidFill>
                  <a:srgbClr val="6A8759"/>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\code-assignment01\Assignment01-Data/B1_{}.las"</a:t>
            </a:r>
            <a:r>
              <a:rPr kumimoji="0" lang="zh-CN" altLang="zh-CN" sz="2000" b="0" i="0" u="none" strike="noStrike" cap="none" normalizeH="0" baseline="0" dirty="0">
                <a:ln>
                  <a:noFill/>
                </a:ln>
                <a:solidFill>
                  <a:srgbClr val="A9B7C6"/>
                </a:solidFill>
                <a:effectLst/>
                <a:latin typeface="Consolas" panose="020B0609020204030204" pitchFamily="49" charset="0"/>
              </a:rPr>
              <a:t>.format(i))</a:t>
            </a:r>
            <a:endParaRPr kumimoji="0" lang="en-US" altLang="zh-CN" sz="2000" b="0" i="0" u="none" strike="noStrike" cap="none" normalizeH="0" baseline="0" dirty="0">
              <a:ln>
                <a:noFill/>
              </a:ln>
              <a:solidFill>
                <a:srgbClr val="A9B7C6"/>
              </a:solidFill>
              <a:effectLst/>
              <a:latin typeface="Consolas" panose="020B0609020204030204" pitchFamily="49" charset="0"/>
            </a:endParaRPr>
          </a:p>
        </p:txBody>
      </p:sp>
      <p:sp>
        <p:nvSpPr>
          <p:cNvPr id="5" name="灯片编号占位符 4">
            <a:extLst>
              <a:ext uri="{FF2B5EF4-FFF2-40B4-BE49-F238E27FC236}">
                <a16:creationId xmlns:a16="http://schemas.microsoft.com/office/drawing/2014/main" id="{1A19BE38-FE7A-017A-6716-9B380908D081}"/>
              </a:ext>
            </a:extLst>
          </p:cNvPr>
          <p:cNvSpPr>
            <a:spLocks noGrp="1"/>
          </p:cNvSpPr>
          <p:nvPr>
            <p:ph type="sldNum" sz="quarter" idx="12"/>
          </p:nvPr>
        </p:nvSpPr>
        <p:spPr/>
        <p:txBody>
          <a:bodyPr/>
          <a:lstStyle/>
          <a:p>
            <a:fld id="{4E178339-0976-4E37-A4ED-D440931C6D9D}" type="slidenum">
              <a:rPr lang="zh-CN" altLang="en-US" smtClean="0"/>
              <a:t>17</a:t>
            </a:fld>
            <a:endParaRPr lang="zh-CN" altLang="en-US"/>
          </a:p>
        </p:txBody>
      </p:sp>
    </p:spTree>
    <p:extLst>
      <p:ext uri="{BB962C8B-B14F-4D97-AF65-F5344CB8AC3E}">
        <p14:creationId xmlns:p14="http://schemas.microsoft.com/office/powerpoint/2010/main" val="791028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2503022-8B7C-9A69-E35A-E262EE9137C6}"/>
              </a:ext>
            </a:extLst>
          </p:cNvPr>
          <p:cNvSpPr>
            <a:spLocks noGrp="1"/>
          </p:cNvSpPr>
          <p:nvPr>
            <p:ph type="ctrTitle"/>
          </p:nvPr>
        </p:nvSpPr>
        <p:spPr/>
        <p:txBody>
          <a:bodyPr/>
          <a:lstStyle/>
          <a:p>
            <a:r>
              <a:rPr lang="en-US" altLang="zh-CN" dirty="0"/>
              <a:t>END</a:t>
            </a:r>
            <a:endParaRPr lang="zh-CN" altLang="en-US" dirty="0"/>
          </a:p>
        </p:txBody>
      </p:sp>
      <p:sp>
        <p:nvSpPr>
          <p:cNvPr id="7" name="副标题 6">
            <a:extLst>
              <a:ext uri="{FF2B5EF4-FFF2-40B4-BE49-F238E27FC236}">
                <a16:creationId xmlns:a16="http://schemas.microsoft.com/office/drawing/2014/main" id="{3CB3475B-C919-F5D5-B9B9-23902F656303}"/>
              </a:ext>
            </a:extLst>
          </p:cNvPr>
          <p:cNvSpPr>
            <a:spLocks noGrp="1"/>
          </p:cNvSpPr>
          <p:nvPr>
            <p:ph type="subTitle" idx="1"/>
          </p:nvPr>
        </p:nvSpPr>
        <p:spPr/>
        <p:txBody>
          <a:bodyPr/>
          <a:lstStyle/>
          <a:p>
            <a:endParaRPr lang="zh-CN" altLang="en-US" dirty="0"/>
          </a:p>
        </p:txBody>
      </p:sp>
      <p:sp>
        <p:nvSpPr>
          <p:cNvPr id="2" name="灯片编号占位符 1">
            <a:extLst>
              <a:ext uri="{FF2B5EF4-FFF2-40B4-BE49-F238E27FC236}">
                <a16:creationId xmlns:a16="http://schemas.microsoft.com/office/drawing/2014/main" id="{A78F5E92-5BF1-00E3-09AD-BAF3382AC6AE}"/>
              </a:ext>
            </a:extLst>
          </p:cNvPr>
          <p:cNvSpPr>
            <a:spLocks noGrp="1"/>
          </p:cNvSpPr>
          <p:nvPr>
            <p:ph type="sldNum" sz="quarter" idx="12"/>
          </p:nvPr>
        </p:nvSpPr>
        <p:spPr/>
        <p:txBody>
          <a:bodyPr/>
          <a:lstStyle/>
          <a:p>
            <a:fld id="{4E178339-0976-4E37-A4ED-D440931C6D9D}" type="slidenum">
              <a:rPr lang="zh-CN" altLang="en-US" smtClean="0"/>
              <a:t>18</a:t>
            </a:fld>
            <a:endParaRPr lang="zh-CN" altLang="en-US"/>
          </a:p>
        </p:txBody>
      </p:sp>
    </p:spTree>
    <p:extLst>
      <p:ext uri="{BB962C8B-B14F-4D97-AF65-F5344CB8AC3E}">
        <p14:creationId xmlns:p14="http://schemas.microsoft.com/office/powerpoint/2010/main" val="395502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60070-E0B2-76DD-BF2B-69B6ADBBE81D}"/>
              </a:ext>
            </a:extLst>
          </p:cNvPr>
          <p:cNvSpPr>
            <a:spLocks noGrp="1"/>
          </p:cNvSpPr>
          <p:nvPr>
            <p:ph type="title"/>
          </p:nvPr>
        </p:nvSpPr>
        <p:spPr>
          <a:xfrm>
            <a:off x="838200" y="365125"/>
            <a:ext cx="10754032" cy="1325563"/>
          </a:xfrm>
        </p:spPr>
        <p:txBody>
          <a:bodyPr>
            <a:normAutofit/>
          </a:bodyPr>
          <a:lstStyle/>
          <a:p>
            <a:r>
              <a:rPr lang="en-US" altLang="zh-CN" sz="3600" b="1" dirty="0"/>
              <a:t>Steps of implementing </a:t>
            </a:r>
            <a:r>
              <a:rPr lang="en-US" altLang="zh-CN" sz="3600" b="1" dirty="0" err="1"/>
              <a:t>RANSAC</a:t>
            </a:r>
            <a:r>
              <a:rPr lang="en-US" altLang="zh-CN" sz="3600" b="1" dirty="0"/>
              <a:t> algorithm using Python</a:t>
            </a:r>
            <a:endParaRPr lang="zh-CN" altLang="en-US" sz="3600" b="1" dirty="0"/>
          </a:p>
        </p:txBody>
      </p:sp>
      <p:sp>
        <p:nvSpPr>
          <p:cNvPr id="3" name="内容占位符 2">
            <a:extLst>
              <a:ext uri="{FF2B5EF4-FFF2-40B4-BE49-F238E27FC236}">
                <a16:creationId xmlns:a16="http://schemas.microsoft.com/office/drawing/2014/main" id="{754F4F6F-5A6B-6158-1E31-B8DEB0933203}"/>
              </a:ext>
            </a:extLst>
          </p:cNvPr>
          <p:cNvSpPr>
            <a:spLocks noGrp="1"/>
          </p:cNvSpPr>
          <p:nvPr>
            <p:ph idx="1"/>
          </p:nvPr>
        </p:nvSpPr>
        <p:spPr>
          <a:xfrm>
            <a:off x="838200" y="1825625"/>
            <a:ext cx="10515600" cy="694938"/>
          </a:xfrm>
        </p:spPr>
        <p:txBody>
          <a:bodyPr>
            <a:normAutofit/>
          </a:bodyPr>
          <a:lstStyle/>
          <a:p>
            <a:r>
              <a:rPr lang="en-US" altLang="zh-CN" dirty="0"/>
              <a:t>1. Read LAS files</a:t>
            </a:r>
          </a:p>
        </p:txBody>
      </p:sp>
      <p:sp>
        <p:nvSpPr>
          <p:cNvPr id="4" name="内容占位符 2">
            <a:extLst>
              <a:ext uri="{FF2B5EF4-FFF2-40B4-BE49-F238E27FC236}">
                <a16:creationId xmlns:a16="http://schemas.microsoft.com/office/drawing/2014/main" id="{44DF05C8-4A56-F15E-BEC9-276478425262}"/>
              </a:ext>
            </a:extLst>
          </p:cNvPr>
          <p:cNvSpPr txBox="1">
            <a:spLocks/>
          </p:cNvSpPr>
          <p:nvPr/>
        </p:nvSpPr>
        <p:spPr>
          <a:xfrm>
            <a:off x="838200" y="2734062"/>
            <a:ext cx="10515600" cy="69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 Implement </a:t>
            </a:r>
            <a:r>
              <a:rPr lang="en-US" altLang="zh-CN" dirty="0" err="1"/>
              <a:t>RANSAC</a:t>
            </a:r>
            <a:endParaRPr lang="en-US" altLang="zh-CN" dirty="0"/>
          </a:p>
        </p:txBody>
      </p:sp>
      <p:sp>
        <p:nvSpPr>
          <p:cNvPr id="6" name="内容占位符 2">
            <a:extLst>
              <a:ext uri="{FF2B5EF4-FFF2-40B4-BE49-F238E27FC236}">
                <a16:creationId xmlns:a16="http://schemas.microsoft.com/office/drawing/2014/main" id="{9A340D67-2D2C-0BF7-EAD4-27D6C8C21951}"/>
              </a:ext>
            </a:extLst>
          </p:cNvPr>
          <p:cNvSpPr txBox="1">
            <a:spLocks/>
          </p:cNvSpPr>
          <p:nvPr/>
        </p:nvSpPr>
        <p:spPr>
          <a:xfrm>
            <a:off x="838200" y="3642499"/>
            <a:ext cx="10515600" cy="69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 Evaluate </a:t>
            </a:r>
            <a:r>
              <a:rPr lang="en-US" altLang="zh-CN" dirty="0" err="1"/>
              <a:t>RANSAC</a:t>
            </a:r>
            <a:r>
              <a:rPr lang="en-US" altLang="zh-CN" dirty="0"/>
              <a:t> results</a:t>
            </a:r>
          </a:p>
        </p:txBody>
      </p:sp>
      <p:sp>
        <p:nvSpPr>
          <p:cNvPr id="5" name="灯片编号占位符 4">
            <a:extLst>
              <a:ext uri="{FF2B5EF4-FFF2-40B4-BE49-F238E27FC236}">
                <a16:creationId xmlns:a16="http://schemas.microsoft.com/office/drawing/2014/main" id="{9A07B76B-02A5-D775-5906-EBF089D766D4}"/>
              </a:ext>
            </a:extLst>
          </p:cNvPr>
          <p:cNvSpPr>
            <a:spLocks noGrp="1"/>
          </p:cNvSpPr>
          <p:nvPr>
            <p:ph type="sldNum" sz="quarter" idx="12"/>
          </p:nvPr>
        </p:nvSpPr>
        <p:spPr/>
        <p:txBody>
          <a:bodyPr/>
          <a:lstStyle/>
          <a:p>
            <a:fld id="{4E178339-0976-4E37-A4ED-D440931C6D9D}" type="slidenum">
              <a:rPr lang="zh-CN" altLang="en-US" smtClean="0"/>
              <a:t>2</a:t>
            </a:fld>
            <a:endParaRPr lang="zh-CN" altLang="en-US"/>
          </a:p>
        </p:txBody>
      </p:sp>
    </p:spTree>
    <p:extLst>
      <p:ext uri="{BB962C8B-B14F-4D97-AF65-F5344CB8AC3E}">
        <p14:creationId xmlns:p14="http://schemas.microsoft.com/office/powerpoint/2010/main" val="16040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60070-E0B2-76DD-BF2B-69B6ADBBE81D}"/>
              </a:ext>
            </a:extLst>
          </p:cNvPr>
          <p:cNvSpPr>
            <a:spLocks noGrp="1"/>
          </p:cNvSpPr>
          <p:nvPr>
            <p:ph type="title"/>
          </p:nvPr>
        </p:nvSpPr>
        <p:spPr>
          <a:xfrm>
            <a:off x="838200" y="365125"/>
            <a:ext cx="10754032" cy="1325563"/>
          </a:xfrm>
        </p:spPr>
        <p:txBody>
          <a:bodyPr>
            <a:normAutofit/>
          </a:bodyPr>
          <a:lstStyle/>
          <a:p>
            <a:r>
              <a:rPr lang="en-US" altLang="zh-CN" sz="3600" b="1" dirty="0"/>
              <a:t>Steps of implementing </a:t>
            </a:r>
            <a:r>
              <a:rPr lang="en-US" altLang="zh-CN" sz="3600" b="1" dirty="0" err="1"/>
              <a:t>RANSAC</a:t>
            </a:r>
            <a:r>
              <a:rPr lang="en-US" altLang="zh-CN" sz="3600" b="1" dirty="0"/>
              <a:t> algorithm using Python</a:t>
            </a:r>
            <a:endParaRPr lang="zh-CN" altLang="en-US" sz="3600" b="1" dirty="0"/>
          </a:p>
        </p:txBody>
      </p:sp>
      <p:sp>
        <p:nvSpPr>
          <p:cNvPr id="3" name="内容占位符 2">
            <a:extLst>
              <a:ext uri="{FF2B5EF4-FFF2-40B4-BE49-F238E27FC236}">
                <a16:creationId xmlns:a16="http://schemas.microsoft.com/office/drawing/2014/main" id="{754F4F6F-5A6B-6158-1E31-B8DEB0933203}"/>
              </a:ext>
            </a:extLst>
          </p:cNvPr>
          <p:cNvSpPr>
            <a:spLocks noGrp="1"/>
          </p:cNvSpPr>
          <p:nvPr>
            <p:ph idx="1"/>
          </p:nvPr>
        </p:nvSpPr>
        <p:spPr>
          <a:xfrm>
            <a:off x="838200" y="2261852"/>
            <a:ext cx="10515600" cy="2821875"/>
          </a:xfrm>
        </p:spPr>
        <p:txBody>
          <a:bodyPr>
            <a:normAutofit/>
          </a:bodyPr>
          <a:lstStyle/>
          <a:p>
            <a:pPr>
              <a:lnSpc>
                <a:spcPct val="150000"/>
              </a:lnSpc>
            </a:pPr>
            <a:r>
              <a:rPr lang="en-US" altLang="zh-CN" dirty="0"/>
              <a:t>1. Read LAS files using python</a:t>
            </a:r>
          </a:p>
          <a:p>
            <a:pPr lvl="1">
              <a:lnSpc>
                <a:spcPct val="150000"/>
              </a:lnSpc>
            </a:pPr>
            <a:r>
              <a:rPr lang="en-US" altLang="zh-CN" dirty="0"/>
              <a:t>1.1 Load LAS files</a:t>
            </a:r>
          </a:p>
          <a:p>
            <a:pPr lvl="1">
              <a:lnSpc>
                <a:spcPct val="150000"/>
              </a:lnSpc>
            </a:pPr>
            <a:r>
              <a:rPr lang="en-US" altLang="zh-CN" dirty="0"/>
              <a:t>1.2 Clean outlier points (optional)</a:t>
            </a:r>
          </a:p>
          <a:p>
            <a:pPr lvl="1">
              <a:lnSpc>
                <a:spcPct val="150000"/>
              </a:lnSpc>
            </a:pPr>
            <a:r>
              <a:rPr lang="en-US" altLang="zh-CN" dirty="0"/>
              <a:t>1.3 Write new LAS file</a:t>
            </a:r>
          </a:p>
        </p:txBody>
      </p:sp>
      <p:sp>
        <p:nvSpPr>
          <p:cNvPr id="4" name="灯片编号占位符 3">
            <a:extLst>
              <a:ext uri="{FF2B5EF4-FFF2-40B4-BE49-F238E27FC236}">
                <a16:creationId xmlns:a16="http://schemas.microsoft.com/office/drawing/2014/main" id="{1F5755DE-9748-A3C0-F841-07B747F98CC7}"/>
              </a:ext>
            </a:extLst>
          </p:cNvPr>
          <p:cNvSpPr>
            <a:spLocks noGrp="1"/>
          </p:cNvSpPr>
          <p:nvPr>
            <p:ph type="sldNum" sz="quarter" idx="12"/>
          </p:nvPr>
        </p:nvSpPr>
        <p:spPr/>
        <p:txBody>
          <a:bodyPr/>
          <a:lstStyle/>
          <a:p>
            <a:fld id="{4E178339-0976-4E37-A4ED-D440931C6D9D}" type="slidenum">
              <a:rPr lang="zh-CN" altLang="en-US" smtClean="0"/>
              <a:t>3</a:t>
            </a:fld>
            <a:endParaRPr lang="zh-CN" altLang="en-US"/>
          </a:p>
        </p:txBody>
      </p:sp>
    </p:spTree>
    <p:extLst>
      <p:ext uri="{BB962C8B-B14F-4D97-AF65-F5344CB8AC3E}">
        <p14:creationId xmlns:p14="http://schemas.microsoft.com/office/powerpoint/2010/main" val="363024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CA9A2-6BE0-48BB-F9D2-D1592BB12082}"/>
              </a:ext>
            </a:extLst>
          </p:cNvPr>
          <p:cNvSpPr>
            <a:spLocks noGrp="1"/>
          </p:cNvSpPr>
          <p:nvPr>
            <p:ph type="title"/>
          </p:nvPr>
        </p:nvSpPr>
        <p:spPr/>
        <p:txBody>
          <a:bodyPr/>
          <a:lstStyle/>
          <a:p>
            <a:r>
              <a:rPr lang="en-US" altLang="zh-CN" dirty="0"/>
              <a:t>1. Load LAS files using python</a:t>
            </a:r>
            <a:endParaRPr lang="zh-CN" altLang="en-US" dirty="0"/>
          </a:p>
        </p:txBody>
      </p:sp>
      <p:sp>
        <p:nvSpPr>
          <p:cNvPr id="4" name="Rectangle 1">
            <a:extLst>
              <a:ext uri="{FF2B5EF4-FFF2-40B4-BE49-F238E27FC236}">
                <a16:creationId xmlns:a16="http://schemas.microsoft.com/office/drawing/2014/main" id="{D840A605-177D-FF19-0295-8CBE8231A405}"/>
              </a:ext>
            </a:extLst>
          </p:cNvPr>
          <p:cNvSpPr>
            <a:spLocks noGrp="1" noChangeArrowheads="1"/>
          </p:cNvSpPr>
          <p:nvPr>
            <p:ph idx="1"/>
          </p:nvPr>
        </p:nvSpPr>
        <p:spPr bwMode="auto">
          <a:xfrm>
            <a:off x="911942" y="3198170"/>
            <a:ext cx="5656006"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Consolas" panose="020B0609020204030204" pitchFamily="49" charset="0"/>
              </a:rPr>
              <a:t>import </a:t>
            </a:r>
            <a:r>
              <a:rPr kumimoji="0" lang="zh-CN" altLang="zh-CN" sz="2400" b="0" i="0" u="none" strike="noStrike" cap="none" normalizeH="0" baseline="0" dirty="0">
                <a:ln>
                  <a:noFill/>
                </a:ln>
                <a:solidFill>
                  <a:srgbClr val="A9B7C6"/>
                </a:solidFill>
                <a:effectLst/>
                <a:latin typeface="Consolas" panose="020B0609020204030204" pitchFamily="49" charset="0"/>
              </a:rPr>
              <a:t>numpy </a:t>
            </a:r>
            <a:r>
              <a:rPr kumimoji="0" lang="zh-CN" altLang="zh-CN" sz="2400" b="0" i="0" u="none" strike="noStrike" cap="none" normalizeH="0" baseline="0" dirty="0">
                <a:ln>
                  <a:noFill/>
                </a:ln>
                <a:solidFill>
                  <a:srgbClr val="CC7832"/>
                </a:solidFill>
                <a:effectLst/>
                <a:latin typeface="Consolas" panose="020B0609020204030204" pitchFamily="49" charset="0"/>
              </a:rPr>
              <a:t>as </a:t>
            </a:r>
            <a:r>
              <a:rPr kumimoji="0" lang="zh-CN" altLang="zh-CN" sz="2400" b="0" i="0" u="none" strike="noStrike" cap="none" normalizeH="0" baseline="0" dirty="0">
                <a:ln>
                  <a:noFill/>
                </a:ln>
                <a:solidFill>
                  <a:srgbClr val="A9B7C6"/>
                </a:solidFill>
                <a:effectLst/>
                <a:latin typeface="Consolas" panose="020B0609020204030204" pitchFamily="49" charset="0"/>
              </a:rPr>
              <a:t>np</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CC7832"/>
                </a:solidFill>
                <a:effectLst/>
                <a:latin typeface="Consolas" panose="020B0609020204030204" pitchFamily="49" charset="0"/>
              </a:rPr>
              <a:t>from </a:t>
            </a:r>
            <a:r>
              <a:rPr kumimoji="0" lang="zh-CN" altLang="zh-CN" sz="2400" b="0" i="0" u="none" strike="noStrike" cap="none" normalizeH="0" baseline="0" dirty="0">
                <a:ln>
                  <a:noFill/>
                </a:ln>
                <a:solidFill>
                  <a:srgbClr val="A9B7C6"/>
                </a:solidFill>
                <a:effectLst/>
                <a:latin typeface="Consolas" panose="020B0609020204030204" pitchFamily="49" charset="0"/>
              </a:rPr>
              <a:t>scipy </a:t>
            </a:r>
            <a:r>
              <a:rPr kumimoji="0" lang="zh-CN" altLang="zh-CN" sz="2400" b="0" i="0" u="none" strike="noStrike" cap="none" normalizeH="0" baseline="0" dirty="0">
                <a:ln>
                  <a:noFill/>
                </a:ln>
                <a:solidFill>
                  <a:srgbClr val="CC7832"/>
                </a:solidFill>
                <a:effectLst/>
                <a:latin typeface="Consolas" panose="020B0609020204030204" pitchFamily="49" charset="0"/>
              </a:rPr>
              <a:t>import </a:t>
            </a:r>
            <a:r>
              <a:rPr kumimoji="0" lang="zh-CN" altLang="zh-CN" sz="2400" b="0" i="0" u="none" strike="noStrike" cap="none" normalizeH="0" baseline="0" dirty="0">
                <a:ln>
                  <a:noFill/>
                </a:ln>
                <a:solidFill>
                  <a:srgbClr val="A9B7C6"/>
                </a:solidFill>
                <a:effectLst/>
                <a:latin typeface="Consolas" panose="020B0609020204030204" pitchFamily="49" charset="0"/>
              </a:rPr>
              <a:t>stats</a:t>
            </a:r>
            <a:endParaRPr kumimoji="0" lang="en-US" altLang="zh-CN" sz="2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CC7832"/>
                </a:solidFill>
                <a:effectLst/>
                <a:latin typeface="Consolas" panose="020B0609020204030204" pitchFamily="49" charset="0"/>
              </a:rPr>
              <a:t>import </a:t>
            </a:r>
            <a:r>
              <a:rPr kumimoji="0" lang="zh-CN" altLang="zh-CN" sz="2400" b="0" i="0" u="none" strike="noStrike" cap="none" normalizeH="0" baseline="0" dirty="0">
                <a:ln>
                  <a:noFill/>
                </a:ln>
                <a:solidFill>
                  <a:srgbClr val="A9B7C6"/>
                </a:solidFill>
                <a:effectLst/>
                <a:latin typeface="Consolas" panose="020B0609020204030204" pitchFamily="49" charset="0"/>
              </a:rPr>
              <a:t>pylas</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437FD636-C995-B250-F8CC-093118DF74D6}"/>
              </a:ext>
            </a:extLst>
          </p:cNvPr>
          <p:cNvSpPr/>
          <p:nvPr/>
        </p:nvSpPr>
        <p:spPr>
          <a:xfrm>
            <a:off x="2139191" y="4361446"/>
            <a:ext cx="897623"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DC886A5-D100-0962-35C2-FBF61EC96959}"/>
              </a:ext>
            </a:extLst>
          </p:cNvPr>
          <p:cNvSpPr txBox="1"/>
          <p:nvPr/>
        </p:nvSpPr>
        <p:spPr>
          <a:xfrm>
            <a:off x="1137819" y="5134044"/>
            <a:ext cx="3037915" cy="400110"/>
          </a:xfrm>
          <a:prstGeom prst="rect">
            <a:avLst/>
          </a:prstGeom>
          <a:noFill/>
        </p:spPr>
        <p:txBody>
          <a:bodyPr wrap="square" rtlCol="0">
            <a:spAutoFit/>
          </a:bodyPr>
          <a:lstStyle/>
          <a:p>
            <a:r>
              <a:rPr lang="en-US" altLang="zh-CN" sz="2000" dirty="0"/>
              <a:t>For LAS data processing</a:t>
            </a:r>
            <a:endParaRPr lang="zh-CN" altLang="en-US" sz="2000" dirty="0"/>
          </a:p>
        </p:txBody>
      </p:sp>
      <p:sp>
        <p:nvSpPr>
          <p:cNvPr id="9" name="箭头: 下 8">
            <a:extLst>
              <a:ext uri="{FF2B5EF4-FFF2-40B4-BE49-F238E27FC236}">
                <a16:creationId xmlns:a16="http://schemas.microsoft.com/office/drawing/2014/main" id="{AD23D1E0-DB98-F17D-45AD-3EBC94A24C5B}"/>
              </a:ext>
            </a:extLst>
          </p:cNvPr>
          <p:cNvSpPr/>
          <p:nvPr/>
        </p:nvSpPr>
        <p:spPr>
          <a:xfrm>
            <a:off x="2466364" y="4823305"/>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53E385D-C080-B4F2-7E51-BBECBEF17E57}"/>
              </a:ext>
            </a:extLst>
          </p:cNvPr>
          <p:cNvSpPr/>
          <p:nvPr/>
        </p:nvSpPr>
        <p:spPr>
          <a:xfrm>
            <a:off x="1820411" y="3280095"/>
            <a:ext cx="3078760" cy="7214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直角上 11">
            <a:extLst>
              <a:ext uri="{FF2B5EF4-FFF2-40B4-BE49-F238E27FC236}">
                <a16:creationId xmlns:a16="http://schemas.microsoft.com/office/drawing/2014/main" id="{5D45069E-9B16-31D5-946C-980667445CE3}"/>
              </a:ext>
            </a:extLst>
          </p:cNvPr>
          <p:cNvSpPr/>
          <p:nvPr/>
        </p:nvSpPr>
        <p:spPr>
          <a:xfrm rot="16200000" flipV="1">
            <a:off x="3100743" y="2708843"/>
            <a:ext cx="518094" cy="54730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A996E60-D3AB-2770-B64A-AA34D2652819}"/>
              </a:ext>
            </a:extLst>
          </p:cNvPr>
          <p:cNvSpPr txBox="1"/>
          <p:nvPr/>
        </p:nvSpPr>
        <p:spPr>
          <a:xfrm>
            <a:off x="3633444" y="2641051"/>
            <a:ext cx="4679119" cy="400110"/>
          </a:xfrm>
          <a:prstGeom prst="rect">
            <a:avLst/>
          </a:prstGeom>
          <a:noFill/>
        </p:spPr>
        <p:txBody>
          <a:bodyPr wrap="square" rtlCol="0">
            <a:spAutoFit/>
          </a:bodyPr>
          <a:lstStyle/>
          <a:p>
            <a:r>
              <a:rPr lang="en-US" altLang="zh-CN" sz="2000" dirty="0"/>
              <a:t>For mathematical operation and statistics </a:t>
            </a:r>
            <a:endParaRPr lang="zh-CN" altLang="en-US" sz="2000" dirty="0"/>
          </a:p>
        </p:txBody>
      </p:sp>
      <p:sp>
        <p:nvSpPr>
          <p:cNvPr id="17" name="Rectangle 1">
            <a:extLst>
              <a:ext uri="{FF2B5EF4-FFF2-40B4-BE49-F238E27FC236}">
                <a16:creationId xmlns:a16="http://schemas.microsoft.com/office/drawing/2014/main" id="{DC75DEE9-B9F7-2408-F1A8-3EA821480777}"/>
              </a:ext>
            </a:extLst>
          </p:cNvPr>
          <p:cNvSpPr txBox="1">
            <a:spLocks noChangeArrowheads="1"/>
          </p:cNvSpPr>
          <p:nvPr/>
        </p:nvSpPr>
        <p:spPr bwMode="auto">
          <a:xfrm>
            <a:off x="7088888" y="4361446"/>
            <a:ext cx="4598361"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zh-CN" sz="2400" dirty="0">
                <a:solidFill>
                  <a:schemeClr val="bg1"/>
                </a:solidFill>
                <a:latin typeface="Consolas" panose="020B0609020204030204" pitchFamily="49" charset="0"/>
              </a:rPr>
              <a:t>Pip install </a:t>
            </a:r>
            <a:r>
              <a:rPr lang="en-US" altLang="zh-CN" sz="2400" dirty="0" err="1">
                <a:solidFill>
                  <a:schemeClr val="accent6"/>
                </a:solidFill>
                <a:latin typeface="Consolas" panose="020B0609020204030204" pitchFamily="49" charset="0"/>
              </a:rPr>
              <a:t>PackageName</a:t>
            </a:r>
            <a:endParaRPr lang="zh-CN" altLang="zh-CN" sz="3600" dirty="0">
              <a:solidFill>
                <a:schemeClr val="accent6"/>
              </a:solidFill>
              <a:latin typeface="Arial" panose="020B0604020202020204" pitchFamily="34" charset="0"/>
            </a:endParaRPr>
          </a:p>
        </p:txBody>
      </p:sp>
      <p:sp>
        <p:nvSpPr>
          <p:cNvPr id="19" name="文本框 18">
            <a:extLst>
              <a:ext uri="{FF2B5EF4-FFF2-40B4-BE49-F238E27FC236}">
                <a16:creationId xmlns:a16="http://schemas.microsoft.com/office/drawing/2014/main" id="{9B303E4A-29F1-200A-BE32-9B288F3DB7DB}"/>
              </a:ext>
            </a:extLst>
          </p:cNvPr>
          <p:cNvSpPr txBox="1"/>
          <p:nvPr/>
        </p:nvSpPr>
        <p:spPr>
          <a:xfrm>
            <a:off x="7870889" y="5374257"/>
            <a:ext cx="2624946" cy="646331"/>
          </a:xfrm>
          <a:prstGeom prst="rect">
            <a:avLst/>
          </a:prstGeom>
          <a:noFill/>
        </p:spPr>
        <p:txBody>
          <a:bodyPr wrap="square" rtlCol="0">
            <a:spAutoFit/>
          </a:bodyPr>
          <a:lstStyle/>
          <a:p>
            <a:pPr algn="ctr"/>
            <a:r>
              <a:rPr lang="en-US" altLang="zh-CN" dirty="0"/>
              <a:t>Command for</a:t>
            </a:r>
            <a:r>
              <a:rPr lang="zh-CN" altLang="en-US" dirty="0"/>
              <a:t> </a:t>
            </a:r>
            <a:r>
              <a:rPr lang="en-US" altLang="zh-CN" dirty="0"/>
              <a:t>installing</a:t>
            </a:r>
            <a:r>
              <a:rPr lang="zh-CN" altLang="en-US" dirty="0"/>
              <a:t> </a:t>
            </a:r>
            <a:r>
              <a:rPr lang="en-US" altLang="zh-CN" dirty="0"/>
              <a:t>the</a:t>
            </a:r>
            <a:r>
              <a:rPr lang="zh-CN" altLang="en-US" dirty="0"/>
              <a:t> </a:t>
            </a:r>
            <a:r>
              <a:rPr lang="en-US" altLang="zh-CN" dirty="0"/>
              <a:t>packages</a:t>
            </a:r>
            <a:endParaRPr lang="zh-CN" altLang="en-US" dirty="0"/>
          </a:p>
        </p:txBody>
      </p:sp>
      <p:sp>
        <p:nvSpPr>
          <p:cNvPr id="21" name="箭头: 下 20">
            <a:extLst>
              <a:ext uri="{FF2B5EF4-FFF2-40B4-BE49-F238E27FC236}">
                <a16:creationId xmlns:a16="http://schemas.microsoft.com/office/drawing/2014/main" id="{A6D0390D-949C-93FA-3032-49A4C1438241}"/>
              </a:ext>
            </a:extLst>
          </p:cNvPr>
          <p:cNvSpPr/>
          <p:nvPr/>
        </p:nvSpPr>
        <p:spPr>
          <a:xfrm rot="10800000">
            <a:off x="9053334" y="4998386"/>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A1B65C9F-7ED1-BD3C-EC28-EADC4945A910}"/>
              </a:ext>
            </a:extLst>
          </p:cNvPr>
          <p:cNvPicPr>
            <a:picLocks noChangeAspect="1"/>
          </p:cNvPicPr>
          <p:nvPr/>
        </p:nvPicPr>
        <p:blipFill rotWithShape="1">
          <a:blip r:embed="rId3"/>
          <a:srcRect t="10373"/>
          <a:stretch/>
        </p:blipFill>
        <p:spPr>
          <a:xfrm>
            <a:off x="6995451" y="3198167"/>
            <a:ext cx="4635882" cy="461666"/>
          </a:xfrm>
          <a:prstGeom prst="rect">
            <a:avLst/>
          </a:prstGeom>
        </p:spPr>
      </p:pic>
      <p:sp>
        <p:nvSpPr>
          <p:cNvPr id="10" name="箭头: 下 9">
            <a:extLst>
              <a:ext uri="{FF2B5EF4-FFF2-40B4-BE49-F238E27FC236}">
                <a16:creationId xmlns:a16="http://schemas.microsoft.com/office/drawing/2014/main" id="{3B853AB0-BB33-7C8B-44AA-952478098A6C}"/>
              </a:ext>
            </a:extLst>
          </p:cNvPr>
          <p:cNvSpPr/>
          <p:nvPr/>
        </p:nvSpPr>
        <p:spPr>
          <a:xfrm>
            <a:off x="9053334" y="3816839"/>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5B05AC9-3346-46E4-FC81-FAC3968AF184}"/>
              </a:ext>
            </a:extLst>
          </p:cNvPr>
          <p:cNvSpPr/>
          <p:nvPr/>
        </p:nvSpPr>
        <p:spPr>
          <a:xfrm>
            <a:off x="10696755" y="3198167"/>
            <a:ext cx="657045" cy="390422"/>
          </a:xfrm>
          <a:prstGeom prst="rect">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F9D7611-C50A-E536-6F1E-4066E54B268D}"/>
              </a:ext>
            </a:extLst>
          </p:cNvPr>
          <p:cNvSpPr/>
          <p:nvPr/>
        </p:nvSpPr>
        <p:spPr>
          <a:xfrm>
            <a:off x="9183362" y="4377408"/>
            <a:ext cx="1918834" cy="390422"/>
          </a:xfrm>
          <a:prstGeom prst="rect">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38C56CAE-E32D-072A-9B05-B0170AE68939}"/>
              </a:ext>
            </a:extLst>
          </p:cNvPr>
          <p:cNvSpPr>
            <a:spLocks noGrp="1"/>
          </p:cNvSpPr>
          <p:nvPr>
            <p:ph type="sldNum" sz="quarter" idx="12"/>
          </p:nvPr>
        </p:nvSpPr>
        <p:spPr/>
        <p:txBody>
          <a:bodyPr/>
          <a:lstStyle/>
          <a:p>
            <a:fld id="{4E178339-0976-4E37-A4ED-D440931C6D9D}" type="slidenum">
              <a:rPr lang="zh-CN" altLang="en-US" smtClean="0"/>
              <a:t>4</a:t>
            </a:fld>
            <a:endParaRPr lang="zh-CN" altLang="en-US"/>
          </a:p>
        </p:txBody>
      </p:sp>
    </p:spTree>
    <p:extLst>
      <p:ext uri="{BB962C8B-B14F-4D97-AF65-F5344CB8AC3E}">
        <p14:creationId xmlns:p14="http://schemas.microsoft.com/office/powerpoint/2010/main" val="232680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E2ABB-CC66-8B51-57B1-1AC2CCA30B9E}"/>
              </a:ext>
            </a:extLst>
          </p:cNvPr>
          <p:cNvSpPr>
            <a:spLocks noGrp="1"/>
          </p:cNvSpPr>
          <p:nvPr>
            <p:ph type="title"/>
          </p:nvPr>
        </p:nvSpPr>
        <p:spPr/>
        <p:txBody>
          <a:bodyPr/>
          <a:lstStyle/>
          <a:p>
            <a:r>
              <a:rPr lang="en-US" altLang="zh-CN" dirty="0"/>
              <a:t>1. Load LAS files using python</a:t>
            </a:r>
            <a:endParaRPr lang="zh-CN" altLang="en-US" dirty="0"/>
          </a:p>
        </p:txBody>
      </p:sp>
      <p:sp>
        <p:nvSpPr>
          <p:cNvPr id="6" name="Rectangle 3">
            <a:extLst>
              <a:ext uri="{FF2B5EF4-FFF2-40B4-BE49-F238E27FC236}">
                <a16:creationId xmlns:a16="http://schemas.microsoft.com/office/drawing/2014/main" id="{A107460F-9E8B-513A-AEED-869BCF7937E8}"/>
              </a:ext>
            </a:extLst>
          </p:cNvPr>
          <p:cNvSpPr>
            <a:spLocks noGrp="1" noChangeArrowheads="1"/>
          </p:cNvSpPr>
          <p:nvPr>
            <p:ph idx="1"/>
          </p:nvPr>
        </p:nvSpPr>
        <p:spPr bwMode="auto">
          <a:xfrm>
            <a:off x="980813" y="4683682"/>
            <a:ext cx="885050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80"/>
                </a:solidFill>
                <a:effectLst/>
                <a:latin typeface="Consolas" panose="020B0609020204030204" pitchFamily="49" charset="0"/>
              </a:rPr>
              <a:t>#### load by pylas</a:t>
            </a:r>
            <a:br>
              <a:rPr kumimoji="0" lang="zh-CN" altLang="zh-CN" sz="2400" b="0" i="0" u="none" strike="noStrike" cap="none" normalizeH="0" baseline="0" dirty="0">
                <a:ln>
                  <a:noFill/>
                </a:ln>
                <a:solidFill>
                  <a:srgbClr val="808080"/>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pcd = pylas.read(</a:t>
            </a:r>
            <a:r>
              <a:rPr kumimoji="0" lang="zh-CN" altLang="zh-CN" sz="2400" b="0" i="0" u="none" strike="noStrike" cap="none" normalizeH="0" baseline="0" dirty="0">
                <a:ln>
                  <a:noFill/>
                </a:ln>
                <a:solidFill>
                  <a:srgbClr val="6A8759"/>
                </a:solidFill>
                <a:effectLst/>
                <a:latin typeface="Consolas" panose="020B0609020204030204" pitchFamily="49" charset="0"/>
              </a:rPr>
              <a:t>"../Assignment01-Data/Data01.las"</a:t>
            </a:r>
            <a:r>
              <a:rPr kumimoji="0" lang="zh-CN" altLang="zh-CN" sz="2400" b="0" i="0" u="none" strike="noStrike" cap="none" normalizeH="0" baseline="0" dirty="0">
                <a:ln>
                  <a:noFill/>
                </a:ln>
                <a:solidFill>
                  <a:srgbClr val="A9B7C6"/>
                </a:solidFill>
                <a:effectLst/>
                <a:latin typeface="Consolas" panose="020B0609020204030204" pitchFamily="49" charset="0"/>
              </a:rPr>
              <a:t>)</a:t>
            </a:r>
            <a:endParaRPr kumimoji="0" lang="en-US" altLang="zh-CN" sz="2400" b="0" i="0" u="none" strike="noStrike" cap="none" normalizeH="0" baseline="0" dirty="0">
              <a:ln>
                <a:noFill/>
              </a:ln>
              <a:solidFill>
                <a:srgbClr val="A9B7C6"/>
              </a:solidFill>
              <a:effectLst/>
              <a:latin typeface="Consolas" panose="020B0609020204030204" pitchFamily="49" charset="0"/>
            </a:endParaRPr>
          </a:p>
        </p:txBody>
      </p:sp>
      <p:pic>
        <p:nvPicPr>
          <p:cNvPr id="4" name="图片 3">
            <a:extLst>
              <a:ext uri="{FF2B5EF4-FFF2-40B4-BE49-F238E27FC236}">
                <a16:creationId xmlns:a16="http://schemas.microsoft.com/office/drawing/2014/main" id="{C9D92C4F-27EC-407F-6FC6-0F02E643EB0B}"/>
              </a:ext>
            </a:extLst>
          </p:cNvPr>
          <p:cNvPicPr>
            <a:picLocks noChangeAspect="1"/>
          </p:cNvPicPr>
          <p:nvPr/>
        </p:nvPicPr>
        <p:blipFill>
          <a:blip r:embed="rId3"/>
          <a:stretch>
            <a:fillRect/>
          </a:stretch>
        </p:blipFill>
        <p:spPr>
          <a:xfrm>
            <a:off x="980813" y="2011502"/>
            <a:ext cx="1594607" cy="2442372"/>
          </a:xfrm>
          <a:prstGeom prst="rect">
            <a:avLst/>
          </a:prstGeom>
        </p:spPr>
      </p:pic>
      <p:sp>
        <p:nvSpPr>
          <p:cNvPr id="5" name="文本框 4">
            <a:extLst>
              <a:ext uri="{FF2B5EF4-FFF2-40B4-BE49-F238E27FC236}">
                <a16:creationId xmlns:a16="http://schemas.microsoft.com/office/drawing/2014/main" id="{8ACE0848-E0C3-A0EE-C1BE-E5CEB6049DB8}"/>
              </a:ext>
            </a:extLst>
          </p:cNvPr>
          <p:cNvSpPr txBox="1"/>
          <p:nvPr/>
        </p:nvSpPr>
        <p:spPr>
          <a:xfrm>
            <a:off x="3251348" y="2106863"/>
            <a:ext cx="4966424" cy="461665"/>
          </a:xfrm>
          <a:prstGeom prst="rect">
            <a:avLst/>
          </a:prstGeom>
          <a:noFill/>
        </p:spPr>
        <p:txBody>
          <a:bodyPr wrap="none" rtlCol="0">
            <a:spAutoFit/>
          </a:bodyPr>
          <a:lstStyle/>
          <a:p>
            <a:r>
              <a:rPr lang="en-US" altLang="zh-CN" sz="2400" dirty="0"/>
              <a:t>Header (LAS version, point format…)</a:t>
            </a:r>
            <a:endParaRPr lang="zh-CN" altLang="en-US" sz="2400" dirty="0"/>
          </a:p>
        </p:txBody>
      </p:sp>
      <p:sp>
        <p:nvSpPr>
          <p:cNvPr id="8" name="文本框 7">
            <a:extLst>
              <a:ext uri="{FF2B5EF4-FFF2-40B4-BE49-F238E27FC236}">
                <a16:creationId xmlns:a16="http://schemas.microsoft.com/office/drawing/2014/main" id="{DF7DEC00-6BD9-4216-C977-7BA9EC15D8BD}"/>
              </a:ext>
            </a:extLst>
          </p:cNvPr>
          <p:cNvSpPr txBox="1"/>
          <p:nvPr/>
        </p:nvSpPr>
        <p:spPr>
          <a:xfrm>
            <a:off x="3251348" y="2751493"/>
            <a:ext cx="7037504" cy="461665"/>
          </a:xfrm>
          <a:prstGeom prst="rect">
            <a:avLst/>
          </a:prstGeom>
          <a:noFill/>
        </p:spPr>
        <p:txBody>
          <a:bodyPr wrap="none" rtlCol="0">
            <a:spAutoFit/>
          </a:bodyPr>
          <a:lstStyle/>
          <a:p>
            <a:r>
              <a:rPr lang="en-US" altLang="zh-CN" sz="2400" dirty="0"/>
              <a:t>Variable Length Records (Spatial reference system…)</a:t>
            </a:r>
            <a:endParaRPr lang="zh-CN" altLang="en-US" sz="2400" dirty="0"/>
          </a:p>
        </p:txBody>
      </p:sp>
      <p:sp>
        <p:nvSpPr>
          <p:cNvPr id="10" name="文本框 9">
            <a:extLst>
              <a:ext uri="{FF2B5EF4-FFF2-40B4-BE49-F238E27FC236}">
                <a16:creationId xmlns:a16="http://schemas.microsoft.com/office/drawing/2014/main" id="{13C87BAB-C78E-1551-BC99-57DC3FC12EDF}"/>
              </a:ext>
            </a:extLst>
          </p:cNvPr>
          <p:cNvSpPr txBox="1"/>
          <p:nvPr/>
        </p:nvSpPr>
        <p:spPr>
          <a:xfrm>
            <a:off x="3251348" y="3396123"/>
            <a:ext cx="5902578" cy="461665"/>
          </a:xfrm>
          <a:prstGeom prst="rect">
            <a:avLst/>
          </a:prstGeom>
          <a:noFill/>
        </p:spPr>
        <p:txBody>
          <a:bodyPr wrap="none" rtlCol="0">
            <a:spAutoFit/>
          </a:bodyPr>
          <a:lstStyle/>
          <a:p>
            <a:r>
              <a:rPr lang="en-US" altLang="zh-CN" sz="2400" dirty="0"/>
              <a:t>Point Records (Store the point sequentially)</a:t>
            </a:r>
            <a:endParaRPr lang="zh-CN" altLang="en-US" sz="2400" dirty="0"/>
          </a:p>
        </p:txBody>
      </p:sp>
      <p:sp>
        <p:nvSpPr>
          <p:cNvPr id="11" name="箭头: 右 10">
            <a:extLst>
              <a:ext uri="{FF2B5EF4-FFF2-40B4-BE49-F238E27FC236}">
                <a16:creationId xmlns:a16="http://schemas.microsoft.com/office/drawing/2014/main" id="{F34594A9-631C-F4CE-BC08-4524386D1F72}"/>
              </a:ext>
            </a:extLst>
          </p:cNvPr>
          <p:cNvSpPr/>
          <p:nvPr/>
        </p:nvSpPr>
        <p:spPr>
          <a:xfrm>
            <a:off x="2608976" y="2242626"/>
            <a:ext cx="46978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1C0B5158-A2C7-30EA-6468-58C2871CED97}"/>
              </a:ext>
            </a:extLst>
          </p:cNvPr>
          <p:cNvSpPr/>
          <p:nvPr/>
        </p:nvSpPr>
        <p:spPr>
          <a:xfrm>
            <a:off x="2608976" y="2865541"/>
            <a:ext cx="46978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8BCF9C0A-B50F-3FEC-7CBE-DA6A3048E754}"/>
              </a:ext>
            </a:extLst>
          </p:cNvPr>
          <p:cNvSpPr/>
          <p:nvPr/>
        </p:nvSpPr>
        <p:spPr>
          <a:xfrm>
            <a:off x="2634141" y="3488456"/>
            <a:ext cx="46978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C6D7F94-A3B1-8517-CBD0-369E939DA439}"/>
              </a:ext>
            </a:extLst>
          </p:cNvPr>
          <p:cNvSpPr/>
          <p:nvPr/>
        </p:nvSpPr>
        <p:spPr>
          <a:xfrm>
            <a:off x="2072886" y="5089199"/>
            <a:ext cx="1719743"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089E518-C8DA-3B97-A6D1-2C368D688B3E}"/>
              </a:ext>
            </a:extLst>
          </p:cNvPr>
          <p:cNvSpPr/>
          <p:nvPr/>
        </p:nvSpPr>
        <p:spPr>
          <a:xfrm>
            <a:off x="3945029" y="5089199"/>
            <a:ext cx="5593254"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3FA28107-391C-CAE8-5BA2-C66C9D930DE2}"/>
              </a:ext>
            </a:extLst>
          </p:cNvPr>
          <p:cNvSpPr txBox="1"/>
          <p:nvPr/>
        </p:nvSpPr>
        <p:spPr>
          <a:xfrm>
            <a:off x="2106443" y="5971241"/>
            <a:ext cx="1719742" cy="369332"/>
          </a:xfrm>
          <a:prstGeom prst="rect">
            <a:avLst/>
          </a:prstGeom>
          <a:noFill/>
        </p:spPr>
        <p:txBody>
          <a:bodyPr wrap="square" rtlCol="0">
            <a:spAutoFit/>
          </a:bodyPr>
          <a:lstStyle/>
          <a:p>
            <a:r>
              <a:rPr lang="en-US" altLang="zh-CN" dirty="0"/>
              <a:t>Function Name</a:t>
            </a:r>
            <a:endParaRPr lang="zh-CN" altLang="en-US" dirty="0"/>
          </a:p>
        </p:txBody>
      </p:sp>
      <p:sp>
        <p:nvSpPr>
          <p:cNvPr id="23" name="文本框 22">
            <a:extLst>
              <a:ext uri="{FF2B5EF4-FFF2-40B4-BE49-F238E27FC236}">
                <a16:creationId xmlns:a16="http://schemas.microsoft.com/office/drawing/2014/main" id="{69186123-5098-1259-5ED0-2C78B9483A29}"/>
              </a:ext>
            </a:extLst>
          </p:cNvPr>
          <p:cNvSpPr txBox="1"/>
          <p:nvPr/>
        </p:nvSpPr>
        <p:spPr>
          <a:xfrm>
            <a:off x="3945030" y="5971241"/>
            <a:ext cx="5593253" cy="369332"/>
          </a:xfrm>
          <a:prstGeom prst="rect">
            <a:avLst/>
          </a:prstGeom>
          <a:noFill/>
        </p:spPr>
        <p:txBody>
          <a:bodyPr wrap="square" rtlCol="0">
            <a:spAutoFit/>
          </a:bodyPr>
          <a:lstStyle/>
          <a:p>
            <a:pPr algn="ctr"/>
            <a:r>
              <a:rPr lang="en-US" altLang="zh-CN" dirty="0"/>
              <a:t>Parameter (the LAS file needs to be loaded)</a:t>
            </a:r>
            <a:endParaRPr lang="zh-CN" altLang="en-US" dirty="0"/>
          </a:p>
        </p:txBody>
      </p:sp>
      <p:sp>
        <p:nvSpPr>
          <p:cNvPr id="24" name="箭头: 下 23">
            <a:extLst>
              <a:ext uri="{FF2B5EF4-FFF2-40B4-BE49-F238E27FC236}">
                <a16:creationId xmlns:a16="http://schemas.microsoft.com/office/drawing/2014/main" id="{6F4D7505-4318-34E6-3A9B-BFE6D0A7B054}"/>
              </a:ext>
            </a:extLst>
          </p:cNvPr>
          <p:cNvSpPr/>
          <p:nvPr/>
        </p:nvSpPr>
        <p:spPr>
          <a:xfrm>
            <a:off x="2843867" y="5603610"/>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下 25">
            <a:extLst>
              <a:ext uri="{FF2B5EF4-FFF2-40B4-BE49-F238E27FC236}">
                <a16:creationId xmlns:a16="http://schemas.microsoft.com/office/drawing/2014/main" id="{46FA67F0-DCE1-5F6E-53FD-088C720BD39A}"/>
              </a:ext>
            </a:extLst>
          </p:cNvPr>
          <p:cNvSpPr/>
          <p:nvPr/>
        </p:nvSpPr>
        <p:spPr>
          <a:xfrm>
            <a:off x="6611627" y="5603610"/>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D5E5D2CC-A17E-A24C-7A6F-4095CE839819}"/>
              </a:ext>
            </a:extLst>
          </p:cNvPr>
          <p:cNvSpPr/>
          <p:nvPr/>
        </p:nvSpPr>
        <p:spPr>
          <a:xfrm>
            <a:off x="956344" y="5091288"/>
            <a:ext cx="713066"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A2F7842F-C3D8-88A0-C3A8-8F34FC85AEE1}"/>
              </a:ext>
            </a:extLst>
          </p:cNvPr>
          <p:cNvSpPr txBox="1"/>
          <p:nvPr/>
        </p:nvSpPr>
        <p:spPr>
          <a:xfrm>
            <a:off x="386701" y="5971241"/>
            <a:ext cx="1719742" cy="369332"/>
          </a:xfrm>
          <a:prstGeom prst="rect">
            <a:avLst/>
          </a:prstGeom>
          <a:noFill/>
        </p:spPr>
        <p:txBody>
          <a:bodyPr wrap="square" rtlCol="0">
            <a:spAutoFit/>
          </a:bodyPr>
          <a:lstStyle/>
          <a:p>
            <a:r>
              <a:rPr lang="en-US" altLang="zh-CN" dirty="0"/>
              <a:t>Variable Name</a:t>
            </a:r>
            <a:endParaRPr lang="zh-CN" altLang="en-US" dirty="0"/>
          </a:p>
        </p:txBody>
      </p:sp>
      <p:sp>
        <p:nvSpPr>
          <p:cNvPr id="32" name="箭头: 下 31">
            <a:extLst>
              <a:ext uri="{FF2B5EF4-FFF2-40B4-BE49-F238E27FC236}">
                <a16:creationId xmlns:a16="http://schemas.microsoft.com/office/drawing/2014/main" id="{6FFB24DB-46AF-0DD6-622D-88485555B15B}"/>
              </a:ext>
            </a:extLst>
          </p:cNvPr>
          <p:cNvSpPr/>
          <p:nvPr/>
        </p:nvSpPr>
        <p:spPr>
          <a:xfrm>
            <a:off x="1124125" y="5603610"/>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F18320FA-FDAD-D4CC-B310-3102A7BC3718}"/>
              </a:ext>
            </a:extLst>
          </p:cNvPr>
          <p:cNvSpPr>
            <a:spLocks noGrp="1"/>
          </p:cNvSpPr>
          <p:nvPr>
            <p:ph type="sldNum" sz="quarter" idx="12"/>
          </p:nvPr>
        </p:nvSpPr>
        <p:spPr/>
        <p:txBody>
          <a:bodyPr/>
          <a:lstStyle/>
          <a:p>
            <a:fld id="{4E178339-0976-4E37-A4ED-D440931C6D9D}" type="slidenum">
              <a:rPr lang="zh-CN" altLang="en-US" smtClean="0"/>
              <a:t>5</a:t>
            </a:fld>
            <a:endParaRPr lang="zh-CN" altLang="en-US"/>
          </a:p>
        </p:txBody>
      </p:sp>
    </p:spTree>
    <p:extLst>
      <p:ext uri="{BB962C8B-B14F-4D97-AF65-F5344CB8AC3E}">
        <p14:creationId xmlns:p14="http://schemas.microsoft.com/office/powerpoint/2010/main" val="27667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EA95F-95F6-AFD5-7C71-87F9A748DC79}"/>
              </a:ext>
            </a:extLst>
          </p:cNvPr>
          <p:cNvSpPr>
            <a:spLocks noGrp="1"/>
          </p:cNvSpPr>
          <p:nvPr>
            <p:ph type="title"/>
          </p:nvPr>
        </p:nvSpPr>
        <p:spPr/>
        <p:txBody>
          <a:bodyPr/>
          <a:lstStyle/>
          <a:p>
            <a:r>
              <a:rPr lang="en-US" altLang="zh-CN" dirty="0"/>
              <a:t>1. Load LAS files using python</a:t>
            </a:r>
            <a:endParaRPr lang="zh-CN" altLang="en-US" dirty="0"/>
          </a:p>
        </p:txBody>
      </p:sp>
      <p:sp>
        <p:nvSpPr>
          <p:cNvPr id="4" name="Rectangle 1">
            <a:extLst>
              <a:ext uri="{FF2B5EF4-FFF2-40B4-BE49-F238E27FC236}">
                <a16:creationId xmlns:a16="http://schemas.microsoft.com/office/drawing/2014/main" id="{4F4733D4-457B-4453-814D-E5C69EB0C59F}"/>
              </a:ext>
            </a:extLst>
          </p:cNvPr>
          <p:cNvSpPr>
            <a:spLocks noGrp="1" noChangeArrowheads="1"/>
          </p:cNvSpPr>
          <p:nvPr>
            <p:ph idx="1"/>
          </p:nvPr>
        </p:nvSpPr>
        <p:spPr bwMode="auto">
          <a:xfrm>
            <a:off x="838200" y="2890862"/>
            <a:ext cx="8340745" cy="830997"/>
          </a:xfrm>
          <a:custGeom>
            <a:avLst/>
            <a:gdLst>
              <a:gd name="connsiteX0" fmla="*/ 0 w 10515600"/>
              <a:gd name="connsiteY0" fmla="*/ 0 h 4351338"/>
              <a:gd name="connsiteX1" fmla="*/ 10515600 w 10515600"/>
              <a:gd name="connsiteY1" fmla="*/ 0 h 4351338"/>
              <a:gd name="connsiteX2" fmla="*/ 10515600 w 10515600"/>
              <a:gd name="connsiteY2" fmla="*/ 4351338 h 4351338"/>
              <a:gd name="connsiteX3" fmla="*/ 0 w 10515600"/>
              <a:gd name="connsiteY3" fmla="*/ 4351338 h 4351338"/>
              <a:gd name="connsiteX4" fmla="*/ 0 w 10515600"/>
              <a:gd name="connsiteY4" fmla="*/ 0 h 4351338"/>
              <a:gd name="connsiteX0" fmla="*/ 4916 w 10515600"/>
              <a:gd name="connsiteY0" fmla="*/ 1592826 h 4351338"/>
              <a:gd name="connsiteX1" fmla="*/ 10515600 w 10515600"/>
              <a:gd name="connsiteY1" fmla="*/ 0 h 4351338"/>
              <a:gd name="connsiteX2" fmla="*/ 10515600 w 10515600"/>
              <a:gd name="connsiteY2" fmla="*/ 4351338 h 4351338"/>
              <a:gd name="connsiteX3" fmla="*/ 0 w 10515600"/>
              <a:gd name="connsiteY3" fmla="*/ 4351338 h 4351338"/>
              <a:gd name="connsiteX4" fmla="*/ 4916 w 10515600"/>
              <a:gd name="connsiteY4" fmla="*/ 1592826 h 4351338"/>
              <a:gd name="connsiteX0" fmla="*/ 4916 w 10515600"/>
              <a:gd name="connsiteY0" fmla="*/ 0 h 2758512"/>
              <a:gd name="connsiteX1" fmla="*/ 10515600 w 10515600"/>
              <a:gd name="connsiteY1" fmla="*/ 14748 h 2758512"/>
              <a:gd name="connsiteX2" fmla="*/ 10515600 w 10515600"/>
              <a:gd name="connsiteY2" fmla="*/ 2758512 h 2758512"/>
              <a:gd name="connsiteX3" fmla="*/ 0 w 10515600"/>
              <a:gd name="connsiteY3" fmla="*/ 2758512 h 2758512"/>
              <a:gd name="connsiteX4" fmla="*/ 4916 w 10515600"/>
              <a:gd name="connsiteY4" fmla="*/ 0 h 2758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2758512">
                <a:moveTo>
                  <a:pt x="4916" y="0"/>
                </a:moveTo>
                <a:lnTo>
                  <a:pt x="10515600" y="14748"/>
                </a:lnTo>
                <a:lnTo>
                  <a:pt x="10515600" y="2758512"/>
                </a:lnTo>
                <a:lnTo>
                  <a:pt x="0" y="2758512"/>
                </a:lnTo>
                <a:cubicBezTo>
                  <a:pt x="1639" y="1839008"/>
                  <a:pt x="3277" y="919504"/>
                  <a:pt x="4916" y="0"/>
                </a:cubicBezTo>
                <a:close/>
              </a:path>
            </a:pathLst>
          </a:cu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80"/>
                </a:solidFill>
                <a:effectLst/>
                <a:latin typeface="Consolas" panose="020B0609020204030204" pitchFamily="49" charset="0"/>
              </a:rPr>
              <a:t>#### create </a:t>
            </a:r>
            <a:r>
              <a:rPr kumimoji="0" lang="en-US" altLang="zh-CN" sz="2400" b="0" i="0" u="none" strike="noStrike" cap="none" normalizeH="0" baseline="0" dirty="0">
                <a:ln>
                  <a:noFill/>
                </a:ln>
                <a:solidFill>
                  <a:srgbClr val="808080"/>
                </a:solidFill>
                <a:effectLst/>
                <a:latin typeface="Consolas" panose="020B0609020204030204" pitchFamily="49" charset="0"/>
              </a:rPr>
              <a:t>empty</a:t>
            </a:r>
            <a:r>
              <a:rPr kumimoji="0" lang="zh-CN" altLang="zh-CN" sz="2400" b="0" i="0" u="none" strike="noStrike" cap="none" normalizeH="0" baseline="0" dirty="0">
                <a:ln>
                  <a:noFill/>
                </a:ln>
                <a:solidFill>
                  <a:srgbClr val="808080"/>
                </a:solidFill>
                <a:effectLst/>
                <a:latin typeface="Consolas" panose="020B0609020204030204" pitchFamily="49" charset="0"/>
              </a:rPr>
              <a:t> </a:t>
            </a:r>
            <a:r>
              <a:rPr kumimoji="0" lang="en-US" altLang="zh-CN" sz="2400" b="0" i="0" u="none" strike="noStrike" cap="none" normalizeH="0" baseline="0" dirty="0">
                <a:ln>
                  <a:noFill/>
                </a:ln>
                <a:solidFill>
                  <a:srgbClr val="808080"/>
                </a:solidFill>
                <a:effectLst/>
                <a:latin typeface="Consolas" panose="020B0609020204030204" pitchFamily="49" charset="0"/>
              </a:rPr>
              <a:t>LAS </a:t>
            </a:r>
            <a:r>
              <a:rPr kumimoji="0" lang="zh-CN" altLang="zh-CN" sz="2400" b="0" i="0" u="none" strike="noStrike" cap="none" normalizeH="0" baseline="0" dirty="0">
                <a:ln>
                  <a:noFill/>
                </a:ln>
                <a:solidFill>
                  <a:srgbClr val="808080"/>
                </a:solidFill>
                <a:effectLst/>
                <a:latin typeface="Consolas" panose="020B0609020204030204" pitchFamily="49" charset="0"/>
              </a:rPr>
              <a:t>file</a:t>
            </a:r>
            <a:r>
              <a:rPr kumimoji="0" lang="en-US" altLang="zh-CN" sz="2400" b="0" i="0" u="none" strike="noStrike" cap="none" normalizeH="0" baseline="0" dirty="0">
                <a:ln>
                  <a:noFill/>
                </a:ln>
                <a:solidFill>
                  <a:srgbClr val="808080"/>
                </a:solidFill>
                <a:effectLst/>
                <a:latin typeface="Consolas" panose="020B0609020204030204" pitchFamily="49" charset="0"/>
              </a:rPr>
              <a:t> with header</a:t>
            </a:r>
            <a:br>
              <a:rPr kumimoji="0" lang="zh-CN" altLang="zh-CN" sz="2400" b="0" i="0" u="none" strike="noStrike" cap="none" normalizeH="0" baseline="0" dirty="0">
                <a:ln>
                  <a:noFill/>
                </a:ln>
                <a:solidFill>
                  <a:srgbClr val="808080"/>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new_file = pylas.create_from_header(pcd.header) </a:t>
            </a:r>
            <a:endParaRPr kumimoji="0" lang="en-US" altLang="zh-CN" sz="2400" b="0" i="0" u="none" strike="noStrike" cap="none" normalizeH="0" baseline="0" dirty="0">
              <a:ln>
                <a:noFill/>
              </a:ln>
              <a:solidFill>
                <a:srgbClr val="A9B7C6"/>
              </a:solidFill>
              <a:effectLst/>
              <a:latin typeface="Consolas" panose="020B0609020204030204" pitchFamily="49" charset="0"/>
            </a:endParaRPr>
          </a:p>
        </p:txBody>
      </p:sp>
      <p:sp>
        <p:nvSpPr>
          <p:cNvPr id="5" name="矩形 4">
            <a:extLst>
              <a:ext uri="{FF2B5EF4-FFF2-40B4-BE49-F238E27FC236}">
                <a16:creationId xmlns:a16="http://schemas.microsoft.com/office/drawing/2014/main" id="{2277FFBB-8168-E586-5EA5-5B5EE90CC241}"/>
              </a:ext>
            </a:extLst>
          </p:cNvPr>
          <p:cNvSpPr/>
          <p:nvPr/>
        </p:nvSpPr>
        <p:spPr>
          <a:xfrm>
            <a:off x="2768366" y="3317090"/>
            <a:ext cx="4051884"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BA74865-5CC7-3FC5-C7FE-23D5129D7D42}"/>
              </a:ext>
            </a:extLst>
          </p:cNvPr>
          <p:cNvSpPr/>
          <p:nvPr/>
        </p:nvSpPr>
        <p:spPr>
          <a:xfrm>
            <a:off x="7004806" y="3317090"/>
            <a:ext cx="1719743"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F3FD6F4-70E3-916A-55C8-DDCA674CD27E}"/>
              </a:ext>
            </a:extLst>
          </p:cNvPr>
          <p:cNvSpPr txBox="1"/>
          <p:nvPr/>
        </p:nvSpPr>
        <p:spPr>
          <a:xfrm>
            <a:off x="3595342" y="4178602"/>
            <a:ext cx="1719742" cy="369332"/>
          </a:xfrm>
          <a:prstGeom prst="rect">
            <a:avLst/>
          </a:prstGeom>
          <a:noFill/>
        </p:spPr>
        <p:txBody>
          <a:bodyPr wrap="square" rtlCol="0">
            <a:spAutoFit/>
          </a:bodyPr>
          <a:lstStyle/>
          <a:p>
            <a:r>
              <a:rPr lang="en-US" altLang="zh-CN" dirty="0"/>
              <a:t>Function Name</a:t>
            </a:r>
            <a:endParaRPr lang="zh-CN" altLang="en-US" dirty="0"/>
          </a:p>
        </p:txBody>
      </p:sp>
      <p:sp>
        <p:nvSpPr>
          <p:cNvPr id="11" name="文本框 10">
            <a:extLst>
              <a:ext uri="{FF2B5EF4-FFF2-40B4-BE49-F238E27FC236}">
                <a16:creationId xmlns:a16="http://schemas.microsoft.com/office/drawing/2014/main" id="{2A200B84-C4BC-D1B5-693B-8B5719188C7B}"/>
              </a:ext>
            </a:extLst>
          </p:cNvPr>
          <p:cNvSpPr txBox="1"/>
          <p:nvPr/>
        </p:nvSpPr>
        <p:spPr>
          <a:xfrm>
            <a:off x="6164321" y="4187876"/>
            <a:ext cx="3945403" cy="923330"/>
          </a:xfrm>
          <a:prstGeom prst="rect">
            <a:avLst/>
          </a:prstGeom>
          <a:noFill/>
        </p:spPr>
        <p:txBody>
          <a:bodyPr wrap="square" rtlCol="0">
            <a:spAutoFit/>
          </a:bodyPr>
          <a:lstStyle/>
          <a:p>
            <a:pPr algn="ctr"/>
            <a:r>
              <a:rPr lang="en-US" altLang="zh-CN" dirty="0"/>
              <a:t>Parameter (the header of the new LAS file, which is usually the same as the original LAS file)</a:t>
            </a:r>
            <a:endParaRPr lang="zh-CN" altLang="en-US" dirty="0"/>
          </a:p>
        </p:txBody>
      </p:sp>
      <p:sp>
        <p:nvSpPr>
          <p:cNvPr id="13" name="箭头: 下 12">
            <a:extLst>
              <a:ext uri="{FF2B5EF4-FFF2-40B4-BE49-F238E27FC236}">
                <a16:creationId xmlns:a16="http://schemas.microsoft.com/office/drawing/2014/main" id="{F6DDACB0-EAED-EA5A-51AE-44199B81DE83}"/>
              </a:ext>
            </a:extLst>
          </p:cNvPr>
          <p:cNvSpPr/>
          <p:nvPr/>
        </p:nvSpPr>
        <p:spPr>
          <a:xfrm>
            <a:off x="4332766" y="3810971"/>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380159AC-5F1E-8E6A-FCF3-8FC7C9FBD5C0}"/>
              </a:ext>
            </a:extLst>
          </p:cNvPr>
          <p:cNvSpPr/>
          <p:nvPr/>
        </p:nvSpPr>
        <p:spPr>
          <a:xfrm>
            <a:off x="7876966" y="3810971"/>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58A2761-E792-E018-3990-701AC352AB6E}"/>
              </a:ext>
            </a:extLst>
          </p:cNvPr>
          <p:cNvSpPr/>
          <p:nvPr/>
        </p:nvSpPr>
        <p:spPr>
          <a:xfrm>
            <a:off x="880842" y="3319179"/>
            <a:ext cx="1433127"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F34B7CA-19AD-52AC-01F9-F332DFF6A7ED}"/>
              </a:ext>
            </a:extLst>
          </p:cNvPr>
          <p:cNvSpPr txBox="1"/>
          <p:nvPr/>
        </p:nvSpPr>
        <p:spPr>
          <a:xfrm>
            <a:off x="706956" y="4183239"/>
            <a:ext cx="1719742" cy="369332"/>
          </a:xfrm>
          <a:prstGeom prst="rect">
            <a:avLst/>
          </a:prstGeom>
          <a:noFill/>
        </p:spPr>
        <p:txBody>
          <a:bodyPr wrap="square" rtlCol="0">
            <a:spAutoFit/>
          </a:bodyPr>
          <a:lstStyle/>
          <a:p>
            <a:r>
              <a:rPr lang="en-US" altLang="zh-CN" dirty="0"/>
              <a:t>Variable Name</a:t>
            </a:r>
            <a:endParaRPr lang="zh-CN" altLang="en-US" dirty="0"/>
          </a:p>
        </p:txBody>
      </p:sp>
      <p:sp>
        <p:nvSpPr>
          <p:cNvPr id="21" name="箭头: 下 20">
            <a:extLst>
              <a:ext uri="{FF2B5EF4-FFF2-40B4-BE49-F238E27FC236}">
                <a16:creationId xmlns:a16="http://schemas.microsoft.com/office/drawing/2014/main" id="{76BF5808-38EA-C6E5-B84E-4810B8366FA4}"/>
              </a:ext>
            </a:extLst>
          </p:cNvPr>
          <p:cNvSpPr/>
          <p:nvPr/>
        </p:nvSpPr>
        <p:spPr>
          <a:xfrm>
            <a:off x="1444380" y="3815608"/>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1">
            <a:extLst>
              <a:ext uri="{FF2B5EF4-FFF2-40B4-BE49-F238E27FC236}">
                <a16:creationId xmlns:a16="http://schemas.microsoft.com/office/drawing/2014/main" id="{E167B3D0-2B42-FAFF-7DE6-5F57F0474673}"/>
              </a:ext>
            </a:extLst>
          </p:cNvPr>
          <p:cNvSpPr>
            <a:spLocks noChangeArrowheads="1"/>
          </p:cNvSpPr>
          <p:nvPr/>
        </p:nvSpPr>
        <p:spPr bwMode="auto">
          <a:xfrm>
            <a:off x="744137" y="5691012"/>
            <a:ext cx="893065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A9B7C6"/>
                </a:solidFill>
                <a:effectLst/>
                <a:latin typeface="Consolas" panose="020B0609020204030204" pitchFamily="49" charset="0"/>
              </a:rPr>
              <a:t>new_file = pylas.create(</a:t>
            </a:r>
            <a:r>
              <a:rPr kumimoji="0" lang="zh-CN" altLang="zh-CN" sz="2000" b="0" i="0" u="none" strike="noStrike" cap="none" normalizeH="0" baseline="0" dirty="0">
                <a:ln>
                  <a:noFill/>
                </a:ln>
                <a:solidFill>
                  <a:srgbClr val="AA4926"/>
                </a:solidFill>
                <a:effectLst/>
                <a:latin typeface="Consolas" panose="020B0609020204030204" pitchFamily="49" charset="0"/>
              </a:rPr>
              <a:t>point_format_id</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897BB"/>
                </a:solidFill>
                <a:effectLst/>
                <a:latin typeface="Consolas" panose="020B0609020204030204" pitchFamily="49" charset="0"/>
              </a:rPr>
              <a:t>2</a:t>
            </a:r>
            <a:r>
              <a:rPr kumimoji="0" lang="zh-CN" altLang="zh-CN" sz="2000" b="0" i="0" u="none" strike="noStrike" cap="none" normalizeH="0" baseline="0" dirty="0">
                <a:ln>
                  <a:noFill/>
                </a:ln>
                <a:solidFill>
                  <a:srgbClr val="CC7832"/>
                </a:solidFill>
                <a:effectLst/>
                <a:latin typeface="Consolas" panose="020B0609020204030204" pitchFamily="49" charset="0"/>
              </a:rPr>
              <a:t>, </a:t>
            </a:r>
            <a:r>
              <a:rPr kumimoji="0" lang="zh-CN" altLang="zh-CN" sz="2000" b="0" i="0" u="none" strike="noStrike" cap="none" normalizeH="0" baseline="0" dirty="0">
                <a:ln>
                  <a:noFill/>
                </a:ln>
                <a:solidFill>
                  <a:srgbClr val="AA4926"/>
                </a:solidFill>
                <a:effectLst/>
                <a:latin typeface="Consolas" panose="020B0609020204030204" pitchFamily="49" charset="0"/>
              </a:rPr>
              <a:t>file_version</a:t>
            </a:r>
            <a:r>
              <a:rPr kumimoji="0" lang="zh-CN" altLang="zh-CN" sz="2000" b="0" i="0" u="none" strike="noStrike" cap="none" normalizeH="0" baseline="0" dirty="0">
                <a:ln>
                  <a:noFill/>
                </a:ln>
                <a:solidFill>
                  <a:srgbClr val="A9B7C6"/>
                </a:solidFill>
                <a:effectLst/>
                <a:latin typeface="Consolas" panose="020B0609020204030204" pitchFamily="49" charset="0"/>
              </a:rPr>
              <a:t>=</a:t>
            </a:r>
            <a:r>
              <a:rPr kumimoji="0" lang="zh-CN" altLang="zh-CN" sz="2000" b="0" i="0" u="none" strike="noStrike" cap="none" normalizeH="0" baseline="0" dirty="0">
                <a:ln>
                  <a:noFill/>
                </a:ln>
                <a:solidFill>
                  <a:srgbClr val="6A8759"/>
                </a:solidFill>
                <a:effectLst/>
                <a:latin typeface="Consolas" panose="020B0609020204030204" pitchFamily="49" charset="0"/>
              </a:rPr>
              <a:t>"1.2"</a:t>
            </a:r>
            <a:r>
              <a:rPr kumimoji="0" lang="zh-CN" altLang="zh-CN" sz="2000" b="0" i="0" u="none" strike="noStrike" cap="none" normalizeH="0" baseline="0" dirty="0">
                <a:ln>
                  <a:noFill/>
                </a:ln>
                <a:solidFill>
                  <a:srgbClr val="A9B7C6"/>
                </a:solidFill>
                <a:effectLst/>
                <a:latin typeface="Consolas" panose="020B0609020204030204" pitchFamily="49" charset="0"/>
              </a:rPr>
              <a:t>)</a:t>
            </a:r>
            <a:endParaRPr kumimoji="0" lang="en-US" altLang="zh-CN" sz="2000" b="0" i="0" u="none" strike="noStrike" cap="none" normalizeH="0" baseline="0" dirty="0">
              <a:ln>
                <a:noFill/>
              </a:ln>
              <a:solidFill>
                <a:srgbClr val="A9B7C6"/>
              </a:solidFill>
              <a:effectLst/>
              <a:latin typeface="Consolas" panose="020B0609020204030204" pitchFamily="49" charset="0"/>
            </a:endParaRPr>
          </a:p>
        </p:txBody>
      </p:sp>
      <p:sp>
        <p:nvSpPr>
          <p:cNvPr id="6" name="灯片编号占位符 5">
            <a:extLst>
              <a:ext uri="{FF2B5EF4-FFF2-40B4-BE49-F238E27FC236}">
                <a16:creationId xmlns:a16="http://schemas.microsoft.com/office/drawing/2014/main" id="{07D7BED8-83AA-34CF-6B72-0EC9CC48D26E}"/>
              </a:ext>
            </a:extLst>
          </p:cNvPr>
          <p:cNvSpPr>
            <a:spLocks noGrp="1"/>
          </p:cNvSpPr>
          <p:nvPr>
            <p:ph type="sldNum" sz="quarter" idx="12"/>
          </p:nvPr>
        </p:nvSpPr>
        <p:spPr/>
        <p:txBody>
          <a:bodyPr/>
          <a:lstStyle/>
          <a:p>
            <a:fld id="{4E178339-0976-4E37-A4ED-D440931C6D9D}" type="slidenum">
              <a:rPr lang="zh-CN" altLang="en-US" smtClean="0"/>
              <a:t>6</a:t>
            </a:fld>
            <a:endParaRPr lang="zh-CN" altLang="en-US"/>
          </a:p>
        </p:txBody>
      </p:sp>
    </p:spTree>
    <p:extLst>
      <p:ext uri="{BB962C8B-B14F-4D97-AF65-F5344CB8AC3E}">
        <p14:creationId xmlns:p14="http://schemas.microsoft.com/office/powerpoint/2010/main" val="157948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EA95F-95F6-AFD5-7C71-87F9A748DC79}"/>
              </a:ext>
            </a:extLst>
          </p:cNvPr>
          <p:cNvSpPr>
            <a:spLocks noGrp="1"/>
          </p:cNvSpPr>
          <p:nvPr>
            <p:ph type="title"/>
          </p:nvPr>
        </p:nvSpPr>
        <p:spPr/>
        <p:txBody>
          <a:bodyPr/>
          <a:lstStyle/>
          <a:p>
            <a:r>
              <a:rPr lang="en-US" altLang="zh-CN" dirty="0"/>
              <a:t>1. Load LAS files using python</a:t>
            </a:r>
            <a:endParaRPr lang="zh-CN" altLang="en-US" dirty="0"/>
          </a:p>
        </p:txBody>
      </p:sp>
      <p:sp>
        <p:nvSpPr>
          <p:cNvPr id="9" name="Rectangle 4">
            <a:extLst>
              <a:ext uri="{FF2B5EF4-FFF2-40B4-BE49-F238E27FC236}">
                <a16:creationId xmlns:a16="http://schemas.microsoft.com/office/drawing/2014/main" id="{425BFBD4-E7F4-AB1A-2299-C6D8C2D3D774}"/>
              </a:ext>
            </a:extLst>
          </p:cNvPr>
          <p:cNvSpPr>
            <a:spLocks noGrp="1" noChangeArrowheads="1"/>
          </p:cNvSpPr>
          <p:nvPr>
            <p:ph idx="1"/>
          </p:nvPr>
        </p:nvSpPr>
        <p:spPr bwMode="auto">
          <a:xfrm>
            <a:off x="656889" y="3025710"/>
            <a:ext cx="902041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80"/>
                </a:solidFill>
                <a:effectLst/>
                <a:latin typeface="Consolas" panose="020B0609020204030204" pitchFamily="49" charset="0"/>
              </a:rPr>
              <a:t># find mode for this dataset</a:t>
            </a:r>
            <a:br>
              <a:rPr kumimoji="0" lang="zh-CN" altLang="zh-CN" sz="2400" b="0" i="0" u="none" strike="noStrike" cap="none" normalizeH="0" baseline="0" dirty="0">
                <a:ln>
                  <a:noFill/>
                </a:ln>
                <a:solidFill>
                  <a:srgbClr val="808080"/>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pcd_z_mode = stats.mode(pcd.z)[</a:t>
            </a:r>
            <a:r>
              <a:rPr kumimoji="0" lang="zh-CN" altLang="zh-CN" sz="2400" b="0" i="0" u="none" strike="noStrike" cap="none" normalizeH="0" baseline="0" dirty="0">
                <a:ln>
                  <a:noFill/>
                </a:ln>
                <a:solidFill>
                  <a:srgbClr val="6897BB"/>
                </a:solidFill>
                <a:effectLst/>
                <a:latin typeface="Consolas" panose="020B0609020204030204" pitchFamily="49" charset="0"/>
              </a:rPr>
              <a:t>0</a:t>
            </a:r>
            <a:r>
              <a:rPr kumimoji="0" lang="zh-CN" altLang="zh-CN" sz="2400" b="0" i="0" u="none" strike="noStrike" cap="none" normalizeH="0" baseline="0" dirty="0">
                <a:ln>
                  <a:noFill/>
                </a:ln>
                <a:solidFill>
                  <a:srgbClr val="A9B7C6"/>
                </a:solidFill>
                <a:effectLst/>
                <a:latin typeface="Consolas" panose="020B0609020204030204" pitchFamily="49" charset="0"/>
              </a:rPr>
              <a:t>][</a:t>
            </a:r>
            <a:r>
              <a:rPr kumimoji="0" lang="zh-CN" altLang="zh-CN" sz="2400" b="0" i="0" u="none" strike="noStrike" cap="none" normalizeH="0" baseline="0" dirty="0">
                <a:ln>
                  <a:noFill/>
                </a:ln>
                <a:solidFill>
                  <a:srgbClr val="6897BB"/>
                </a:solidFill>
                <a:effectLst/>
                <a:latin typeface="Consolas" panose="020B0609020204030204" pitchFamily="49" charset="0"/>
              </a:rPr>
              <a:t>0</a:t>
            </a:r>
            <a:r>
              <a:rPr kumimoji="0" lang="zh-CN" altLang="zh-CN" sz="2400" b="0" i="0" u="none" strike="noStrike" cap="none" normalizeH="0" baseline="0" dirty="0">
                <a:ln>
                  <a:noFill/>
                </a:ln>
                <a:solidFill>
                  <a:srgbClr val="A9B7C6"/>
                </a:solidFill>
                <a:effectLst/>
                <a:latin typeface="Consolas" panose="020B0609020204030204" pitchFamily="49" charset="0"/>
              </a:rPr>
              <a:t>]</a:t>
            </a:r>
            <a:br>
              <a:rPr kumimoji="0" lang="zh-CN" altLang="zh-CN" sz="2400" b="0" i="0" u="none" strike="noStrike" cap="none" normalizeH="0" baseline="0" dirty="0">
                <a:ln>
                  <a:noFill/>
                </a:ln>
                <a:solidFill>
                  <a:srgbClr val="A9B7C6"/>
                </a:solidFill>
                <a:effectLst/>
                <a:latin typeface="Consolas" panose="020B0609020204030204" pitchFamily="49" charset="0"/>
              </a:rPr>
            </a:b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808080"/>
                </a:solidFill>
                <a:effectLst/>
                <a:latin typeface="Consolas" panose="020B0609020204030204" pitchFamily="49" charset="0"/>
              </a:rPr>
              <a:t># choose points with z value </a:t>
            </a:r>
            <a:r>
              <a:rPr lang="en-US" altLang="zh-CN" sz="2400" dirty="0">
                <a:solidFill>
                  <a:srgbClr val="808080"/>
                </a:solidFill>
                <a:latin typeface="Consolas" panose="020B0609020204030204" pitchFamily="49" charset="0"/>
              </a:rPr>
              <a:t>larger</a:t>
            </a:r>
            <a:r>
              <a:rPr kumimoji="0" lang="zh-CN" altLang="zh-CN" sz="2400" b="0" i="0" u="none" strike="noStrike" cap="none" normalizeH="0" baseline="0" dirty="0">
                <a:ln>
                  <a:noFill/>
                </a:ln>
                <a:solidFill>
                  <a:srgbClr val="808080"/>
                </a:solidFill>
                <a:effectLst/>
                <a:latin typeface="Consolas" panose="020B0609020204030204" pitchFamily="49" charset="0"/>
              </a:rPr>
              <a:t> than the mode</a:t>
            </a:r>
            <a:br>
              <a:rPr kumimoji="0" lang="zh-CN" altLang="zh-CN" sz="2400" b="0" i="0" u="none" strike="noStrike" cap="none" normalizeH="0" baseline="0" dirty="0">
                <a:ln>
                  <a:noFill/>
                </a:ln>
                <a:solidFill>
                  <a:srgbClr val="808080"/>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new_file.points = pcd.points[pcd.z &gt; (pcd_z_mode+</a:t>
            </a:r>
            <a:r>
              <a:rPr kumimoji="0" lang="zh-CN" altLang="zh-CN" sz="2400" b="0" i="0" u="none" strike="noStrike" cap="none" normalizeH="0" baseline="0" dirty="0">
                <a:ln>
                  <a:noFill/>
                </a:ln>
                <a:solidFill>
                  <a:srgbClr val="6897BB"/>
                </a:solidFill>
                <a:effectLst/>
                <a:latin typeface="Consolas" panose="020B0609020204030204" pitchFamily="49" charset="0"/>
              </a:rPr>
              <a:t>2</a:t>
            </a:r>
            <a:r>
              <a:rPr kumimoji="0" lang="zh-CN" altLang="zh-CN" sz="2400" b="0" i="0" u="none" strike="noStrike" cap="none" normalizeH="0" baseline="0" dirty="0">
                <a:ln>
                  <a:noFill/>
                </a:ln>
                <a:solidFill>
                  <a:srgbClr val="A9B7C6"/>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5FDE60E9-6A35-9A0C-8F0F-FC9B8104A016}"/>
              </a:ext>
            </a:extLst>
          </p:cNvPr>
          <p:cNvSpPr txBox="1"/>
          <p:nvPr/>
        </p:nvSpPr>
        <p:spPr>
          <a:xfrm>
            <a:off x="656889" y="2158144"/>
            <a:ext cx="8643713" cy="400110"/>
          </a:xfrm>
          <a:prstGeom prst="rect">
            <a:avLst/>
          </a:prstGeom>
          <a:noFill/>
        </p:spPr>
        <p:txBody>
          <a:bodyPr wrap="none" rtlCol="0">
            <a:spAutoFit/>
          </a:bodyPr>
          <a:lstStyle/>
          <a:p>
            <a:r>
              <a:rPr lang="en-US" altLang="zh-CN" sz="2000" dirty="0"/>
              <a:t>*In statistics, the mode is the value that is repeatedly occurring in a given set.</a:t>
            </a:r>
            <a:endParaRPr lang="zh-CN" altLang="en-US" sz="2000" dirty="0"/>
          </a:p>
        </p:txBody>
      </p:sp>
      <p:sp>
        <p:nvSpPr>
          <p:cNvPr id="4" name="矩形 3">
            <a:extLst>
              <a:ext uri="{FF2B5EF4-FFF2-40B4-BE49-F238E27FC236}">
                <a16:creationId xmlns:a16="http://schemas.microsoft.com/office/drawing/2014/main" id="{8EE6DBF5-6189-4C80-B257-705BAE1CDDB8}"/>
              </a:ext>
            </a:extLst>
          </p:cNvPr>
          <p:cNvSpPr/>
          <p:nvPr/>
        </p:nvSpPr>
        <p:spPr>
          <a:xfrm>
            <a:off x="2927757" y="3443681"/>
            <a:ext cx="1719743"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上 4">
            <a:extLst>
              <a:ext uri="{FF2B5EF4-FFF2-40B4-BE49-F238E27FC236}">
                <a16:creationId xmlns:a16="http://schemas.microsoft.com/office/drawing/2014/main" id="{5E1BD7EC-5590-8DD7-68A8-E94C1D4E2347}"/>
              </a:ext>
            </a:extLst>
          </p:cNvPr>
          <p:cNvSpPr/>
          <p:nvPr/>
        </p:nvSpPr>
        <p:spPr>
          <a:xfrm>
            <a:off x="3506597" y="2578608"/>
            <a:ext cx="411061" cy="533708"/>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02BB96F-0614-B034-321F-6B8BF8E2E010}"/>
              </a:ext>
            </a:extLst>
          </p:cNvPr>
          <p:cNvSpPr/>
          <p:nvPr/>
        </p:nvSpPr>
        <p:spPr>
          <a:xfrm>
            <a:off x="5613632" y="4568322"/>
            <a:ext cx="3695359"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CA3583A-EC39-8B92-DCD0-6338DDF4F3D3}"/>
              </a:ext>
            </a:extLst>
          </p:cNvPr>
          <p:cNvSpPr txBox="1"/>
          <p:nvPr/>
        </p:nvSpPr>
        <p:spPr>
          <a:xfrm>
            <a:off x="5457468" y="5432158"/>
            <a:ext cx="4234217" cy="369332"/>
          </a:xfrm>
          <a:prstGeom prst="rect">
            <a:avLst/>
          </a:prstGeom>
          <a:noFill/>
        </p:spPr>
        <p:txBody>
          <a:bodyPr wrap="square" rtlCol="0">
            <a:spAutoFit/>
          </a:bodyPr>
          <a:lstStyle/>
          <a:p>
            <a:pPr algn="ctr"/>
            <a:r>
              <a:rPr lang="en-US" altLang="zh-CN" dirty="0"/>
              <a:t>Parameter (outlier point filter condition )</a:t>
            </a:r>
            <a:endParaRPr lang="zh-CN" altLang="en-US" dirty="0"/>
          </a:p>
        </p:txBody>
      </p:sp>
      <p:sp>
        <p:nvSpPr>
          <p:cNvPr id="12" name="箭头: 下 11">
            <a:extLst>
              <a:ext uri="{FF2B5EF4-FFF2-40B4-BE49-F238E27FC236}">
                <a16:creationId xmlns:a16="http://schemas.microsoft.com/office/drawing/2014/main" id="{9C73B77A-B163-BB2D-6661-9AA9D2564DA8}"/>
              </a:ext>
            </a:extLst>
          </p:cNvPr>
          <p:cNvSpPr/>
          <p:nvPr/>
        </p:nvSpPr>
        <p:spPr>
          <a:xfrm>
            <a:off x="7444549" y="5055253"/>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A0156872-9E52-7AF2-3AE6-696A67CC6D44}"/>
              </a:ext>
            </a:extLst>
          </p:cNvPr>
          <p:cNvSpPr>
            <a:spLocks noGrp="1"/>
          </p:cNvSpPr>
          <p:nvPr>
            <p:ph type="sldNum" sz="quarter" idx="12"/>
          </p:nvPr>
        </p:nvSpPr>
        <p:spPr/>
        <p:txBody>
          <a:bodyPr/>
          <a:lstStyle/>
          <a:p>
            <a:fld id="{4E178339-0976-4E37-A4ED-D440931C6D9D}" type="slidenum">
              <a:rPr lang="zh-CN" altLang="en-US" smtClean="0"/>
              <a:t>7</a:t>
            </a:fld>
            <a:endParaRPr lang="zh-CN" altLang="en-US"/>
          </a:p>
        </p:txBody>
      </p:sp>
    </p:spTree>
    <p:extLst>
      <p:ext uri="{BB962C8B-B14F-4D97-AF65-F5344CB8AC3E}">
        <p14:creationId xmlns:p14="http://schemas.microsoft.com/office/powerpoint/2010/main" val="324119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EA95F-95F6-AFD5-7C71-87F9A748DC79}"/>
              </a:ext>
            </a:extLst>
          </p:cNvPr>
          <p:cNvSpPr>
            <a:spLocks noGrp="1"/>
          </p:cNvSpPr>
          <p:nvPr>
            <p:ph type="title"/>
          </p:nvPr>
        </p:nvSpPr>
        <p:spPr/>
        <p:txBody>
          <a:bodyPr/>
          <a:lstStyle/>
          <a:p>
            <a:r>
              <a:rPr lang="en-US" altLang="zh-CN" dirty="0"/>
              <a:t>1. Load LAS files using python</a:t>
            </a:r>
            <a:endParaRPr lang="zh-CN" altLang="en-US" dirty="0"/>
          </a:p>
        </p:txBody>
      </p:sp>
      <p:sp>
        <p:nvSpPr>
          <p:cNvPr id="4" name="Rectangle 1">
            <a:extLst>
              <a:ext uri="{FF2B5EF4-FFF2-40B4-BE49-F238E27FC236}">
                <a16:creationId xmlns:a16="http://schemas.microsoft.com/office/drawing/2014/main" id="{D6631660-28C7-41B4-8322-A2EE2126E9CB}"/>
              </a:ext>
            </a:extLst>
          </p:cNvPr>
          <p:cNvSpPr>
            <a:spLocks noGrp="1" noChangeArrowheads="1"/>
          </p:cNvSpPr>
          <p:nvPr>
            <p:ph idx="1"/>
          </p:nvPr>
        </p:nvSpPr>
        <p:spPr bwMode="auto">
          <a:xfrm>
            <a:off x="359711" y="2712306"/>
            <a:ext cx="1088952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80"/>
                </a:solidFill>
                <a:effectLst/>
                <a:latin typeface="Consolas" panose="020B0609020204030204" pitchFamily="49" charset="0"/>
              </a:rPr>
              <a:t>#### save las file</a:t>
            </a:r>
            <a:br>
              <a:rPr kumimoji="0" lang="zh-CN" altLang="zh-CN" sz="2400" b="0" i="0" u="none" strike="noStrike" cap="none" normalizeH="0" baseline="0" dirty="0">
                <a:ln>
                  <a:noFill/>
                </a:ln>
                <a:solidFill>
                  <a:srgbClr val="808080"/>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new_file.write(</a:t>
            </a:r>
            <a:r>
              <a:rPr kumimoji="0" lang="zh-CN" altLang="zh-CN" sz="2400" b="0" i="0" u="none" strike="noStrike" cap="none" normalizeH="0" baseline="0" dirty="0">
                <a:ln>
                  <a:noFill/>
                </a:ln>
                <a:solidFill>
                  <a:srgbClr val="6A8759"/>
                </a:solidFill>
                <a:effectLst/>
                <a:latin typeface="Consolas" panose="020B0609020204030204" pitchFamily="49" charset="0"/>
              </a:rPr>
              <a:t>"../Assignment01-Data/Data01-cleanheight-1.las"</a:t>
            </a:r>
            <a:r>
              <a:rPr kumimoji="0" lang="zh-CN" altLang="zh-CN" sz="2400" b="0" i="0" u="none" strike="noStrike" cap="none" normalizeH="0" baseline="0" dirty="0">
                <a:ln>
                  <a:noFill/>
                </a:ln>
                <a:solidFill>
                  <a:srgbClr val="A9B7C6"/>
                </a:solidFill>
                <a:effectLst/>
                <a:latin typeface="Consolas" panose="020B0609020204030204" pitchFamily="49" charset="0"/>
              </a:rPr>
              <a:t>)</a:t>
            </a:r>
            <a:endParaRPr kumimoji="0" lang="en-US" altLang="zh-CN" sz="2400" b="0" i="0" u="none" strike="noStrike" cap="none" normalizeH="0" baseline="0" dirty="0">
              <a:ln>
                <a:noFill/>
              </a:ln>
              <a:solidFill>
                <a:srgbClr val="A9B7C6"/>
              </a:solidFill>
              <a:effectLst/>
              <a:latin typeface="Consolas" panose="020B0609020204030204" pitchFamily="49" charset="0"/>
            </a:endParaRPr>
          </a:p>
        </p:txBody>
      </p:sp>
      <p:sp>
        <p:nvSpPr>
          <p:cNvPr id="5" name="矩形 4">
            <a:extLst>
              <a:ext uri="{FF2B5EF4-FFF2-40B4-BE49-F238E27FC236}">
                <a16:creationId xmlns:a16="http://schemas.microsoft.com/office/drawing/2014/main" id="{03A5E5F4-C907-79CE-2D5A-BA04C9635548}"/>
              </a:ext>
            </a:extLst>
          </p:cNvPr>
          <p:cNvSpPr/>
          <p:nvPr/>
        </p:nvSpPr>
        <p:spPr>
          <a:xfrm>
            <a:off x="1820411" y="3127804"/>
            <a:ext cx="1006679"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210F7D1-6ED5-A51A-5027-C9DE4154EE6B}"/>
              </a:ext>
            </a:extLst>
          </p:cNvPr>
          <p:cNvSpPr/>
          <p:nvPr/>
        </p:nvSpPr>
        <p:spPr>
          <a:xfrm>
            <a:off x="2961313" y="3114695"/>
            <a:ext cx="7935986" cy="379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C235752-91EB-7163-676B-F15A1E1FB0AC}"/>
              </a:ext>
            </a:extLst>
          </p:cNvPr>
          <p:cNvSpPr txBox="1"/>
          <p:nvPr/>
        </p:nvSpPr>
        <p:spPr>
          <a:xfrm>
            <a:off x="1443713" y="4042599"/>
            <a:ext cx="1719742" cy="369332"/>
          </a:xfrm>
          <a:prstGeom prst="rect">
            <a:avLst/>
          </a:prstGeom>
          <a:noFill/>
        </p:spPr>
        <p:txBody>
          <a:bodyPr wrap="square" rtlCol="0">
            <a:spAutoFit/>
          </a:bodyPr>
          <a:lstStyle/>
          <a:p>
            <a:r>
              <a:rPr lang="en-US" altLang="zh-CN" dirty="0"/>
              <a:t>Function Name</a:t>
            </a:r>
            <a:endParaRPr lang="zh-CN" altLang="en-US" dirty="0"/>
          </a:p>
        </p:txBody>
      </p:sp>
      <p:sp>
        <p:nvSpPr>
          <p:cNvPr id="11" name="文本框 10">
            <a:extLst>
              <a:ext uri="{FF2B5EF4-FFF2-40B4-BE49-F238E27FC236}">
                <a16:creationId xmlns:a16="http://schemas.microsoft.com/office/drawing/2014/main" id="{6E8A5C4F-815E-8C6A-0D32-8F89F2773C76}"/>
              </a:ext>
            </a:extLst>
          </p:cNvPr>
          <p:cNvSpPr txBox="1"/>
          <p:nvPr/>
        </p:nvSpPr>
        <p:spPr>
          <a:xfrm>
            <a:off x="3408135" y="4045743"/>
            <a:ext cx="7489164" cy="369332"/>
          </a:xfrm>
          <a:prstGeom prst="rect">
            <a:avLst/>
          </a:prstGeom>
          <a:noFill/>
        </p:spPr>
        <p:txBody>
          <a:bodyPr wrap="square" rtlCol="0">
            <a:spAutoFit/>
          </a:bodyPr>
          <a:lstStyle/>
          <a:p>
            <a:pPr algn="ctr"/>
            <a:r>
              <a:rPr lang="en-US" altLang="zh-CN" dirty="0"/>
              <a:t>Parameter (the name and path of the new LAS file need to be saved)</a:t>
            </a:r>
            <a:endParaRPr lang="zh-CN" altLang="en-US" dirty="0"/>
          </a:p>
        </p:txBody>
      </p:sp>
      <p:sp>
        <p:nvSpPr>
          <p:cNvPr id="13" name="箭头: 下 12">
            <a:extLst>
              <a:ext uri="{FF2B5EF4-FFF2-40B4-BE49-F238E27FC236}">
                <a16:creationId xmlns:a16="http://schemas.microsoft.com/office/drawing/2014/main" id="{572D7180-2D74-1B46-F6D3-5F7AB9121B44}"/>
              </a:ext>
            </a:extLst>
          </p:cNvPr>
          <p:cNvSpPr/>
          <p:nvPr/>
        </p:nvSpPr>
        <p:spPr>
          <a:xfrm>
            <a:off x="2181137" y="3674968"/>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8E9C7FDA-B6E5-35B1-936C-094DD9619555}"/>
              </a:ext>
            </a:extLst>
          </p:cNvPr>
          <p:cNvSpPr/>
          <p:nvPr/>
        </p:nvSpPr>
        <p:spPr>
          <a:xfrm>
            <a:off x="6074732" y="3678112"/>
            <a:ext cx="260057"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35B9D490-9410-CE78-CBE1-8BED4B16F3AA}"/>
              </a:ext>
            </a:extLst>
          </p:cNvPr>
          <p:cNvSpPr>
            <a:spLocks noGrp="1"/>
          </p:cNvSpPr>
          <p:nvPr>
            <p:ph type="sldNum" sz="quarter" idx="12"/>
          </p:nvPr>
        </p:nvSpPr>
        <p:spPr/>
        <p:txBody>
          <a:bodyPr/>
          <a:lstStyle/>
          <a:p>
            <a:fld id="{4E178339-0976-4E37-A4ED-D440931C6D9D}" type="slidenum">
              <a:rPr lang="zh-CN" altLang="en-US" smtClean="0"/>
              <a:t>8</a:t>
            </a:fld>
            <a:endParaRPr lang="zh-CN" altLang="en-US"/>
          </a:p>
        </p:txBody>
      </p:sp>
    </p:spTree>
    <p:extLst>
      <p:ext uri="{BB962C8B-B14F-4D97-AF65-F5344CB8AC3E}">
        <p14:creationId xmlns:p14="http://schemas.microsoft.com/office/powerpoint/2010/main" val="286893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60070-E0B2-76DD-BF2B-69B6ADBBE81D}"/>
              </a:ext>
            </a:extLst>
          </p:cNvPr>
          <p:cNvSpPr>
            <a:spLocks noGrp="1"/>
          </p:cNvSpPr>
          <p:nvPr>
            <p:ph type="title"/>
          </p:nvPr>
        </p:nvSpPr>
        <p:spPr>
          <a:xfrm>
            <a:off x="838200" y="365125"/>
            <a:ext cx="10754032" cy="1325563"/>
          </a:xfrm>
        </p:spPr>
        <p:txBody>
          <a:bodyPr>
            <a:normAutofit/>
          </a:bodyPr>
          <a:lstStyle/>
          <a:p>
            <a:r>
              <a:rPr lang="en-US" altLang="zh-CN" sz="3600" b="1" dirty="0"/>
              <a:t>Steps of implementing </a:t>
            </a:r>
            <a:r>
              <a:rPr lang="en-US" altLang="zh-CN" sz="3600" b="1" dirty="0" err="1"/>
              <a:t>RANSAC</a:t>
            </a:r>
            <a:r>
              <a:rPr lang="en-US" altLang="zh-CN" sz="3600" b="1" dirty="0"/>
              <a:t> algorithm using Python</a:t>
            </a:r>
            <a:endParaRPr lang="zh-CN" altLang="en-US" sz="3600" b="1" dirty="0"/>
          </a:p>
        </p:txBody>
      </p:sp>
      <p:sp>
        <p:nvSpPr>
          <p:cNvPr id="4" name="内容占位符 2">
            <a:extLst>
              <a:ext uri="{FF2B5EF4-FFF2-40B4-BE49-F238E27FC236}">
                <a16:creationId xmlns:a16="http://schemas.microsoft.com/office/drawing/2014/main" id="{44DF05C8-4A56-F15E-BEC9-276478425262}"/>
              </a:ext>
            </a:extLst>
          </p:cNvPr>
          <p:cNvSpPr txBox="1">
            <a:spLocks/>
          </p:cNvSpPr>
          <p:nvPr/>
        </p:nvSpPr>
        <p:spPr>
          <a:xfrm>
            <a:off x="838200" y="1929469"/>
            <a:ext cx="10515600" cy="4127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2. Implement </a:t>
            </a:r>
            <a:r>
              <a:rPr lang="en-US" altLang="zh-CN" dirty="0" err="1"/>
              <a:t>RanSAC</a:t>
            </a:r>
            <a:r>
              <a:rPr lang="en-US" altLang="zh-CN" dirty="0"/>
              <a:t> using python</a:t>
            </a:r>
          </a:p>
          <a:p>
            <a:pPr lvl="1">
              <a:lnSpc>
                <a:spcPct val="150000"/>
              </a:lnSpc>
            </a:pPr>
            <a:r>
              <a:rPr lang="en-US" altLang="zh-CN" dirty="0"/>
              <a:t>1.1 Add random points</a:t>
            </a:r>
          </a:p>
          <a:p>
            <a:pPr lvl="1">
              <a:lnSpc>
                <a:spcPct val="150000"/>
              </a:lnSpc>
            </a:pPr>
            <a:r>
              <a:rPr lang="en-US" altLang="zh-CN" dirty="0"/>
              <a:t>1.2 Calculate plane containing the random points</a:t>
            </a:r>
          </a:p>
          <a:p>
            <a:pPr lvl="1">
              <a:lnSpc>
                <a:spcPct val="150000"/>
              </a:lnSpc>
            </a:pPr>
            <a:r>
              <a:rPr lang="en-US" altLang="zh-CN" dirty="0"/>
              <a:t>1.3 Add points into interior points</a:t>
            </a:r>
          </a:p>
          <a:p>
            <a:pPr lvl="1">
              <a:lnSpc>
                <a:spcPct val="150000"/>
              </a:lnSpc>
            </a:pPr>
            <a:r>
              <a:rPr lang="en-US" altLang="zh-CN" dirty="0"/>
              <a:t>1.4 Save the results</a:t>
            </a:r>
          </a:p>
        </p:txBody>
      </p:sp>
      <p:sp>
        <p:nvSpPr>
          <p:cNvPr id="3" name="灯片编号占位符 2">
            <a:extLst>
              <a:ext uri="{FF2B5EF4-FFF2-40B4-BE49-F238E27FC236}">
                <a16:creationId xmlns:a16="http://schemas.microsoft.com/office/drawing/2014/main" id="{12D35EEB-B092-AAA1-326B-447B57B760F8}"/>
              </a:ext>
            </a:extLst>
          </p:cNvPr>
          <p:cNvSpPr>
            <a:spLocks noGrp="1"/>
          </p:cNvSpPr>
          <p:nvPr>
            <p:ph type="sldNum" sz="quarter" idx="12"/>
          </p:nvPr>
        </p:nvSpPr>
        <p:spPr/>
        <p:txBody>
          <a:bodyPr/>
          <a:lstStyle/>
          <a:p>
            <a:fld id="{4E178339-0976-4E37-A4ED-D440931C6D9D}" type="slidenum">
              <a:rPr lang="zh-CN" altLang="en-US" smtClean="0"/>
              <a:t>9</a:t>
            </a:fld>
            <a:endParaRPr lang="zh-CN" altLang="en-US"/>
          </a:p>
        </p:txBody>
      </p:sp>
    </p:spTree>
    <p:extLst>
      <p:ext uri="{BB962C8B-B14F-4D97-AF65-F5344CB8AC3E}">
        <p14:creationId xmlns:p14="http://schemas.microsoft.com/office/powerpoint/2010/main" val="2850549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2656</Words>
  <Application>Microsoft Office PowerPoint</Application>
  <PresentationFormat>宽屏</PresentationFormat>
  <Paragraphs>161</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等线 Light</vt:lpstr>
      <vt:lpstr>Arial</vt:lpstr>
      <vt:lpstr>Cambria Math</vt:lpstr>
      <vt:lpstr>Consolas</vt:lpstr>
      <vt:lpstr>Lato</vt:lpstr>
      <vt:lpstr>Times New Roman</vt:lpstr>
      <vt:lpstr>Office 主题​​</vt:lpstr>
      <vt:lpstr>Implement RANSAC algorithm using Python</vt:lpstr>
      <vt:lpstr>Steps of implementing RANSAC algorithm using Python</vt:lpstr>
      <vt:lpstr>Steps of implementing RANSAC algorithm using Python</vt:lpstr>
      <vt:lpstr>1. Load LAS files using python</vt:lpstr>
      <vt:lpstr>1. Load LAS files using python</vt:lpstr>
      <vt:lpstr>1. Load LAS files using python</vt:lpstr>
      <vt:lpstr>1. Load LAS files using python</vt:lpstr>
      <vt:lpstr>1. Load LAS files using python</vt:lpstr>
      <vt:lpstr>Steps of implementing RANSAC algorithm using Python</vt:lpstr>
      <vt:lpstr>2. Implement RANSAC using python</vt:lpstr>
      <vt:lpstr>2. Implement RANSAC using python</vt:lpstr>
      <vt:lpstr>2. Implement RANSAC using python</vt:lpstr>
      <vt:lpstr>2. Implement RANSAC using python</vt:lpstr>
      <vt:lpstr>2. Implement RANSAC using python</vt:lpstr>
      <vt:lpstr>2. Implement RANSAC using python</vt:lpstr>
      <vt:lpstr>2. Implement RANSAC using python</vt:lpstr>
      <vt:lpstr>2. Implement RANSAC using python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yi</dc:creator>
  <cp:lastModifiedBy>zhao yi</cp:lastModifiedBy>
  <cp:revision>1</cp:revision>
  <dcterms:created xsi:type="dcterms:W3CDTF">2022-09-14T06:59:37Z</dcterms:created>
  <dcterms:modified xsi:type="dcterms:W3CDTF">2022-09-14T19:44:23Z</dcterms:modified>
</cp:coreProperties>
</file>