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D03EF-C21D-4E07-9706-2AA0142A9139}" type="datetimeFigureOut">
              <a:rPr lang="fi-FI" smtClean="0"/>
              <a:t>6.12.2023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399DE-EB75-4949-BD8E-E20D1030AC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428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200" dirty="0"/>
              <a:t>The data indicates to us that casual riders ride 2-3 times longer than members do on average</a:t>
            </a:r>
          </a:p>
          <a:p>
            <a:r>
              <a:rPr lang="fi-FI" sz="1200" dirty="0"/>
              <a:t>Members on the other hand do  3-4 times more rides than the casual riders.</a:t>
            </a:r>
          </a:p>
          <a:p>
            <a:r>
              <a:rPr lang="fi-FI" sz="1200" dirty="0"/>
              <a:t>Casual riders have a very significant rise in ride average ride duration in January and February, and show 2 times higher averages than any other month.</a:t>
            </a:r>
          </a:p>
          <a:p>
            <a:r>
              <a:rPr lang="fi-FI" sz="1200" dirty="0"/>
              <a:t>Members do more rides on weekdays compared to week end and casual riders are the complete opposite of this.</a:t>
            </a: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399DE-EB75-4949-BD8E-E20D1030AC22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5402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200" dirty="0"/>
              <a:t>The data indicates to us that casual riders ride 2-3 times longer than members do on average</a:t>
            </a:r>
          </a:p>
          <a:p>
            <a:r>
              <a:rPr lang="fi-FI" sz="1200" dirty="0"/>
              <a:t>Members on the other hand do  3-4 times more rides than the casual riders.</a:t>
            </a:r>
          </a:p>
          <a:p>
            <a:r>
              <a:rPr lang="fi-FI" sz="1200" dirty="0"/>
              <a:t>Casual riders have a very significant rise in ride average ride duration in January and February, and show 2 times higher averages than any other month.</a:t>
            </a:r>
          </a:p>
          <a:p>
            <a:r>
              <a:rPr lang="fi-FI" sz="1200" dirty="0"/>
              <a:t>Members do more rides on weekdays compared to week end and casual riders are the complete opposite of this.</a:t>
            </a: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399DE-EB75-4949-BD8E-E20D1030AC22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986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B3F1-B5E3-1222-F6E2-1E2BA00A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E4884-A7BC-EB20-ED7B-EFF967847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70B32-9947-4D4C-550C-077B82F0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4451-3CBB-4A8B-BA3A-094612139C4B}" type="datetimeFigureOut">
              <a:rPr lang="fi-FI" smtClean="0"/>
              <a:t>6.12.2023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9C12-FDC8-F56C-94C0-41E28CB4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774E0-7B6E-8054-5465-478E47C0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A3B2-1DA0-4E41-B539-576C0A17B4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0723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B82C-020F-D177-EA99-A99D6189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56A10-26F8-80EE-3B21-27211FB22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75BD6-13BC-A288-22FE-D1A0257A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4451-3CBB-4A8B-BA3A-094612139C4B}" type="datetimeFigureOut">
              <a:rPr lang="fi-FI" smtClean="0"/>
              <a:t>6.12.2023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12991-1719-88AE-0DF5-31C7D573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7DF0-3C0E-7E84-A969-735E87E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A3B2-1DA0-4E41-B539-576C0A17B4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625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72E76-E294-DFCF-7915-F5DAA86D5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9CE26-0443-8168-7B1B-165180961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814C8-4633-AAFF-1276-AC71C6BC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4451-3CBB-4A8B-BA3A-094612139C4B}" type="datetimeFigureOut">
              <a:rPr lang="fi-FI" smtClean="0"/>
              <a:t>6.12.2023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E9B4B-F4D8-DCBB-73EE-E58422AD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E044F-F851-BA65-2512-DCE964EB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A3B2-1DA0-4E41-B539-576C0A17B4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090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64EC-DE1D-3B2F-BADE-9E303D2F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4A23-A57A-7438-9B6F-6BA30217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23C38-4C33-DF8B-D06C-A470F6B3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4451-3CBB-4A8B-BA3A-094612139C4B}" type="datetimeFigureOut">
              <a:rPr lang="fi-FI" smtClean="0"/>
              <a:t>6.12.2023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9AD05-8F10-AF80-F920-99959366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9B751-736B-C6D1-D663-2E7C7AD5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A3B2-1DA0-4E41-B539-576C0A17B4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4940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4498-0B2D-B094-0F79-25C26F7D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B50E3-B32D-EDE8-0596-14582BDAA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644C0-CDA6-C1A2-D3EF-446BE9A2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4451-3CBB-4A8B-BA3A-094612139C4B}" type="datetimeFigureOut">
              <a:rPr lang="fi-FI" smtClean="0"/>
              <a:t>6.12.2023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44125-69BE-81A5-AFF7-A224C875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EB8B5-0198-9B0B-9C15-C03A1129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A3B2-1DA0-4E41-B539-576C0A17B4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531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B949-4625-40D3-3DEF-265CA5E9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0092-6A0C-4DE7-7CCA-E39BFFF85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36248-3BB4-9F9D-5DAD-245016F22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3173F-3D9C-A91C-7AC6-15BA9C52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4451-3CBB-4A8B-BA3A-094612139C4B}" type="datetimeFigureOut">
              <a:rPr lang="fi-FI" smtClean="0"/>
              <a:t>6.12.2023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B0CBA-E03F-1A71-533C-1F72152E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C39A8-06CF-37C9-5FD2-6CDCE7EC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A3B2-1DA0-4E41-B539-576C0A17B4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390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AA96-B79C-26F8-014C-F5276F4E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26F0B-6705-70B9-C2EC-C4BABA3D8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1B926-86B3-192A-CAA3-C8F13E553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CDE08-3BD7-4378-453E-AA93D7177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67AD8-7FC4-C8E3-9453-44175D4B3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02D7C-F5CC-B22D-97B0-434A9527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4451-3CBB-4A8B-BA3A-094612139C4B}" type="datetimeFigureOut">
              <a:rPr lang="fi-FI" smtClean="0"/>
              <a:t>6.12.2023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F8E56-8E39-1E22-9E0B-C1CDB355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9F3F8-D93A-3EE2-9295-FD9A9FBB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A3B2-1DA0-4E41-B539-576C0A17B4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622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295D-91D6-139C-CCA3-7678A922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826FF-7DFB-7360-1903-5BEA97F6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4451-3CBB-4A8B-BA3A-094612139C4B}" type="datetimeFigureOut">
              <a:rPr lang="fi-FI" smtClean="0"/>
              <a:t>6.12.2023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67E1C-A6D3-91B9-0488-C2A552F4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812FB-22F1-AB66-6CFC-BBDC93F4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A3B2-1DA0-4E41-B539-576C0A17B4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597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7A8DE-6EBD-94F3-BA87-6CF7B12E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4451-3CBB-4A8B-BA3A-094612139C4B}" type="datetimeFigureOut">
              <a:rPr lang="fi-FI" smtClean="0"/>
              <a:t>6.12.2023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2E057-8768-6A89-E33D-4123E8BB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3DF66-07C1-B539-D3EA-B342EB20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A3B2-1DA0-4E41-B539-576C0A17B4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920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9A14-69B4-0657-0519-A54A0CB0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4C50A-B4CD-C0A5-5FE7-4EB741FD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2F949-72A8-BC3B-A9C8-5466763EB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36E12-2D63-9CAE-61AF-483A3271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4451-3CBB-4A8B-BA3A-094612139C4B}" type="datetimeFigureOut">
              <a:rPr lang="fi-FI" smtClean="0"/>
              <a:t>6.12.2023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C5471-52AB-30EE-8EE9-83F23D98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39429-CCD5-9F76-99B3-81E663CB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A3B2-1DA0-4E41-B539-576C0A17B4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816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69E6-E94F-B33B-E78C-F1064127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40442-71EB-BFD5-7A52-B9C733C0C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6333A-703D-C212-F18F-FCEFD8FC0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459A1-075A-1B5A-E07B-11F7BC3B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4451-3CBB-4A8B-BA3A-094612139C4B}" type="datetimeFigureOut">
              <a:rPr lang="fi-FI" smtClean="0"/>
              <a:t>6.12.2023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6ACCB-71B2-B171-2CA3-94C249F4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2782C-6D63-99E8-6A85-CA131575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A3B2-1DA0-4E41-B539-576C0A17B4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0172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61CF5-EE98-8DA9-DE30-8975A933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6196D-6FAA-8DE1-2C1B-9F52B2728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B9B30-1AA0-3C6F-4314-924831C4A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4451-3CBB-4A8B-BA3A-094612139C4B}" type="datetimeFigureOut">
              <a:rPr lang="fi-FI" smtClean="0"/>
              <a:t>6.12.2023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EF46E-B3D2-C27C-BEF8-85774D538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F335-D2BE-1B64-D0BB-43B926187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EA3B2-1DA0-4E41-B539-576C0A17B4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8640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wmf"/><Relationship Id="rId2" Type="http://schemas.openxmlformats.org/officeDocument/2006/relationships/hyperlink" Target="file:///C:\Users\oskari\Desktop\2019_cyclist_trip_data\ready\bike_data_notes.nb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C:\Users\oskari\Desktop\2019_cyclist_trip_data\Statement%20of%20the%20business%20task.docx" TargetMode="External"/><Relationship Id="rId5" Type="http://schemas.openxmlformats.org/officeDocument/2006/relationships/hyperlink" Target="Statement%20of%20the%20business%20task.docx" TargetMode="Externa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AE09-876D-1C25-ACBE-342CE1D9B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inding out what differs between annual riders and casual riders bike usage?</a:t>
            </a:r>
            <a:br>
              <a:rPr lang="fi-F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4EBC4-DE7A-2D15-4A64-11239A271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3212"/>
            <a:ext cx="9144000" cy="282309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i-FI" dirty="0"/>
              <a:t>Inspection of these 2 groups, differences and similarities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i-FI" dirty="0"/>
              <a:t>Analysis from 2019 Q2 – 2020 Q1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i-FI" dirty="0"/>
              <a:t>Staying focused on average bike ride durations and amount of bikerides.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i-FI" dirty="0"/>
              <a:t>Encountering patterns and trends on the data I analyzed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i-FI" dirty="0"/>
              <a:t>My conclusions on the subject matter.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i-FI" dirty="0"/>
              <a:t>Feedabck and questions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i-FI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i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9CCB9-65BA-2A9F-D22C-D8475C25D06E}"/>
              </a:ext>
            </a:extLst>
          </p:cNvPr>
          <p:cNvSpPr txBox="1"/>
          <p:nvPr/>
        </p:nvSpPr>
        <p:spPr>
          <a:xfrm>
            <a:off x="1828800" y="31922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rgbClr val="0070C0"/>
                </a:solidFill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93960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8D3C-5350-52D2-A543-84A8B009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Purpose of this analysis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9E7F6-90A7-F056-3C0B-6079443C6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000" dirty="0"/>
              <a:t>find out possible patterns or trends to convert casual riders into annual riders with memberships.</a:t>
            </a:r>
          </a:p>
          <a:p>
            <a:r>
              <a:rPr lang="fi-FI" sz="2000" dirty="0"/>
              <a:t>Increase business growth and income.</a:t>
            </a:r>
          </a:p>
          <a:p>
            <a:r>
              <a:rPr lang="fi-FI" sz="2000" dirty="0"/>
              <a:t>Find out any business strategies that can be implemented in cohesion with the results.</a:t>
            </a:r>
          </a:p>
          <a:p>
            <a:r>
              <a:rPr lang="fi-FI" sz="2000" dirty="0"/>
              <a:t>Stakeholders get informed on the relationships and differences on bike usage between 2 groups</a:t>
            </a:r>
          </a:p>
          <a:p>
            <a:endParaRPr lang="fi-FI" sz="2000" dirty="0"/>
          </a:p>
          <a:p>
            <a:endParaRPr lang="fi-FI" sz="2000" dirty="0"/>
          </a:p>
          <a:p>
            <a:r>
              <a:rPr lang="fi-FI" sz="2000" dirty="0"/>
              <a:t>Recommendations on how the company could benefit from this data-analysis and what steps forward could affect business strategy positively.</a:t>
            </a:r>
          </a:p>
          <a:p>
            <a:r>
              <a:rPr lang="fi-FI" sz="2000" dirty="0"/>
              <a:t>Everyone are on the same page with the results and analysis after the presentation.</a:t>
            </a:r>
          </a:p>
          <a:p>
            <a:r>
              <a:rPr lang="fi-FI" sz="2000" dirty="0"/>
              <a:t>Start the first steps of business decisions where these results and findings are utilized.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8CC142-10D5-D7C6-7D0E-14EFA85BBC9D}"/>
              </a:ext>
            </a:extLst>
          </p:cNvPr>
          <p:cNvSpPr txBox="1"/>
          <p:nvPr/>
        </p:nvSpPr>
        <p:spPr>
          <a:xfrm>
            <a:off x="1171852" y="148862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rgbClr val="FFC000"/>
                </a:solidFill>
              </a:rPr>
              <a:t>Purpose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1A1DB-0552-A9F8-D65E-39771BE20713}"/>
              </a:ext>
            </a:extLst>
          </p:cNvPr>
          <p:cNvSpPr txBox="1"/>
          <p:nvPr/>
        </p:nvSpPr>
        <p:spPr>
          <a:xfrm>
            <a:off x="1056443" y="383279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rgbClr val="FFC000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83749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14CC-7990-F129-8D3B-8A6D591C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What work has been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2D4E-E654-E4E7-DC7A-39B2F3B8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79" y="1825625"/>
            <a:ext cx="11585543" cy="4667250"/>
          </a:xfrm>
        </p:spPr>
        <p:txBody>
          <a:bodyPr>
            <a:no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fi-FI" sz="2000" dirty="0">
                <a:solidFill>
                  <a:srgbClr val="FF0000"/>
                </a:solidFill>
              </a:rPr>
              <a:t>1. </a:t>
            </a:r>
            <a:r>
              <a:rPr lang="fi-FI" sz="2000" dirty="0"/>
              <a:t>The objectives were set and plan was made for action.</a:t>
            </a:r>
          </a:p>
          <a:p>
            <a:pPr marL="0" indent="0">
              <a:buClr>
                <a:srgbClr val="C00000"/>
              </a:buClr>
              <a:buNone/>
            </a:pPr>
            <a:endParaRPr lang="fi-FI" sz="2000" dirty="0"/>
          </a:p>
          <a:p>
            <a:pPr marL="0" indent="0">
              <a:buClr>
                <a:srgbClr val="C00000"/>
              </a:buClr>
              <a:buNone/>
            </a:pPr>
            <a:r>
              <a:rPr lang="fi-FI" sz="2000" dirty="0">
                <a:solidFill>
                  <a:srgbClr val="FF0000"/>
                </a:solidFill>
              </a:rPr>
              <a:t>2. </a:t>
            </a:r>
            <a:r>
              <a:rPr lang="fi-FI" sz="2000" dirty="0"/>
              <a:t>Availability checked and data sets were imported. Integrity and security checked.</a:t>
            </a:r>
          </a:p>
          <a:p>
            <a:pPr marL="0" indent="0">
              <a:buClr>
                <a:srgbClr val="C00000"/>
              </a:buClr>
              <a:buNone/>
            </a:pPr>
            <a:endParaRPr lang="fi-FI" sz="2000" dirty="0"/>
          </a:p>
          <a:p>
            <a:pPr marL="0" indent="0">
              <a:buClr>
                <a:srgbClr val="C00000"/>
              </a:buClr>
              <a:buNone/>
            </a:pPr>
            <a:r>
              <a:rPr lang="fi-FI" sz="2000" dirty="0">
                <a:solidFill>
                  <a:srgbClr val="FF0000"/>
                </a:solidFill>
              </a:rPr>
              <a:t>3. </a:t>
            </a:r>
            <a:r>
              <a:rPr lang="fi-FI" sz="2000" dirty="0"/>
              <a:t>Data was cleaned, compressed into one big dataset, and formatted for easier use.</a:t>
            </a:r>
          </a:p>
          <a:p>
            <a:pPr marL="0" indent="0">
              <a:buClr>
                <a:srgbClr val="C00000"/>
              </a:buClr>
              <a:buNone/>
            </a:pPr>
            <a:endParaRPr lang="fi-FI" sz="2000" dirty="0"/>
          </a:p>
          <a:p>
            <a:pPr marL="0" indent="0">
              <a:buClr>
                <a:srgbClr val="C00000"/>
              </a:buClr>
              <a:buNone/>
            </a:pPr>
            <a:r>
              <a:rPr lang="fi-FI" sz="2000" dirty="0">
                <a:solidFill>
                  <a:srgbClr val="FF0000"/>
                </a:solidFill>
              </a:rPr>
              <a:t>4. </a:t>
            </a:r>
            <a:r>
              <a:rPr lang="fi-FI" sz="2000" dirty="0"/>
              <a:t>Calculations and visualizations were made in order to draw conclusions of the dataset.</a:t>
            </a:r>
          </a:p>
          <a:p>
            <a:pPr marL="0" indent="0">
              <a:buClr>
                <a:srgbClr val="C00000"/>
              </a:buClr>
              <a:buNone/>
            </a:pPr>
            <a:endParaRPr lang="fi-FI" sz="2000" dirty="0"/>
          </a:p>
          <a:p>
            <a:pPr marL="0" indent="0">
              <a:buClr>
                <a:srgbClr val="C00000"/>
              </a:buClr>
              <a:buNone/>
            </a:pPr>
            <a:r>
              <a:rPr lang="fi-FI" sz="2000" dirty="0">
                <a:solidFill>
                  <a:srgbClr val="FF0000"/>
                </a:solidFill>
              </a:rPr>
              <a:t>5. </a:t>
            </a:r>
            <a:r>
              <a:rPr lang="fi-FI" sz="2000" dirty="0"/>
              <a:t>Data was analyzed more indepthly and considerd from different angles.</a:t>
            </a:r>
          </a:p>
        </p:txBody>
      </p:sp>
    </p:spTree>
    <p:extLst>
      <p:ext uri="{BB962C8B-B14F-4D97-AF65-F5344CB8AC3E}">
        <p14:creationId xmlns:p14="http://schemas.microsoft.com/office/powerpoint/2010/main" val="237086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FAA0-DE36-7447-803E-3EAA42AE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Bike rides for casual and member riders on a </a:t>
            </a:r>
            <a:r>
              <a:rPr lang="fi-FI" dirty="0">
                <a:solidFill>
                  <a:srgbClr val="00B050"/>
                </a:solidFill>
              </a:rPr>
              <a:t>weekly</a:t>
            </a:r>
            <a:r>
              <a:rPr lang="fi-FI" dirty="0"/>
              <a:t> basis during 2019 Q2 – 2020 Q1.</a:t>
            </a:r>
          </a:p>
        </p:txBody>
      </p:sp>
      <p:pic>
        <p:nvPicPr>
          <p:cNvPr id="5" name="Content Placeholder 4" descr="A graph of blue and pink bars&#10;&#10;Description automatically generated">
            <a:extLst>
              <a:ext uri="{FF2B5EF4-FFF2-40B4-BE49-F238E27FC236}">
                <a16:creationId xmlns:a16="http://schemas.microsoft.com/office/drawing/2014/main" id="{5D5CF5E0-56F9-290F-E621-95C67E658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60"/>
          <a:stretch/>
        </p:blipFill>
        <p:spPr>
          <a:xfrm>
            <a:off x="678234" y="2069182"/>
            <a:ext cx="4847682" cy="3792023"/>
          </a:xfrm>
        </p:spPr>
      </p:pic>
      <p:pic>
        <p:nvPicPr>
          <p:cNvPr id="11" name="Picture 10" descr="A graph of blue and red bars&#10;&#10;Description automatically generated">
            <a:extLst>
              <a:ext uri="{FF2B5EF4-FFF2-40B4-BE49-F238E27FC236}">
                <a16:creationId xmlns:a16="http://schemas.microsoft.com/office/drawing/2014/main" id="{A5AF4851-1105-A553-06EC-AD2DA41D6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919" y="2126649"/>
            <a:ext cx="5837326" cy="3686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012C79-641B-BD76-0516-0E8858177FB4}"/>
              </a:ext>
            </a:extLst>
          </p:cNvPr>
          <p:cNvSpPr txBox="1"/>
          <p:nvPr/>
        </p:nvSpPr>
        <p:spPr>
          <a:xfrm>
            <a:off x="981075" y="1595734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Average ride duration on week days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9667A-891B-A82D-5491-C8921532E118}"/>
              </a:ext>
            </a:extLst>
          </p:cNvPr>
          <p:cNvSpPr txBox="1"/>
          <p:nvPr/>
        </p:nvSpPr>
        <p:spPr>
          <a:xfrm>
            <a:off x="6796111" y="1611867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Number of rides on week 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C8A1C-9562-DD62-0E4F-3BDD3BA19FBC}"/>
              </a:ext>
            </a:extLst>
          </p:cNvPr>
          <p:cNvSpPr txBox="1"/>
          <p:nvPr/>
        </p:nvSpPr>
        <p:spPr>
          <a:xfrm>
            <a:off x="153766" y="1872733"/>
            <a:ext cx="1487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50" dirty="0"/>
              <a:t>(3000 seconds = 50min)</a:t>
            </a:r>
          </a:p>
        </p:txBody>
      </p:sp>
    </p:spTree>
    <p:extLst>
      <p:ext uri="{BB962C8B-B14F-4D97-AF65-F5344CB8AC3E}">
        <p14:creationId xmlns:p14="http://schemas.microsoft.com/office/powerpoint/2010/main" val="33030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6A21-EBC1-CA5F-6458-122B3209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Bike rides for casual and member riders on a </a:t>
            </a:r>
            <a:r>
              <a:rPr lang="fi-FI" dirty="0">
                <a:solidFill>
                  <a:srgbClr val="FF0000"/>
                </a:solidFill>
              </a:rPr>
              <a:t>monthly</a:t>
            </a:r>
            <a:r>
              <a:rPr lang="fi-FI" dirty="0"/>
              <a:t> basis during 2019 Q2 – 2020 Q1.</a:t>
            </a:r>
          </a:p>
        </p:txBody>
      </p:sp>
      <p:pic>
        <p:nvPicPr>
          <p:cNvPr id="4" name="Picture 3" descr="A graph of blue and red bars&#10;&#10;Description automatically generated">
            <a:extLst>
              <a:ext uri="{FF2B5EF4-FFF2-40B4-BE49-F238E27FC236}">
                <a16:creationId xmlns:a16="http://schemas.microsoft.com/office/drawing/2014/main" id="{96DDA053-AB0D-B084-3EFF-C64942ED4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68037"/>
            <a:ext cx="5873564" cy="3166748"/>
          </a:xfrm>
          <a:prstGeom prst="rect">
            <a:avLst/>
          </a:prstGeom>
        </p:spPr>
      </p:pic>
      <p:pic>
        <p:nvPicPr>
          <p:cNvPr id="5" name="Content Placeholder 4" descr="A graph of a graph with red and blue bars&#10;&#10;Description automatically generated">
            <a:extLst>
              <a:ext uri="{FF2B5EF4-FFF2-40B4-BE49-F238E27FC236}">
                <a16:creationId xmlns:a16="http://schemas.microsoft.com/office/drawing/2014/main" id="{6439C928-E5DF-4D83-318B-CB033E88A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92"/>
          <a:stretch/>
        </p:blipFill>
        <p:spPr>
          <a:xfrm>
            <a:off x="514350" y="2637634"/>
            <a:ext cx="5233168" cy="3346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8997F3-049E-1BC8-DD55-7E07B5D93D92}"/>
              </a:ext>
            </a:extLst>
          </p:cNvPr>
          <p:cNvSpPr txBox="1"/>
          <p:nvPr/>
        </p:nvSpPr>
        <p:spPr>
          <a:xfrm>
            <a:off x="514350" y="1983342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Average ride duration every month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9B703-7388-10D1-C84C-8E59F8592B09}"/>
              </a:ext>
            </a:extLst>
          </p:cNvPr>
          <p:cNvSpPr txBox="1"/>
          <p:nvPr/>
        </p:nvSpPr>
        <p:spPr>
          <a:xfrm>
            <a:off x="6486525" y="1983342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Average ride duration every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C187C-DDFD-60C3-2CCC-5865BB6DE469}"/>
              </a:ext>
            </a:extLst>
          </p:cNvPr>
          <p:cNvSpPr txBox="1"/>
          <p:nvPr/>
        </p:nvSpPr>
        <p:spPr>
          <a:xfrm>
            <a:off x="-10719" y="2383718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50" dirty="0"/>
              <a:t>(10000 seconds = 2h 46min)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56165C-B0E8-E4A7-4354-0733D8DB1EAA}"/>
              </a:ext>
            </a:extLst>
          </p:cNvPr>
          <p:cNvSpPr txBox="1"/>
          <p:nvPr/>
        </p:nvSpPr>
        <p:spPr>
          <a:xfrm>
            <a:off x="6369497" y="2352674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50" dirty="0"/>
              <a:t>(4e+05 = 400 000)</a:t>
            </a:r>
          </a:p>
        </p:txBody>
      </p:sp>
    </p:spTree>
    <p:extLst>
      <p:ext uri="{BB962C8B-B14F-4D97-AF65-F5344CB8AC3E}">
        <p14:creationId xmlns:p14="http://schemas.microsoft.com/office/powerpoint/2010/main" val="48515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614BBC8-0CCF-98E6-0695-D5A2681D52B4}"/>
              </a:ext>
            </a:extLst>
          </p:cNvPr>
          <p:cNvSpPr/>
          <p:nvPr/>
        </p:nvSpPr>
        <p:spPr>
          <a:xfrm>
            <a:off x="6966408" y="1847654"/>
            <a:ext cx="3783291" cy="3431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B28A4-10E2-EA12-F9FB-419F7BEC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More calculations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9F11B1-65F9-4778-C2A6-8D94CF0BD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094" y="2023045"/>
            <a:ext cx="3066097" cy="30485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DE7ECB-CF3F-E981-DCC8-4350ACE79041}"/>
              </a:ext>
            </a:extLst>
          </p:cNvPr>
          <p:cNvSpPr txBox="1"/>
          <p:nvPr/>
        </p:nvSpPr>
        <p:spPr>
          <a:xfrm>
            <a:off x="1442301" y="2044082"/>
            <a:ext cx="187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Average, median..</a:t>
            </a:r>
          </a:p>
        </p:txBody>
      </p:sp>
    </p:spTree>
    <p:extLst>
      <p:ext uri="{BB962C8B-B14F-4D97-AF65-F5344CB8AC3E}">
        <p14:creationId xmlns:p14="http://schemas.microsoft.com/office/powerpoint/2010/main" val="54588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C8AA-CAF3-B450-2099-A70F28F9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7C90-795A-D91B-A46D-B1406D0E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i-FI" dirty="0"/>
              <a:t>Target sales campaings for casual riders at</a:t>
            </a:r>
            <a:r>
              <a:rPr lang="fi-FI" b="1" dirty="0"/>
              <a:t> the first 2 months of the year </a:t>
            </a:r>
            <a:r>
              <a:rPr lang="fi-FI" dirty="0"/>
              <a:t>and increase advertising before weekend, when most casual riders tend to ride.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Utilize the </a:t>
            </a:r>
            <a:r>
              <a:rPr lang="fi-FI" b="1" dirty="0"/>
              <a:t>spring to early autumn season </a:t>
            </a:r>
            <a:r>
              <a:rPr lang="fi-FI" dirty="0"/>
              <a:t>to get memberships out when all riders are seen to be doing most of the rides out of the year.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Marketing campaign that culminates some way in to </a:t>
            </a:r>
            <a:r>
              <a:rPr lang="fi-FI" b="1" dirty="0"/>
              <a:t>ride time </a:t>
            </a:r>
            <a:r>
              <a:rPr lang="fi-FI" dirty="0"/>
              <a:t>rather than individual times of rides made.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4707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084E-675A-9EC5-B96F-E8A579FE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D7DB-7A6C-2316-24D8-0220D90CB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What more further analysis or inspection could I do on this dataset?</a:t>
            </a:r>
          </a:p>
          <a:p>
            <a:r>
              <a:rPr lang="fi-FI" dirty="0"/>
              <a:t>Any questions?</a:t>
            </a:r>
          </a:p>
        </p:txBody>
      </p:sp>
      <p:graphicFrame>
        <p:nvGraphicFramePr>
          <p:cNvPr id="6" name="Object 5">
            <a:hlinkClick r:id="rId2"/>
            <a:extLst>
              <a:ext uri="{FF2B5EF4-FFF2-40B4-BE49-F238E27FC236}">
                <a16:creationId xmlns:a16="http://schemas.microsoft.com/office/drawing/2014/main" id="{4F3F4CCF-7578-CCE1-DB23-B597460052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71826"/>
              </p:ext>
            </p:extLst>
          </p:nvPr>
        </p:nvGraphicFramePr>
        <p:xfrm>
          <a:off x="642218" y="5798828"/>
          <a:ext cx="2044421" cy="694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289880" imgH="437400" progId="Package">
                  <p:embed/>
                </p:oleObj>
              </mc:Choice>
              <mc:Fallback>
                <p:oleObj name="Packager Shell Object" showAsIcon="1" r:id="rId3" imgW="12898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218" y="5798828"/>
                        <a:ext cx="2044421" cy="694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hlinkClick r:id="rId5" action="ppaction://hlinkfile"/>
            <a:extLst>
              <a:ext uri="{FF2B5EF4-FFF2-40B4-BE49-F238E27FC236}">
                <a16:creationId xmlns:a16="http://schemas.microsoft.com/office/drawing/2014/main" id="{3B5190E0-B86F-D0BD-C9FC-CBBEEA0A2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817465"/>
              </p:ext>
            </p:extLst>
          </p:nvPr>
        </p:nvGraphicFramePr>
        <p:xfrm>
          <a:off x="1207228" y="4728412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6" imgW="914400" imgH="792360" progId="Word.Document.12">
                  <p:link updateAutomatic="1"/>
                </p:oleObj>
              </mc:Choice>
              <mc:Fallback>
                <p:oleObj name="Document" showAsIcon="1" r:id="rId6" imgW="914400" imgH="79236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7228" y="4728412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883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590</Words>
  <Application>Microsoft Office PowerPoint</Application>
  <PresentationFormat>Widescreen</PresentationFormat>
  <Paragraphs>58</Paragraphs>
  <Slides>8</Slides>
  <Notes>2</Notes>
  <HiddenSlides>0</HiddenSlides>
  <MMClips>0</MMClips>
  <ScaleCrop>false</ScaleCrop>
  <HeadingPairs>
    <vt:vector size="10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file:///C:\Users\oskari\Desktop\2019_cyclist_trip_data\Statement%20of%20the%20business%20task.docx</vt:lpstr>
      <vt:lpstr>Packager Shell Object</vt:lpstr>
      <vt:lpstr>Finding out what differs between annual riders and casual riders bike usage? </vt:lpstr>
      <vt:lpstr>Purpose of this analysis and goals</vt:lpstr>
      <vt:lpstr>What work has been done</vt:lpstr>
      <vt:lpstr>Bike rides for casual and member riders on a weekly basis during 2019 Q2 – 2020 Q1.</vt:lpstr>
      <vt:lpstr>Bike rides for casual and member riders on a monthly basis during 2019 Q2 – 2020 Q1.</vt:lpstr>
      <vt:lpstr>More calculations</vt:lpstr>
      <vt:lpstr>Recommendation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out what differs between annual riders and casual riders bike usage? </dc:title>
  <dc:creator>Oskari Sulkakoski</dc:creator>
  <cp:lastModifiedBy>Oskari Sulkakoski</cp:lastModifiedBy>
  <cp:revision>3</cp:revision>
  <dcterms:created xsi:type="dcterms:W3CDTF">2023-12-04T14:58:22Z</dcterms:created>
  <dcterms:modified xsi:type="dcterms:W3CDTF">2023-12-06T15:16:53Z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2023-12-04T15:45:16Z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2baacab8-5842-4cae-b85b-f70bdcce9af2</vt:lpwstr>
  </property>
  <property fmtid="{D5CDD505-2E9C-101B-9397-08002B2CF9AE}" pid="7" name="MSIP_Label_defa4170-0d19-0005-0004-bc88714345d2_ActionId">
    <vt:lpwstr>6c4ca6e6-1d6f-453f-a3c7-c95b35713d94</vt:lpwstr>
  </property>
  <property fmtid="{D5CDD505-2E9C-101B-9397-08002B2CF9AE}" pid="8" name="MSIP_Label_defa4170-0d19-0005-0004-bc88714345d2_ContentBits">
    <vt:lpwstr>0</vt:lpwstr>
  </property>
</Properties>
</file>