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800" r:id="rId3"/>
    <p:sldMasterId id="2147483656" r:id="rId4"/>
  </p:sldMasterIdLst>
  <p:notesMasterIdLst>
    <p:notesMasterId r:id="rId34"/>
  </p:notesMasterIdLst>
  <p:handoutMasterIdLst>
    <p:handoutMasterId r:id="rId35"/>
  </p:handoutMasterIdLst>
  <p:sldIdLst>
    <p:sldId id="362" r:id="rId5"/>
    <p:sldId id="372" r:id="rId6"/>
    <p:sldId id="373" r:id="rId7"/>
    <p:sldId id="374" r:id="rId8"/>
    <p:sldId id="375" r:id="rId9"/>
    <p:sldId id="376" r:id="rId10"/>
    <p:sldId id="378" r:id="rId11"/>
    <p:sldId id="379" r:id="rId12"/>
    <p:sldId id="380" r:id="rId13"/>
    <p:sldId id="404" r:id="rId14"/>
    <p:sldId id="381" r:id="rId15"/>
    <p:sldId id="390" r:id="rId16"/>
    <p:sldId id="405" r:id="rId17"/>
    <p:sldId id="400" r:id="rId18"/>
    <p:sldId id="406" r:id="rId19"/>
    <p:sldId id="407" r:id="rId20"/>
    <p:sldId id="383" r:id="rId21"/>
    <p:sldId id="389" r:id="rId22"/>
    <p:sldId id="391" r:id="rId23"/>
    <p:sldId id="394" r:id="rId24"/>
    <p:sldId id="395" r:id="rId25"/>
    <p:sldId id="396" r:id="rId26"/>
    <p:sldId id="397" r:id="rId27"/>
    <p:sldId id="398" r:id="rId28"/>
    <p:sldId id="399" r:id="rId29"/>
    <p:sldId id="403" r:id="rId30"/>
    <p:sldId id="402" r:id="rId31"/>
    <p:sldId id="368" r:id="rId32"/>
    <p:sldId id="335" r:id="rId33"/>
  </p:sldIdLst>
  <p:sldSz cx="9144000" cy="5143500" type="screen16x9"/>
  <p:notesSz cx="6670675" cy="9875838"/>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CE"/>
    <a:srgbClr val="00ADD0"/>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54" autoAdjust="0"/>
    <p:restoredTop sz="95087" autoAdjust="0"/>
  </p:normalViewPr>
  <p:slideViewPr>
    <p:cSldViewPr snapToGrid="0" snapToObjects="1" showGuides="1">
      <p:cViewPr varScale="1">
        <p:scale>
          <a:sx n="186" d="100"/>
          <a:sy n="186" d="100"/>
        </p:scale>
        <p:origin x="224" y="808"/>
      </p:cViewPr>
      <p:guideLst>
        <p:guide orient="horz"/>
        <p:guide/>
        <p:guide pos="5666"/>
      </p:guideLst>
    </p:cSldViewPr>
  </p:slideViewPr>
  <p:notesTextViewPr>
    <p:cViewPr>
      <p:scale>
        <a:sx n="100" d="100"/>
        <a:sy n="100" d="100"/>
      </p:scale>
      <p:origin x="0" y="0"/>
    </p:cViewPr>
  </p:notesTextViewPr>
  <p:sorterViewPr>
    <p:cViewPr varScale="1">
      <p:scale>
        <a:sx n="130" d="100"/>
        <a:sy n="130" d="100"/>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9/22/21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9/22/21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image" Target="../media/image1.jpe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8.xml"/><Relationship Id="rId7" Type="http://schemas.openxmlformats.org/officeDocument/2006/relationships/image" Target="../media/image1.jpe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3.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795" r:id="rId11"/>
    <p:sldLayoutId id="2147483796" r:id="rId12"/>
    <p:sldLayoutId id="2147483833" r:id="rId13"/>
    <p:sldLayoutId id="2147483837" r:id="rId14"/>
    <p:sldLayoutId id="2147483839" r:id="rId15"/>
    <p:sldLayoutId id="2147483797" r:id="rId16"/>
    <p:sldLayoutId id="2147483798" r:id="rId17"/>
    <p:sldLayoutId id="2147483799" r:id="rId18"/>
    <p:sldLayoutId id="2147483789"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06" r:id="rId11"/>
    <p:sldLayoutId id="2147483807" r:id="rId12"/>
    <p:sldLayoutId id="2147483841" r:id="rId13"/>
    <p:sldLayoutId id="2147483838" r:id="rId14"/>
    <p:sldLayoutId id="2147483840" r:id="rId15"/>
    <p:sldLayoutId id="2147483808" r:id="rId16"/>
    <p:sldLayoutId id="2147483809" r:id="rId17"/>
    <p:sldLayoutId id="2147483810"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1.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3579-1BC8-B542-A3E4-D506B6AC7913}"/>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bds Programming Language</a:t>
            </a:r>
            <a:br>
              <a:rPr lang="en-US" b="0" dirty="0">
                <a:latin typeface="Calibri Light" panose="020F0302020204030204" pitchFamily="34" charset="0"/>
                <a:cs typeface="Calibri Light" panose="020F0302020204030204" pitchFamily="34" charset="0"/>
              </a:rPr>
            </a:br>
            <a:r>
              <a:rPr lang="en-US" sz="2000" b="0" dirty="0">
                <a:latin typeface="Calibri Light" panose="020F0302020204030204" pitchFamily="34" charset="0"/>
                <a:cs typeface="Calibri Light" panose="020F0302020204030204" pitchFamily="34" charset="0"/>
              </a:rPr>
              <a:t>Scaling over 100,000 CPUs</a:t>
            </a:r>
            <a:endParaRPr lang="en-US" dirty="0"/>
          </a:p>
        </p:txBody>
      </p:sp>
      <p:sp>
        <p:nvSpPr>
          <p:cNvPr id="3" name="Text Placeholder 2">
            <a:extLst>
              <a:ext uri="{FF2B5EF4-FFF2-40B4-BE49-F238E27FC236}">
                <a16:creationId xmlns:a16="http://schemas.microsoft.com/office/drawing/2014/main" id="{88596449-3C18-E246-A5F5-4A4BAF1250EA}"/>
              </a:ext>
            </a:extLst>
          </p:cNvPr>
          <p:cNvSpPr>
            <a:spLocks noGrp="1"/>
          </p:cNvSpPr>
          <p:nvPr>
            <p:ph type="body" sz="quarter" idx="11"/>
          </p:nvPr>
        </p:nvSpPr>
        <p:spPr/>
        <p:txBody>
          <a:bodyPr/>
          <a:lstStyle/>
          <a:p>
            <a:r>
              <a:rPr lang="en-US" dirty="0"/>
              <a:t>Pablo Cingolani</a:t>
            </a:r>
          </a:p>
        </p:txBody>
      </p:sp>
      <p:sp>
        <p:nvSpPr>
          <p:cNvPr id="4" name="Text Placeholder 3">
            <a:extLst>
              <a:ext uri="{FF2B5EF4-FFF2-40B4-BE49-F238E27FC236}">
                <a16:creationId xmlns:a16="http://schemas.microsoft.com/office/drawing/2014/main" id="{F0153F4D-06BC-4844-9BDF-7B8821851001}"/>
              </a:ext>
            </a:extLst>
          </p:cNvPr>
          <p:cNvSpPr>
            <a:spLocks noGrp="1"/>
          </p:cNvSpPr>
          <p:nvPr>
            <p:ph type="body" sz="quarter" idx="12"/>
          </p:nvPr>
        </p:nvSpPr>
        <p:spPr/>
        <p:txBody>
          <a:bodyPr/>
          <a:lstStyle/>
          <a:p>
            <a:r>
              <a:rPr lang="en-US" dirty="0"/>
              <a:t>Director, NGS Informatics, Oncology</a:t>
            </a:r>
          </a:p>
        </p:txBody>
      </p:sp>
      <p:sp>
        <p:nvSpPr>
          <p:cNvPr id="5" name="Text Placeholder 4">
            <a:extLst>
              <a:ext uri="{FF2B5EF4-FFF2-40B4-BE49-F238E27FC236}">
                <a16:creationId xmlns:a16="http://schemas.microsoft.com/office/drawing/2014/main" id="{A3EC25F9-B307-4141-9367-0988D4A910F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D92002F3-6C23-9647-BCF6-79EA8EA8C0B9}"/>
              </a:ext>
            </a:extLst>
          </p:cNvPr>
          <p:cNvSpPr>
            <a:spLocks noGrp="1"/>
          </p:cNvSpPr>
          <p:nvPr>
            <p:ph type="body" sz="quarter" idx="13"/>
          </p:nvPr>
        </p:nvSpPr>
        <p:spPr/>
        <p:txBody>
          <a:bodyPr/>
          <a:lstStyle/>
          <a:p>
            <a:r>
              <a:rPr lang="en-US" dirty="0"/>
              <a:t>2021-09-22</a:t>
            </a:r>
          </a:p>
        </p:txBody>
      </p:sp>
    </p:spTree>
    <p:extLst>
      <p:ext uri="{BB962C8B-B14F-4D97-AF65-F5344CB8AC3E}">
        <p14:creationId xmlns:p14="http://schemas.microsoft.com/office/powerpoint/2010/main" val="53175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10</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sge</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12CA2C2E-815E-7243-AFDA-6B2C532B0F5D}"/>
              </a:ext>
            </a:extLst>
          </p:cNvPr>
          <p:cNvSpPr txBox="1"/>
          <p:nvPr/>
        </p:nvSpPr>
        <p:spPr>
          <a:xfrm>
            <a:off x="4710364" y="2822375"/>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 SLURM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slurm</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Cluster:</a:t>
            </a:r>
            <a:r>
              <a:rPr lang="en-US" sz="1800" b="1" dirty="0">
                <a:solidFill>
                  <a:schemeClr val="bg1">
                    <a:lumMod val="65000"/>
                  </a:schemeClr>
                </a:solidFill>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SGE</a:t>
            </a:r>
            <a:r>
              <a:rPr lang="en-US" sz="1800" b="1" dirty="0">
                <a:solidFill>
                  <a:schemeClr val="bg1">
                    <a:lumMod val="65000"/>
                  </a:schemeClr>
                </a:solidFill>
                <a:latin typeface="Calibri Light" panose="020F0302020204030204" pitchFamily="34" charset="0"/>
                <a:cs typeface="Calibri Light" panose="020F0302020204030204" pitchFamily="34" charset="0"/>
              </a:rPr>
              <a:t>, MOAB, </a:t>
            </a:r>
            <a:r>
              <a:rPr lang="en-US" sz="1800" dirty="0" err="1">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6570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11</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sge</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12CA2C2E-815E-7243-AFDA-6B2C532B0F5D}"/>
              </a:ext>
            </a:extLst>
          </p:cNvPr>
          <p:cNvSpPr txBox="1"/>
          <p:nvPr/>
        </p:nvSpPr>
        <p:spPr>
          <a:xfrm>
            <a:off x="4710364" y="2822375"/>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 SLURM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slurm</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Cluster:</a:t>
            </a:r>
            <a:r>
              <a:rPr lang="en-US" sz="1800" b="1" dirty="0">
                <a:solidFill>
                  <a:schemeClr val="bg1">
                    <a:lumMod val="65000"/>
                  </a:schemeClr>
                </a:solidFill>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SGE</a:t>
            </a:r>
            <a:r>
              <a:rPr lang="en-US" sz="1800" b="1" dirty="0">
                <a:solidFill>
                  <a:schemeClr val="bg1">
                    <a:lumMod val="65000"/>
                  </a:schemeClr>
                </a:solidFill>
                <a:latin typeface="Calibri Light" panose="020F0302020204030204" pitchFamily="34" charset="0"/>
                <a:cs typeface="Calibri Light" panose="020F0302020204030204" pitchFamily="34" charset="0"/>
              </a:rPr>
              <a:t>, MOAB, </a:t>
            </a:r>
            <a:r>
              <a:rPr lang="en-US" sz="1800" dirty="0" err="1">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71DAD490-A5E9-0A46-8351-D0451D21901E}"/>
              </a:ext>
            </a:extLst>
          </p:cNvPr>
          <p:cNvSpPr txBox="1"/>
          <p:nvPr/>
        </p:nvSpPr>
        <p:spPr>
          <a:xfrm>
            <a:off x="1055077" y="4062047"/>
            <a:ext cx="3077308" cy="954107"/>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invokes the appropriate  </a:t>
            </a:r>
            <a:r>
              <a:rPr lang="en-US" sz="1400" b="1" dirty="0" err="1">
                <a:latin typeface="Calibri Light" panose="020F0302020204030204" pitchFamily="34" charset="0"/>
                <a:cs typeface="Calibri Light" panose="020F0302020204030204" pitchFamily="34" charset="0"/>
              </a:rPr>
              <a:t>qsub</a:t>
            </a:r>
            <a:r>
              <a:rPr lang="en-US" sz="1400" dirty="0">
                <a:latin typeface="Calibri Light" panose="020F0302020204030204" pitchFamily="34" charset="0"/>
                <a:cs typeface="Calibri Light" panose="020F0302020204030204" pitchFamily="34" charset="0"/>
              </a:rPr>
              <a:t> or </a:t>
            </a:r>
            <a:r>
              <a:rPr lang="en-US" sz="1400" b="1" dirty="0" err="1">
                <a:latin typeface="Calibri Light" panose="020F0302020204030204" pitchFamily="34" charset="0"/>
                <a:cs typeface="Calibri Light" panose="020F0302020204030204" pitchFamily="34" charset="0"/>
              </a:rPr>
              <a:t>sbatch</a:t>
            </a:r>
            <a:r>
              <a:rPr lang="en-US" sz="1400" dirty="0">
                <a:latin typeface="Calibri Light" panose="020F0302020204030204" pitchFamily="34" charset="0"/>
                <a:cs typeface="Calibri Light" panose="020F0302020204030204" pitchFamily="34" charset="0"/>
              </a:rPr>
              <a:t> commands, monitors jobs in cluster, collect post-mortem information if the job fails</a:t>
            </a:r>
          </a:p>
        </p:txBody>
      </p:sp>
      <p:cxnSp>
        <p:nvCxnSpPr>
          <p:cNvPr id="5" name="Straight Arrow Connector 4">
            <a:extLst>
              <a:ext uri="{FF2B5EF4-FFF2-40B4-BE49-F238E27FC236}">
                <a16:creationId xmlns:a16="http://schemas.microsoft.com/office/drawing/2014/main" id="{CE7258B2-FE1F-F947-84D1-3101FC58305B}"/>
              </a:ext>
            </a:extLst>
          </p:cNvPr>
          <p:cNvCxnSpPr>
            <a:cxnSpLocks/>
            <a:stCxn id="10" idx="3"/>
          </p:cNvCxnSpPr>
          <p:nvPr/>
        </p:nvCxnSpPr>
        <p:spPr>
          <a:xfrm flipV="1">
            <a:off x="4132385" y="1725677"/>
            <a:ext cx="1718400" cy="2813424"/>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5808732-9719-4E41-828E-50F31F84BD31}"/>
              </a:ext>
            </a:extLst>
          </p:cNvPr>
          <p:cNvCxnSpPr>
            <a:cxnSpLocks/>
            <a:stCxn id="10" idx="3"/>
          </p:cNvCxnSpPr>
          <p:nvPr/>
        </p:nvCxnSpPr>
        <p:spPr>
          <a:xfrm flipV="1">
            <a:off x="4132385" y="3363243"/>
            <a:ext cx="1957587" cy="1175858"/>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505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12</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aws</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7082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13</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an SGE cluster</a:t>
            </a:r>
          </a:p>
          <a:p>
            <a:r>
              <a:rPr lang="en-US" sz="1400" dirty="0">
                <a:solidFill>
                  <a:srgbClr val="92D050"/>
                </a:solidFill>
                <a:latin typeface="Consolas" panose="020B0609020204030204" pitchFamily="49" charset="0"/>
                <a:cs typeface="Consolas" panose="020B0609020204030204" pitchFamily="49" charset="0"/>
              </a:rPr>
              <a:t>$ bds -s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aws</a:t>
            </a:r>
            <a:r>
              <a:rPr lang="en-US" sz="1400" dirty="0">
                <a:solidFill>
                  <a:srgbClr val="92D050"/>
                </a:solidFill>
                <a:latin typeface="Consolas" panose="020B0609020204030204" pitchFamily="49" charset="0"/>
                <a:cs typeface="Consolas" panose="020B0609020204030204" pitchFamily="49" charset="0"/>
              </a:rPr>
              <a:t>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A3277078-65F8-CB45-8AA9-EFF2D52804A2}"/>
              </a:ext>
            </a:extLst>
          </p:cNvPr>
          <p:cNvSpPr txBox="1"/>
          <p:nvPr/>
        </p:nvSpPr>
        <p:spPr>
          <a:xfrm>
            <a:off x="4710364" y="2794048"/>
            <a:ext cx="4362074" cy="2369880"/>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will…</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an instance</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 start-up script that executes the task</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 trap in startup script to shut-down on error</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Set the instance as ”Terminate on shutdown”</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Retries if AWS run instance fails</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Create an SQS queue</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The instance starts up</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Executes the task</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Redirect STDOUT / STDERR to SQS queue</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Send task’s EXIT code to SQS (when task finishes)</a:t>
            </a:r>
          </a:p>
          <a:p>
            <a:pPr marL="171450"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Local bds process</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Monitors SQS, shows STDOUT / STDERR  messages</a:t>
            </a:r>
          </a:p>
          <a:p>
            <a:pPr marL="628650" lvl="1" indent="-171450">
              <a:buFont typeface="Arial" panose="020B0604020202020204" pitchFamily="34" charset="0"/>
              <a:buChar char="•"/>
            </a:pPr>
            <a:r>
              <a:rPr lang="en-US" sz="1000" dirty="0">
                <a:latin typeface="Calibri Light" panose="020F0302020204030204" pitchFamily="34" charset="0"/>
                <a:cs typeface="Calibri Light" panose="020F0302020204030204" pitchFamily="34" charset="0"/>
              </a:rPr>
              <a:t>Marks task as finished when EXIT code is received</a:t>
            </a:r>
          </a:p>
        </p:txBody>
      </p:sp>
      <p:cxnSp>
        <p:nvCxnSpPr>
          <p:cNvPr id="5" name="Elbow Connector 4">
            <a:extLst>
              <a:ext uri="{FF2B5EF4-FFF2-40B4-BE49-F238E27FC236}">
                <a16:creationId xmlns:a16="http://schemas.microsoft.com/office/drawing/2014/main" id="{8BFE22CC-58E4-4D44-92C2-B87193DF0CA0}"/>
              </a:ext>
            </a:extLst>
          </p:cNvPr>
          <p:cNvCxnSpPr>
            <a:stCxn id="8" idx="1"/>
            <a:endCxn id="6" idx="1"/>
          </p:cNvCxnSpPr>
          <p:nvPr/>
        </p:nvCxnSpPr>
        <p:spPr>
          <a:xfrm rot="10800000">
            <a:off x="4710364" y="1964732"/>
            <a:ext cx="12700" cy="2014257"/>
          </a:xfrm>
          <a:prstGeom prst="bentConnector3">
            <a:avLst>
              <a:gd name="adj1" fmla="val 3461543"/>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35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14</a:t>
            </a:fld>
            <a:endParaRPr lang="en-GB" dirty="0"/>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09CBB8DB-860F-5249-809E-6AAAB5F29669}"/>
              </a:ext>
            </a:extLst>
          </p:cNvPr>
          <p:cNvSpPr txBox="1"/>
          <p:nvPr/>
        </p:nvSpPr>
        <p:spPr>
          <a:xfrm>
            <a:off x="4710364" y="1164512"/>
            <a:ext cx="4362074" cy="3323987"/>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Execute on a cluster</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(out1 &lt;- in1, system := ‘</a:t>
            </a:r>
            <a:r>
              <a:rPr lang="en-US" sz="1400" dirty="0" err="1">
                <a:solidFill>
                  <a:schemeClr val="bg1"/>
                </a:solidFill>
                <a:latin typeface="Consolas" panose="020B0609020204030204" pitchFamily="49" charset="0"/>
                <a:cs typeface="Consolas" panose="020B0609020204030204" pitchFamily="49" charset="0"/>
              </a:rPr>
              <a:t>slurm</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some_cmd</a:t>
            </a:r>
            <a:r>
              <a:rPr lang="en-US" sz="1400" dirty="0">
                <a:solidFill>
                  <a:schemeClr val="bg1"/>
                </a:solidFill>
                <a:latin typeface="Consolas" panose="020B0609020204030204" pitchFamily="49" charset="0"/>
                <a:cs typeface="Consolas" panose="020B0609020204030204" pitchFamily="49" charset="0"/>
              </a:rPr>
              <a:t> $in1 &gt; $out1</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on a Cloud</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(out2 &lt;- in2, system := ‘</a:t>
            </a:r>
            <a:r>
              <a:rPr lang="en-US" sz="1400" dirty="0" err="1">
                <a:solidFill>
                  <a:schemeClr val="bg1"/>
                </a:solidFill>
                <a:latin typeface="Consolas" panose="020B0609020204030204" pitchFamily="49" charset="0"/>
                <a:cs typeface="Consolas" panose="020B0609020204030204" pitchFamily="49" charset="0"/>
              </a:rPr>
              <a:t>aws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another_cmd</a:t>
            </a:r>
            <a:r>
              <a:rPr lang="en-US" sz="1400" dirty="0">
                <a:solidFill>
                  <a:schemeClr val="bg1"/>
                </a:solidFill>
                <a:latin typeface="Consolas" panose="020B0609020204030204" pitchFamily="49" charset="0"/>
                <a:cs typeface="Consolas" panose="020B0609020204030204" pitchFamily="49" charset="0"/>
              </a:rPr>
              <a:t> $in2 &gt; $out2</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as a local process</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[out1, out2])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join_outs</a:t>
            </a:r>
            <a:r>
              <a:rPr lang="en-US" sz="1400" dirty="0">
                <a:solidFill>
                  <a:schemeClr val="bg1"/>
                </a:solidFill>
                <a:latin typeface="Consolas" panose="020B0609020204030204" pitchFamily="49" charset="0"/>
                <a:cs typeface="Consolas" panose="020B0609020204030204" pitchFamily="49" charset="0"/>
              </a:rPr>
              <a:t> $out1 $out2 &gt; $out</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553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15</a:t>
            </a:fld>
            <a:endParaRPr lang="en-GB" dirty="0"/>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09CBB8DB-860F-5249-809E-6AAAB5F29669}"/>
              </a:ext>
            </a:extLst>
          </p:cNvPr>
          <p:cNvSpPr txBox="1"/>
          <p:nvPr/>
        </p:nvSpPr>
        <p:spPr>
          <a:xfrm>
            <a:off x="4710364" y="1164512"/>
            <a:ext cx="4362074" cy="3323987"/>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Execute on a cluster</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(out1 &lt;- in1, system := ‘</a:t>
            </a:r>
            <a:r>
              <a:rPr lang="en-US" sz="1400" dirty="0" err="1">
                <a:solidFill>
                  <a:schemeClr val="bg1"/>
                </a:solidFill>
                <a:latin typeface="Consolas" panose="020B0609020204030204" pitchFamily="49" charset="0"/>
                <a:cs typeface="Consolas" panose="020B0609020204030204" pitchFamily="49" charset="0"/>
              </a:rPr>
              <a:t>slurm</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some_cmd</a:t>
            </a:r>
            <a:r>
              <a:rPr lang="en-US" sz="1400" dirty="0">
                <a:solidFill>
                  <a:schemeClr val="bg1"/>
                </a:solidFill>
                <a:latin typeface="Consolas" panose="020B0609020204030204" pitchFamily="49" charset="0"/>
                <a:cs typeface="Consolas" panose="020B0609020204030204" pitchFamily="49" charset="0"/>
              </a:rPr>
              <a:t> $in1 &gt; $out1</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on a Cloud</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(out2 &lt;- in2, system := ‘</a:t>
            </a:r>
            <a:r>
              <a:rPr lang="en-US" sz="1400" dirty="0" err="1">
                <a:solidFill>
                  <a:schemeClr val="bg1"/>
                </a:solidFill>
                <a:latin typeface="Consolas" panose="020B0609020204030204" pitchFamily="49" charset="0"/>
                <a:cs typeface="Consolas" panose="020B0609020204030204" pitchFamily="49" charset="0"/>
              </a:rPr>
              <a:t>aws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another_cmd</a:t>
            </a:r>
            <a:r>
              <a:rPr lang="en-US" sz="1400" dirty="0">
                <a:solidFill>
                  <a:schemeClr val="bg1"/>
                </a:solidFill>
                <a:latin typeface="Consolas" panose="020B0609020204030204" pitchFamily="49" charset="0"/>
                <a:cs typeface="Consolas" panose="020B0609020204030204" pitchFamily="49" charset="0"/>
              </a:rPr>
              <a:t> $in2 &gt; $out2</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Execute as a local process</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[out1, out2])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join_outs</a:t>
            </a:r>
            <a:r>
              <a:rPr lang="en-US" sz="1400" dirty="0">
                <a:solidFill>
                  <a:schemeClr val="bg1"/>
                </a:solidFill>
                <a:latin typeface="Consolas" panose="020B0609020204030204" pitchFamily="49" charset="0"/>
                <a:cs typeface="Consolas" panose="020B0609020204030204" pitchFamily="49" charset="0"/>
              </a:rPr>
              <a:t> $out1 $out2 &gt; $out</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257774EA-E98C-C749-83E1-9154E5B38C77}"/>
              </a:ext>
            </a:extLst>
          </p:cNvPr>
          <p:cNvSpPr txBox="1"/>
          <p:nvPr/>
        </p:nvSpPr>
        <p:spPr>
          <a:xfrm>
            <a:off x="935059" y="4104439"/>
            <a:ext cx="3077308" cy="523220"/>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coordinates across multiple systems (</a:t>
            </a:r>
            <a:r>
              <a:rPr lang="en-US" sz="1400" dirty="0" err="1">
                <a:latin typeface="Calibri Light" panose="020F0302020204030204" pitchFamily="34" charset="0"/>
                <a:cs typeface="Calibri Light" panose="020F0302020204030204" pitchFamily="34" charset="0"/>
              </a:rPr>
              <a:t>Slurm</a:t>
            </a:r>
            <a:r>
              <a:rPr lang="en-US" sz="1400" dirty="0">
                <a:latin typeface="Calibri Light" panose="020F0302020204030204" pitchFamily="34" charset="0"/>
                <a:cs typeface="Calibri Light" panose="020F0302020204030204" pitchFamily="34" charset="0"/>
              </a:rPr>
              <a:t>, AWS and local) </a:t>
            </a:r>
          </a:p>
        </p:txBody>
      </p:sp>
      <p:cxnSp>
        <p:nvCxnSpPr>
          <p:cNvPr id="8" name="Straight Arrow Connector 7">
            <a:extLst>
              <a:ext uri="{FF2B5EF4-FFF2-40B4-BE49-F238E27FC236}">
                <a16:creationId xmlns:a16="http://schemas.microsoft.com/office/drawing/2014/main" id="{9DB65696-704C-A049-9B04-897506791361}"/>
              </a:ext>
            </a:extLst>
          </p:cNvPr>
          <p:cNvCxnSpPr>
            <a:cxnSpLocks/>
            <a:stCxn id="6" idx="3"/>
          </p:cNvCxnSpPr>
          <p:nvPr/>
        </p:nvCxnSpPr>
        <p:spPr>
          <a:xfrm flipV="1">
            <a:off x="4012367" y="1696915"/>
            <a:ext cx="3663318" cy="2669134"/>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9FAF02C-2D86-9344-8998-64776C0C5B30}"/>
              </a:ext>
            </a:extLst>
          </p:cNvPr>
          <p:cNvCxnSpPr>
            <a:cxnSpLocks/>
            <a:stCxn id="6" idx="3"/>
          </p:cNvCxnSpPr>
          <p:nvPr/>
        </p:nvCxnSpPr>
        <p:spPr>
          <a:xfrm flipV="1">
            <a:off x="4012367" y="2708031"/>
            <a:ext cx="3584187" cy="1658018"/>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1B392A0-29F1-2A45-B2E6-AF7514D5AFE8}"/>
              </a:ext>
            </a:extLst>
          </p:cNvPr>
          <p:cNvCxnSpPr>
            <a:cxnSpLocks/>
            <a:stCxn id="6" idx="3"/>
          </p:cNvCxnSpPr>
          <p:nvPr/>
        </p:nvCxnSpPr>
        <p:spPr>
          <a:xfrm flipV="1">
            <a:off x="4012367" y="3771900"/>
            <a:ext cx="1904856" cy="594149"/>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35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16</a:t>
            </a:fld>
            <a:endParaRPr lang="en-GB" dirty="0"/>
          </a:p>
        </p:txBody>
      </p:sp>
      <p:sp>
        <p:nvSpPr>
          <p:cNvPr id="9" name="Text Placeholder 2">
            <a:extLst>
              <a:ext uri="{FF2B5EF4-FFF2-40B4-BE49-F238E27FC236}">
                <a16:creationId xmlns:a16="http://schemas.microsoft.com/office/drawing/2014/main" id="{19AF0081-AABF-F245-96FD-D48F326559AB}"/>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09CBB8DB-860F-5249-809E-6AAAB5F29669}"/>
              </a:ext>
            </a:extLst>
          </p:cNvPr>
          <p:cNvSpPr txBox="1"/>
          <p:nvPr/>
        </p:nvSpPr>
        <p:spPr>
          <a:xfrm>
            <a:off x="4710364" y="1164512"/>
            <a:ext cx="4362074" cy="1384995"/>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Absolute serialization</a:t>
            </a:r>
          </a:p>
          <a:p>
            <a:r>
              <a:rPr lang="en-US" sz="1400" dirty="0">
                <a:solidFill>
                  <a:schemeClr val="bg1">
                    <a:lumMod val="75000"/>
                  </a:schemeClr>
                </a:solidFill>
                <a:latin typeface="Consolas" panose="020B0609020204030204" pitchFamily="49" charset="0"/>
                <a:cs typeface="Consolas" panose="020B0609020204030204" pitchFamily="49" charset="0"/>
              </a:rPr>
              <a:t># Continue execution in AWS</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 system := ‘</a:t>
            </a:r>
            <a:r>
              <a:rPr lang="en-US" sz="1400" dirty="0" err="1">
                <a:solidFill>
                  <a:schemeClr val="bg1"/>
                </a:solidFill>
                <a:latin typeface="Consolas" panose="020B0609020204030204" pitchFamily="49" charset="0"/>
                <a:cs typeface="Consolas" panose="020B0609020204030204" pitchFamily="49" charset="0"/>
              </a:rPr>
              <a:t>aws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accent3">
                    <a:lumMod val="75000"/>
                  </a:schemeClr>
                </a:solidFill>
                <a:latin typeface="Consolas" panose="020B0609020204030204" pitchFamily="49" charset="0"/>
                <a:cs typeface="Consolas" panose="020B0609020204030204" pitchFamily="49" charset="0"/>
              </a:rPr>
              <a:t> </a:t>
            </a:r>
            <a:r>
              <a:rPr lang="en-US" sz="1400" dirty="0">
                <a:solidFill>
                  <a:schemeClr val="bg1"/>
                </a:solidFill>
                <a:latin typeface="Consolas" panose="020B0609020204030204" pitchFamily="49" charset="0"/>
                <a:cs typeface="Consolas" panose="020B0609020204030204" pitchFamily="49" charset="0"/>
              </a:rPr>
              <a:t>“This is bds code”</a:t>
            </a:r>
          </a:p>
          <a:p>
            <a:r>
              <a:rPr lang="en-US" sz="1400" dirty="0">
                <a:solidFill>
                  <a:schemeClr val="accent3">
                    <a:lumMod val="75000"/>
                  </a:schemeClr>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myFunction</a:t>
            </a:r>
            <a:r>
              <a:rPr lang="en-US" sz="1400" dirty="0">
                <a:solidFill>
                  <a:schemeClr val="bg1"/>
                </a:solidFill>
                <a:latin typeface="Consolas" panose="020B0609020204030204" pitchFamily="49" charset="0"/>
                <a:cs typeface="Consolas" panose="020B0609020204030204" pitchFamily="49" charset="0"/>
              </a:rPr>
              <a:t>(in, out)</a:t>
            </a:r>
          </a:p>
          <a:p>
            <a:r>
              <a:rPr lang="en-US" sz="1400" dirty="0">
                <a:solidFill>
                  <a:schemeClr val="bg1"/>
                </a:solidFill>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8A9340CF-5688-1A4D-9FEF-27AA1D672544}"/>
              </a:ext>
            </a:extLst>
          </p:cNvPr>
          <p:cNvSpPr txBox="1"/>
          <p:nvPr/>
        </p:nvSpPr>
        <p:spPr>
          <a:xfrm>
            <a:off x="4704013" y="3208261"/>
            <a:ext cx="4362074" cy="1169551"/>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will…</a:t>
            </a:r>
          </a:p>
          <a:p>
            <a:pPr marL="171450" indent="-171450">
              <a:buFont typeface="Arial" panose="020B0604020202020204" pitchFamily="34" charset="0"/>
              <a:buChar char="•"/>
            </a:pPr>
            <a:r>
              <a:rPr lang="en-US" sz="1400" b="1" dirty="0">
                <a:latin typeface="Calibri Light" panose="020F0302020204030204" pitchFamily="34" charset="0"/>
                <a:cs typeface="Calibri Light" panose="020F0302020204030204" pitchFamily="34" charset="0"/>
              </a:rPr>
              <a:t>Serialize</a:t>
            </a:r>
            <a:r>
              <a:rPr lang="en-US" sz="1400" dirty="0">
                <a:latin typeface="Calibri Light" panose="020F0302020204030204" pitchFamily="34" charset="0"/>
                <a:cs typeface="Calibri Light" panose="020F0302020204030204" pitchFamily="34" charset="0"/>
              </a:rPr>
              <a:t> the current VM state</a:t>
            </a:r>
          </a:p>
          <a:p>
            <a:pPr marL="171450" indent="-171450">
              <a:buFont typeface="Arial" panose="020B0604020202020204" pitchFamily="34" charset="0"/>
              <a:buChar char="•"/>
            </a:pPr>
            <a:r>
              <a:rPr lang="en-US" sz="1400" dirty="0">
                <a:latin typeface="Calibri Light" panose="020F0302020204030204" pitchFamily="34" charset="0"/>
                <a:cs typeface="Calibri Light" panose="020F0302020204030204" pitchFamily="34" charset="0"/>
              </a:rPr>
              <a:t>Transfer it to the instance</a:t>
            </a:r>
          </a:p>
          <a:p>
            <a:pPr marL="171450" indent="-171450">
              <a:buFont typeface="Arial" panose="020B0604020202020204" pitchFamily="34" charset="0"/>
              <a:buChar char="•"/>
            </a:pPr>
            <a:r>
              <a:rPr lang="en-US" sz="1400" b="1" dirty="0">
                <a:latin typeface="Calibri Light" panose="020F0302020204030204" pitchFamily="34" charset="0"/>
                <a:cs typeface="Calibri Light" panose="020F0302020204030204" pitchFamily="34" charset="0"/>
              </a:rPr>
              <a:t>Continue</a:t>
            </a:r>
            <a:r>
              <a:rPr lang="en-US" sz="1400" dirty="0">
                <a:latin typeface="Calibri Light" panose="020F0302020204030204" pitchFamily="34" charset="0"/>
                <a:cs typeface="Calibri Light" panose="020F0302020204030204" pitchFamily="34" charset="0"/>
              </a:rPr>
              <a:t> executing bds code where it left (inside the task statement)</a:t>
            </a:r>
          </a:p>
        </p:txBody>
      </p:sp>
      <p:cxnSp>
        <p:nvCxnSpPr>
          <p:cNvPr id="12" name="Elbow Connector 11">
            <a:extLst>
              <a:ext uri="{FF2B5EF4-FFF2-40B4-BE49-F238E27FC236}">
                <a16:creationId xmlns:a16="http://schemas.microsoft.com/office/drawing/2014/main" id="{FD5758AA-D56E-3745-B6B7-51DA0DAC5670}"/>
              </a:ext>
            </a:extLst>
          </p:cNvPr>
          <p:cNvCxnSpPr>
            <a:cxnSpLocks/>
          </p:cNvCxnSpPr>
          <p:nvPr/>
        </p:nvCxnSpPr>
        <p:spPr>
          <a:xfrm rot="10800000">
            <a:off x="4697664" y="1749287"/>
            <a:ext cx="12700" cy="2074526"/>
          </a:xfrm>
          <a:prstGeom prst="bentConnector3">
            <a:avLst>
              <a:gd name="adj1" fmla="val 3424063"/>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84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63147"/>
          </a:xfrm>
        </p:spPr>
        <p:txBody>
          <a:bodyPr/>
          <a:lstStyle/>
          <a:p>
            <a:r>
              <a:rPr lang="en-US" sz="1800" dirty="0">
                <a:latin typeface="Calibri Light" panose="020F0302020204030204" pitchFamily="34" charset="0"/>
                <a:cs typeface="Calibri Light" panose="020F0302020204030204" pitchFamily="34" charset="0"/>
              </a:rPr>
              <a:t>Lazy processing: Do not re-run tasks if not needed</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Automatic re-runs failed tasks</a:t>
            </a:r>
          </a:p>
          <a:p>
            <a:pPr fontAlgn="base"/>
            <a:br>
              <a:rPr lang="en-US" sz="1800"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Absolute serialization (‘checkpoint’)</a:t>
            </a:r>
          </a:p>
          <a:p>
            <a:pPr fontAlgn="base"/>
            <a:endParaRPr lang="en-US" sz="1800" dirty="0">
              <a:latin typeface="Calibri Light" panose="020F0302020204030204" pitchFamily="34" charset="0"/>
              <a:cs typeface="Calibri Light" panose="020F0302020204030204" pitchFamily="34" charset="0"/>
            </a:endParaRPr>
          </a:p>
          <a:p>
            <a:pPr fontAlgn="base"/>
            <a:r>
              <a:rPr lang="en-US" sz="1800" dirty="0">
                <a:latin typeface="Calibri Light" panose="020F0302020204030204" pitchFamily="34" charset="0"/>
                <a:cs typeface="Calibri Light" panose="020F0302020204030204" pitchFamily="34" charset="0"/>
              </a:rPr>
              <a:t>Check program exit code</a:t>
            </a:r>
          </a:p>
          <a:p>
            <a:pPr fontAlgn="base"/>
            <a:r>
              <a:rPr lang="en-US" sz="1800" dirty="0">
                <a:latin typeface="Calibri Light" panose="020F0302020204030204" pitchFamily="34" charset="0"/>
                <a:cs typeface="Calibri Light" panose="020F0302020204030204" pitchFamily="34" charset="0"/>
              </a:rPr>
              <a:t>Check output files exists (and non-empty)</a:t>
            </a:r>
          </a:p>
          <a:p>
            <a:pPr fontAlgn="base"/>
            <a:r>
              <a:rPr lang="en-US" sz="1800" dirty="0">
                <a:latin typeface="Calibri Light" panose="020F0302020204030204" pitchFamily="34" charset="0"/>
                <a:cs typeface="Calibri Light" panose="020F0302020204030204" pitchFamily="34" charset="0"/>
              </a:rPr>
              <a:t>Check jobs that disappeared from clusters</a:t>
            </a:r>
          </a:p>
          <a:p>
            <a:pPr fontAlgn="base"/>
            <a:r>
              <a:rPr lang="en-US" sz="1800" dirty="0">
                <a:latin typeface="Calibri Light" panose="020F0302020204030204" pitchFamily="34" charset="0"/>
                <a:cs typeface="Calibri Light" panose="020F0302020204030204" pitchFamily="34" charset="0"/>
              </a:rPr>
              <a:t>Check Cloud instances are alive</a:t>
            </a:r>
          </a:p>
          <a:p>
            <a:r>
              <a:rPr lang="en-US" sz="1800" dirty="0">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17</a:t>
            </a:fld>
            <a:endParaRPr lang="en-GB" dirty="0"/>
          </a:p>
        </p:txBody>
      </p:sp>
    </p:spTree>
    <p:extLst>
      <p:ext uri="{BB962C8B-B14F-4D97-AF65-F5344CB8AC3E}">
        <p14:creationId xmlns:p14="http://schemas.microsoft.com/office/powerpoint/2010/main" val="172688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latin typeface="Calibri Light" panose="020F0302020204030204" pitchFamily="34" charset="0"/>
                <a:cs typeface="Calibri Light" panose="020F0302020204030204" pitchFamily="34" charset="0"/>
              </a:rPr>
              <a:t>Lazy processing</a:t>
            </a:r>
            <a:r>
              <a:rPr lang="en-US" sz="1800" dirty="0">
                <a:latin typeface="Calibri Light" panose="020F0302020204030204" pitchFamily="34" charset="0"/>
                <a:cs typeface="Calibri Light" panose="020F0302020204030204" pitchFamily="34" charset="0"/>
              </a:rPr>
              <a:t>: Do not re-run tasks if not needed</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Automatic re-runs failed tasks</a:t>
            </a:r>
          </a:p>
          <a:p>
            <a:pPr fontAlgn="base"/>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Absolute serialization (‘checkpoint’)</a:t>
            </a:r>
          </a:p>
          <a:p>
            <a:pPr fontAlgn="base"/>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program exit code</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output files exists (and non-empty)</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jobs that disappeared from clusters</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Cloud instances are alive</a:t>
            </a:r>
          </a:p>
          <a:p>
            <a:r>
              <a:rPr lang="en-US" sz="1800" b="1" dirty="0">
                <a:solidFill>
                  <a:schemeClr val="bg1">
                    <a:lumMod val="65000"/>
                  </a:schemeClr>
                </a:solidFill>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18</a:t>
            </a:fld>
            <a:endParaRPr lang="en-GB" dirty="0"/>
          </a:p>
        </p:txBody>
      </p:sp>
      <p:sp>
        <p:nvSpPr>
          <p:cNvPr id="5" name="TextBox 4">
            <a:extLst>
              <a:ext uri="{FF2B5EF4-FFF2-40B4-BE49-F238E27FC236}">
                <a16:creationId xmlns:a16="http://schemas.microsoft.com/office/drawing/2014/main" id="{57AB56E8-939D-394E-872A-EE2938956C5E}"/>
              </a:ext>
            </a:extLst>
          </p:cNvPr>
          <p:cNvSpPr txBox="1"/>
          <p:nvPr/>
        </p:nvSpPr>
        <p:spPr>
          <a:xfrm>
            <a:off x="4710364" y="1161547"/>
            <a:ext cx="4362074" cy="2031325"/>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Lazy processing example</a:t>
            </a:r>
          </a:p>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&lt;-in)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echo “Processing $in”</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cat $in &gt; $out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wait</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“Done”</a:t>
            </a:r>
          </a:p>
        </p:txBody>
      </p:sp>
      <p:sp>
        <p:nvSpPr>
          <p:cNvPr id="6" name="TextBox 5">
            <a:extLst>
              <a:ext uri="{FF2B5EF4-FFF2-40B4-BE49-F238E27FC236}">
                <a16:creationId xmlns:a16="http://schemas.microsoft.com/office/drawing/2014/main" id="{41321D10-1065-114D-91D5-AEF3939E5020}"/>
              </a:ext>
            </a:extLst>
          </p:cNvPr>
          <p:cNvSpPr txBox="1"/>
          <p:nvPr/>
        </p:nvSpPr>
        <p:spPr>
          <a:xfrm>
            <a:off x="4710364" y="3248529"/>
            <a:ext cx="4362074" cy="954107"/>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First time we run task is executed</a:t>
            </a:r>
          </a:p>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Processing </a:t>
            </a:r>
            <a:r>
              <a:rPr lang="en-US" sz="1400" dirty="0" err="1">
                <a:solidFill>
                  <a:srgbClr val="92D050"/>
                </a:solidFill>
                <a:latin typeface="Consolas" panose="020B0609020204030204" pitchFamily="49" charset="0"/>
                <a:cs typeface="Consolas" panose="020B0609020204030204" pitchFamily="49" charset="0"/>
              </a:rPr>
              <a:t>in.txt</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Done</a:t>
            </a:r>
          </a:p>
        </p:txBody>
      </p:sp>
      <p:sp>
        <p:nvSpPr>
          <p:cNvPr id="7" name="TextBox 6">
            <a:extLst>
              <a:ext uri="{FF2B5EF4-FFF2-40B4-BE49-F238E27FC236}">
                <a16:creationId xmlns:a16="http://schemas.microsoft.com/office/drawing/2014/main" id="{E1C96C89-6476-814B-9207-F859395D5812}"/>
              </a:ext>
            </a:extLst>
          </p:cNvPr>
          <p:cNvSpPr txBox="1"/>
          <p:nvPr/>
        </p:nvSpPr>
        <p:spPr>
          <a:xfrm>
            <a:off x="4710364" y="4263215"/>
            <a:ext cx="4362074" cy="738664"/>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Run again, task is not executed</a:t>
            </a:r>
          </a:p>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Done</a:t>
            </a:r>
          </a:p>
        </p:txBody>
      </p:sp>
    </p:spTree>
    <p:extLst>
      <p:ext uri="{BB962C8B-B14F-4D97-AF65-F5344CB8AC3E}">
        <p14:creationId xmlns:p14="http://schemas.microsoft.com/office/powerpoint/2010/main" val="79776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Lazy processing: Do not re-run tasks if not needed</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Automatic re-runs failed tasks</a:t>
            </a:r>
          </a:p>
          <a:p>
            <a:pPr fontAlgn="base"/>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Absolute serialization (‘checkpoint’)</a:t>
            </a:r>
          </a:p>
          <a:p>
            <a:pPr fontAlgn="base"/>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program exit code</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output files exists (and non-empty)</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jobs that disappeared from clusters</a:t>
            </a:r>
          </a:p>
          <a:p>
            <a:pPr fontAlgn="base"/>
            <a:r>
              <a:rPr lang="en-US" sz="1800" b="1" dirty="0">
                <a:solidFill>
                  <a:schemeClr val="bg1">
                    <a:lumMod val="65000"/>
                  </a:schemeClr>
                </a:solidFill>
                <a:latin typeface="Calibri Light" panose="020F0302020204030204" pitchFamily="34" charset="0"/>
                <a:cs typeface="Calibri Light" panose="020F0302020204030204" pitchFamily="34" charset="0"/>
              </a:rPr>
              <a:t>Check Cloud instances are alive</a:t>
            </a:r>
          </a:p>
          <a:p>
            <a:r>
              <a:rPr lang="en-US" sz="1800" b="1" dirty="0">
                <a:solidFill>
                  <a:schemeClr val="bg1">
                    <a:lumMod val="65000"/>
                  </a:schemeClr>
                </a:solidFill>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19</a:t>
            </a:fld>
            <a:endParaRPr lang="en-GB" dirty="0"/>
          </a:p>
        </p:txBody>
      </p:sp>
      <p:sp>
        <p:nvSpPr>
          <p:cNvPr id="5" name="TextBox 4">
            <a:extLst>
              <a:ext uri="{FF2B5EF4-FFF2-40B4-BE49-F238E27FC236}">
                <a16:creationId xmlns:a16="http://schemas.microsoft.com/office/drawing/2014/main" id="{57AB56E8-939D-394E-872A-EE2938956C5E}"/>
              </a:ext>
            </a:extLst>
          </p:cNvPr>
          <p:cNvSpPr txBox="1"/>
          <p:nvPr/>
        </p:nvSpPr>
        <p:spPr>
          <a:xfrm>
            <a:off x="4710364" y="1164512"/>
            <a:ext cx="4362074" cy="1815882"/>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Checkpoint example</a:t>
            </a:r>
          </a:p>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10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br>
              <a:rPr lang="en-US" sz="1400" dirty="0">
                <a:solidFill>
                  <a:schemeClr val="bg1"/>
                </a:solidFill>
                <a:latin typeface="Consolas" panose="020B0609020204030204" pitchFamily="49" charset="0"/>
                <a:cs typeface="Consolas" panose="020B0609020204030204" pitchFamily="49" charset="0"/>
              </a:rPr>
            </a:b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if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 5)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accent3">
                    <a:lumMod val="75000"/>
                  </a:schemeClr>
                </a:solidFill>
                <a:latin typeface="Consolas" panose="020B0609020204030204" pitchFamily="49" charset="0"/>
                <a:cs typeface="Consolas" panose="020B0609020204030204" pitchFamily="49" charset="0"/>
              </a:rPr>
              <a:t> </a:t>
            </a:r>
            <a:r>
              <a:rPr lang="en-US" sz="1400" dirty="0">
                <a:solidFill>
                  <a:schemeClr val="bg1"/>
                </a:solidFill>
                <a:latin typeface="Consolas" panose="020B0609020204030204" pitchFamily="49" charset="0"/>
                <a:cs typeface="Consolas" panose="020B0609020204030204" pitchFamily="49" charset="0"/>
              </a:rPr>
              <a:t>"Checkpoint"</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checkpoint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my.chp</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br>
              <a:rPr lang="en-US" sz="1400" dirty="0">
                <a:solidFill>
                  <a:schemeClr val="bg1"/>
                </a:solidFill>
                <a:latin typeface="Consolas" panose="020B0609020204030204" pitchFamily="49" charset="0"/>
                <a:cs typeface="Consolas" panose="020B0609020204030204" pitchFamily="49" charset="0"/>
              </a:rPr>
            </a:b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"Counting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br>
              <a:rPr lang="en-US" sz="1400" dirty="0">
                <a:solidFill>
                  <a:schemeClr val="bg1"/>
                </a:solidFill>
                <a:latin typeface="Consolas" panose="020B0609020204030204" pitchFamily="49" charset="0"/>
                <a:cs typeface="Consolas" panose="020B0609020204030204" pitchFamily="49" charset="0"/>
              </a:rPr>
            </a:br>
            <a:r>
              <a:rPr lang="en-US" sz="1400" dirty="0">
                <a:solidFill>
                  <a:schemeClr val="bg1"/>
                </a:solidFill>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1321D10-1065-114D-91D5-AEF3939E5020}"/>
              </a:ext>
            </a:extLst>
          </p:cNvPr>
          <p:cNvSpPr txBox="1"/>
          <p:nvPr/>
        </p:nvSpPr>
        <p:spPr>
          <a:xfrm>
            <a:off x="4710364" y="3037160"/>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Restart execution from checkpoint file</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 bds </a:t>
            </a:r>
            <a:r>
              <a:rPr lang="en-US" sz="1400" dirty="0">
                <a:solidFill>
                  <a:schemeClr val="bg2">
                    <a:lumMod val="40000"/>
                    <a:lumOff val="60000"/>
                  </a:schemeClr>
                </a:solidFill>
                <a:latin typeface="Consolas" panose="020B0609020204030204" pitchFamily="49" charset="0"/>
                <a:cs typeface="Consolas" panose="020B0609020204030204" pitchFamily="49" charset="0"/>
              </a:rPr>
              <a:t>-r </a:t>
            </a:r>
            <a:r>
              <a:rPr lang="en-US" sz="1400" dirty="0" err="1">
                <a:solidFill>
                  <a:schemeClr val="bg2">
                    <a:lumMod val="40000"/>
                    <a:lumOff val="60000"/>
                  </a:schemeClr>
                </a:solidFill>
                <a:latin typeface="Consolas" panose="020B0609020204030204" pitchFamily="49" charset="0"/>
                <a:cs typeface="Consolas" panose="020B0609020204030204" pitchFamily="49" charset="0"/>
              </a:rPr>
              <a:t>my.chp</a:t>
            </a:r>
            <a:r>
              <a:rPr lang="en-US" sz="1400" dirty="0">
                <a:solidFill>
                  <a:srgbClr val="92D050"/>
                </a:solidFill>
                <a:latin typeface="Consolas" panose="020B0609020204030204" pitchFamily="49" charset="0"/>
                <a:cs typeface="Consolas" panose="020B0609020204030204" pitchFamily="49" charset="0"/>
              </a:rPr>
              <a:t>    </a:t>
            </a:r>
          </a:p>
          <a:p>
            <a:r>
              <a:rPr lang="en-US" sz="1400" dirty="0">
                <a:solidFill>
                  <a:srgbClr val="92D050"/>
                </a:solidFill>
                <a:latin typeface="Consolas" panose="020B0609020204030204" pitchFamily="49" charset="0"/>
                <a:cs typeface="Consolas" panose="020B0609020204030204" pitchFamily="49" charset="0"/>
              </a:rPr>
              <a:t>Counting 5</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6</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7</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8</a:t>
            </a:r>
            <a:br>
              <a:rPr lang="en-US" sz="1400" dirty="0">
                <a:solidFill>
                  <a:srgbClr val="92D050"/>
                </a:solidFill>
                <a:latin typeface="Consolas" panose="020B0609020204030204" pitchFamily="49" charset="0"/>
                <a:cs typeface="Consolas" panose="020B0609020204030204" pitchFamily="49" charset="0"/>
              </a:rPr>
            </a:br>
            <a:r>
              <a:rPr lang="en-US" sz="1400" dirty="0">
                <a:solidFill>
                  <a:srgbClr val="92D050"/>
                </a:solidFill>
                <a:latin typeface="Consolas" panose="020B0609020204030204" pitchFamily="49" charset="0"/>
                <a:cs typeface="Consolas" panose="020B0609020204030204" pitchFamily="49" charset="0"/>
              </a:rPr>
              <a:t>Counting 9</a:t>
            </a:r>
          </a:p>
        </p:txBody>
      </p:sp>
    </p:spTree>
    <p:extLst>
      <p:ext uri="{BB962C8B-B14F-4D97-AF65-F5344CB8AC3E}">
        <p14:creationId xmlns:p14="http://schemas.microsoft.com/office/powerpoint/2010/main" val="172986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65B7-A58D-3D43-916B-50A49759FD80}"/>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Motivation</a:t>
            </a:r>
          </a:p>
        </p:txBody>
      </p:sp>
      <p:sp>
        <p:nvSpPr>
          <p:cNvPr id="3" name="TextBox 2">
            <a:extLst>
              <a:ext uri="{FF2B5EF4-FFF2-40B4-BE49-F238E27FC236}">
                <a16:creationId xmlns:a16="http://schemas.microsoft.com/office/drawing/2014/main" id="{AE5CDDB3-7849-2E48-9DBC-7A7F497AC0B9}"/>
              </a:ext>
            </a:extLst>
          </p:cNvPr>
          <p:cNvSpPr txBox="1"/>
          <p:nvPr/>
        </p:nvSpPr>
        <p:spPr>
          <a:xfrm>
            <a:off x="150395" y="733926"/>
            <a:ext cx="8843210"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A</a:t>
            </a:r>
            <a:r>
              <a:rPr lang="en-US" baseline="30000" dirty="0">
                <a:latin typeface="Calibri Light" panose="020F0302020204030204" pitchFamily="34" charset="0"/>
                <a:cs typeface="Calibri Light" panose="020F0302020204030204" pitchFamily="34" charset="0"/>
              </a:rPr>
              <a:t>3</a:t>
            </a:r>
            <a:r>
              <a:rPr lang="en-US" dirty="0">
                <a:latin typeface="Calibri Light" panose="020F0302020204030204" pitchFamily="34" charset="0"/>
                <a:cs typeface="Calibri Light" panose="020F0302020204030204" pitchFamily="34" charset="0"/>
              </a:rPr>
              <a:t>: Algorithms, Analytics &amp; AI</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Genomic &amp; Imaging data processing</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Petabytes of data</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Different computing infrastructures: Cloud, Clusters/HPC, Servers, FPGA-accelerators</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Sequencing analyses involving thousands of CPUs are routine</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Computational Pathology analyses: Deep learning models on hundreds of GPUs</a:t>
            </a:r>
          </a:p>
        </p:txBody>
      </p:sp>
    </p:spTree>
    <p:extLst>
      <p:ext uri="{BB962C8B-B14F-4D97-AF65-F5344CB8AC3E}">
        <p14:creationId xmlns:p14="http://schemas.microsoft.com/office/powerpoint/2010/main" val="365508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Robust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Lazy processing: Do not re-run tasks if not needed</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Automatic re-runs failed tasks</a:t>
            </a:r>
          </a:p>
          <a:p>
            <a:pPr fontAlgn="base"/>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Absolute serialization (‘checkpoint’)</a:t>
            </a:r>
          </a:p>
          <a:p>
            <a:pPr fontAlgn="base"/>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pPr fontAlgn="base"/>
            <a:r>
              <a:rPr lang="en-US" sz="1800" dirty="0">
                <a:latin typeface="Calibri Light" panose="020F0302020204030204" pitchFamily="34" charset="0"/>
                <a:cs typeface="Calibri Light" panose="020F0302020204030204" pitchFamily="34" charset="0"/>
              </a:rPr>
              <a:t>Check program exit code</a:t>
            </a:r>
          </a:p>
          <a:p>
            <a:pPr fontAlgn="base"/>
            <a:r>
              <a:rPr lang="en-US" sz="1800" dirty="0">
                <a:latin typeface="Calibri Light" panose="020F0302020204030204" pitchFamily="34" charset="0"/>
                <a:cs typeface="Calibri Light" panose="020F0302020204030204" pitchFamily="34" charset="0"/>
              </a:rPr>
              <a:t>Check output files exists (and non-empty)</a:t>
            </a:r>
          </a:p>
          <a:p>
            <a:pPr fontAlgn="base"/>
            <a:r>
              <a:rPr lang="en-US" sz="1800" dirty="0">
                <a:latin typeface="Calibri Light" panose="020F0302020204030204" pitchFamily="34" charset="0"/>
                <a:cs typeface="Calibri Light" panose="020F0302020204030204" pitchFamily="34" charset="0"/>
              </a:rPr>
              <a:t>Check jobs that disappeared from clusters</a:t>
            </a:r>
          </a:p>
          <a:p>
            <a:pPr fontAlgn="base"/>
            <a:r>
              <a:rPr lang="en-US" sz="1800" dirty="0">
                <a:latin typeface="Calibri Light" panose="020F0302020204030204" pitchFamily="34" charset="0"/>
                <a:cs typeface="Calibri Light" panose="020F0302020204030204" pitchFamily="34" charset="0"/>
              </a:rPr>
              <a:t>Check Cloud instances are alive</a:t>
            </a:r>
          </a:p>
          <a:p>
            <a:r>
              <a:rPr lang="en-US" sz="1800" dirty="0">
                <a:latin typeface="Calibri Light" panose="020F0302020204030204" pitchFamily="34" charset="0"/>
                <a:cs typeface="Calibri Light" panose="020F0302020204030204" pitchFamily="34" charset="0"/>
              </a:rPr>
              <a:t>Retry creating Cloud instances</a:t>
            </a:r>
          </a:p>
          <a:p>
            <a:endParaRPr lang="en-US" sz="1800" dirty="0"/>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20</a:t>
            </a:fld>
            <a:endParaRPr lang="en-GB" dirty="0"/>
          </a:p>
        </p:txBody>
      </p:sp>
      <p:sp>
        <p:nvSpPr>
          <p:cNvPr id="5" name="TextBox 4">
            <a:extLst>
              <a:ext uri="{FF2B5EF4-FFF2-40B4-BE49-F238E27FC236}">
                <a16:creationId xmlns:a16="http://schemas.microsoft.com/office/drawing/2014/main" id="{57AB56E8-939D-394E-872A-EE2938956C5E}"/>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touch $out</a:t>
            </a:r>
          </a:p>
        </p:txBody>
      </p:sp>
      <p:sp>
        <p:nvSpPr>
          <p:cNvPr id="6" name="TextBox 5">
            <a:extLst>
              <a:ext uri="{FF2B5EF4-FFF2-40B4-BE49-F238E27FC236}">
                <a16:creationId xmlns:a16="http://schemas.microsoft.com/office/drawing/2014/main" id="{41321D10-1065-114D-91D5-AEF3939E5020}"/>
              </a:ext>
            </a:extLst>
          </p:cNvPr>
          <p:cNvSpPr txBox="1"/>
          <p:nvPr/>
        </p:nvSpPr>
        <p:spPr>
          <a:xfrm>
            <a:off x="4710364" y="1958833"/>
            <a:ext cx="4362074" cy="1384995"/>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 . . </a:t>
            </a:r>
          </a:p>
          <a:p>
            <a:r>
              <a:rPr lang="en-US" sz="1400" dirty="0">
                <a:solidFill>
                  <a:srgbClr val="92D050"/>
                </a:solidFill>
                <a:latin typeface="Consolas" panose="020B0609020204030204" pitchFamily="49" charset="0"/>
                <a:cs typeface="Consolas" panose="020B0609020204030204" pitchFamily="49" charset="0"/>
              </a:rPr>
              <a:t>ERROR: Task failed:</a:t>
            </a:r>
          </a:p>
          <a:p>
            <a:r>
              <a:rPr lang="en-US" sz="1400" dirty="0">
                <a:solidFill>
                  <a:srgbClr val="92D050"/>
                </a:solidFill>
                <a:latin typeface="Consolas" panose="020B0609020204030204" pitchFamily="49" charset="0"/>
                <a:cs typeface="Consolas" panose="020B0609020204030204" pitchFamily="49" charset="0"/>
              </a:rPr>
              <a:t>. . .</a:t>
            </a:r>
          </a:p>
          <a:p>
            <a:r>
              <a:rPr lang="en-US" sz="1400" dirty="0">
                <a:solidFill>
                  <a:srgbClr val="92D050"/>
                </a:solidFill>
                <a:latin typeface="Consolas" panose="020B0609020204030204" pitchFamily="49" charset="0"/>
                <a:cs typeface="Consolas" panose="020B0609020204030204" pitchFamily="49" charset="0"/>
              </a:rPr>
              <a:t>Output file checks : 'Error: Output file '</a:t>
            </a:r>
            <a:r>
              <a:rPr lang="en-US" sz="1400" dirty="0" err="1">
                <a:solidFill>
                  <a:srgbClr val="92D050"/>
                </a:solidFill>
                <a:latin typeface="Consolas" panose="020B0609020204030204" pitchFamily="49" charset="0"/>
                <a:cs typeface="Consolas" panose="020B0609020204030204" pitchFamily="49" charset="0"/>
              </a:rPr>
              <a:t>out.txt</a:t>
            </a:r>
            <a:r>
              <a:rPr lang="en-US" sz="1400" dirty="0">
                <a:solidFill>
                  <a:srgbClr val="92D050"/>
                </a:solidFill>
                <a:latin typeface="Consolas" panose="020B0609020204030204" pitchFamily="49" charset="0"/>
                <a:cs typeface="Consolas" panose="020B0609020204030204" pitchFamily="49" charset="0"/>
              </a:rPr>
              <a:t>' has zero length.'</a:t>
            </a:r>
          </a:p>
        </p:txBody>
      </p:sp>
    </p:spTree>
    <p:extLst>
      <p:ext uri="{BB962C8B-B14F-4D97-AF65-F5344CB8AC3E}">
        <p14:creationId xmlns:p14="http://schemas.microsoft.com/office/powerpoint/2010/main" val="387481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dirty="0">
                <a:latin typeface="Calibri Light" panose="020F0302020204030204" pitchFamily="34" charset="0"/>
                <a:cs typeface="Calibri Light" panose="020F0302020204030204" pitchFamily="34" charset="0"/>
              </a:rPr>
              <a:t>Cleanup: Processes, files, instances</a:t>
            </a:r>
          </a:p>
          <a:p>
            <a:r>
              <a:rPr lang="en-US" sz="1800" dirty="0">
                <a:latin typeface="Calibri Light" panose="020F0302020204030204" pitchFamily="34" charset="0"/>
                <a:cs typeface="Calibri Light" panose="020F0302020204030204" pitchFamily="34" charset="0"/>
              </a:rPr>
              <a:t>Summary reports</a:t>
            </a:r>
          </a:p>
          <a:p>
            <a:r>
              <a:rPr lang="en-US" sz="1800" dirty="0">
                <a:latin typeface="Calibri Light" panose="020F0302020204030204" pitchFamily="34" charset="0"/>
                <a:cs typeface="Calibri Light" panose="020F0302020204030204" pitchFamily="34" charset="0"/>
              </a:rPr>
              <a:t>Command line parsing &amp; help</a:t>
            </a:r>
          </a:p>
          <a:p>
            <a:r>
              <a:rPr lang="en-US" sz="1800" dirty="0">
                <a:latin typeface="Calibri Light" panose="020F0302020204030204" pitchFamily="34" charset="0"/>
                <a:cs typeface="Calibri Light" panose="020F0302020204030204" pitchFamily="34" charset="0"/>
              </a:rPr>
              <a:t>Logging</a:t>
            </a:r>
          </a:p>
          <a:p>
            <a:r>
              <a:rPr lang="en-US" sz="1800" dirty="0">
                <a:latin typeface="Calibri Light" panose="020F0302020204030204" pitchFamily="34" charset="0"/>
                <a:cs typeface="Calibri Light" panose="020F0302020204030204" pitchFamily="34" charset="0"/>
              </a:rPr>
              <a:t>Remote files</a:t>
            </a:r>
          </a:p>
          <a:p>
            <a:r>
              <a:rPr lang="en-US" sz="1800" dirty="0">
                <a:latin typeface="Calibri Light" panose="020F0302020204030204" pitchFamily="34" charset="0"/>
                <a:cs typeface="Calibri Light" panose="020F0302020204030204" pitchFamily="34" charset="0"/>
              </a:rPr>
              <a:t>Strongly typed</a:t>
            </a:r>
          </a:p>
          <a:p>
            <a:r>
              <a:rPr lang="en-US" sz="1800" dirty="0">
                <a:latin typeface="Calibri Light" panose="020F0302020204030204" pitchFamily="34" charset="0"/>
                <a:cs typeface="Calibri Light" panose="020F0302020204030204" pitchFamily="34" charset="0"/>
              </a:rPr>
              <a:t>Multithreading: par</a:t>
            </a:r>
          </a:p>
          <a:p>
            <a:r>
              <a:rPr lang="en-US" sz="1800" dirty="0">
                <a:latin typeface="Calibri Light" panose="020F0302020204030204" pitchFamily="34" charset="0"/>
                <a:cs typeface="Calibri Light" panose="020F0302020204030204" pitchFamily="34" charset="0"/>
              </a:rPr>
              <a:t>Built-in debugger</a:t>
            </a:r>
          </a:p>
          <a:p>
            <a:r>
              <a:rPr lang="en-US" sz="1800" dirty="0">
                <a:latin typeface="Calibri Light" panose="020F0302020204030204" pitchFamily="34" charset="0"/>
                <a:cs typeface="Calibri Light" panose="020F0302020204030204" pitchFamily="34" charset="0"/>
              </a:rPr>
              <a:t>Built-in unit testing</a:t>
            </a:r>
          </a:p>
          <a:p>
            <a:r>
              <a:rPr lang="en-US" sz="1800" dirty="0">
                <a:latin typeface="Calibri Light" panose="020F0302020204030204" pitchFamily="34" charset="0"/>
                <a:cs typeface="Calibri Light" panose="020F0302020204030204" pitchFamily="34" charset="0"/>
              </a:rPr>
              <a:t>Dry run</a:t>
            </a:r>
          </a:p>
          <a:p>
            <a:r>
              <a:rPr lang="en-US" sz="1800" dirty="0">
                <a:latin typeface="Calibri Light" panose="020F0302020204030204" pitchFamily="34" charset="0"/>
                <a:cs typeface="Calibri Light" panose="020F0302020204030204" pitchFamily="34" charset="0"/>
              </a:rPr>
              <a:t>Declarative style: goal</a:t>
            </a:r>
          </a:p>
          <a:p>
            <a:r>
              <a:rPr lang="en-US" sz="1800" dirty="0">
                <a:latin typeface="Calibri Light" panose="020F0302020204030204" pitchFamily="34" charset="0"/>
                <a:cs typeface="Calibri Light" panose="020F0302020204030204" pitchFamily="34" charset="0"/>
              </a:rPr>
              <a:t>Task resources</a:t>
            </a:r>
          </a:p>
          <a:p>
            <a:r>
              <a:rPr lang="en-US" sz="1800" dirty="0">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21</a:t>
            </a:fld>
            <a:endParaRPr lang="en-GB" dirty="0"/>
          </a:p>
        </p:txBody>
      </p:sp>
    </p:spTree>
    <p:extLst>
      <p:ext uri="{BB962C8B-B14F-4D97-AF65-F5344CB8AC3E}">
        <p14:creationId xmlns:p14="http://schemas.microsoft.com/office/powerpoint/2010/main" val="176568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dirty="0">
                <a:latin typeface="Calibri Light" panose="020F0302020204030204" pitchFamily="34" charset="0"/>
                <a:cs typeface="Calibri Light" panose="020F0302020204030204" pitchFamily="34" charset="0"/>
              </a:rPr>
              <a:t>Cleanup: Processes, files, instances</a:t>
            </a:r>
          </a:p>
          <a:p>
            <a:r>
              <a:rPr lang="en-US" sz="1800" b="1" dirty="0">
                <a:solidFill>
                  <a:schemeClr val="bg1">
                    <a:lumMod val="65000"/>
                  </a:schemeClr>
                </a:solidFill>
                <a:latin typeface="Calibri Light" panose="020F0302020204030204" pitchFamily="34" charset="0"/>
                <a:cs typeface="Calibri Light" panose="020F0302020204030204" pitchFamily="34" charset="0"/>
              </a:rPr>
              <a:t>Summary reports</a:t>
            </a:r>
          </a:p>
          <a:p>
            <a:r>
              <a:rPr lang="en-US" sz="1800" b="1" dirty="0">
                <a:solidFill>
                  <a:schemeClr val="bg1">
                    <a:lumMod val="65000"/>
                  </a:schemeClr>
                </a:solidFill>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b="1" dirty="0">
                <a:solidFill>
                  <a:schemeClr val="bg1">
                    <a:lumMod val="65000"/>
                  </a:schemeClr>
                </a:solidFill>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22</a:t>
            </a:fld>
            <a:endParaRPr lang="en-GB" dirty="0"/>
          </a:p>
        </p:txBody>
      </p:sp>
      <p:sp>
        <p:nvSpPr>
          <p:cNvPr id="5" name="TextBox 4">
            <a:extLst>
              <a:ext uri="{FF2B5EF4-FFF2-40B4-BE49-F238E27FC236}">
                <a16:creationId xmlns:a16="http://schemas.microsoft.com/office/drawing/2014/main" id="{670CECB1-FA31-2C40-B4CB-E679AB1C6C56}"/>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long_cmd</a:t>
            </a:r>
            <a:r>
              <a:rPr lang="en-US" sz="1400" dirty="0">
                <a:solidFill>
                  <a:schemeClr val="bg1"/>
                </a:solidFill>
                <a:latin typeface="Consolas" panose="020B0609020204030204" pitchFamily="49" charset="0"/>
                <a:cs typeface="Consolas" panose="020B0609020204030204" pitchFamily="49" charset="0"/>
              </a:rPr>
              <a:t> $out</a:t>
            </a:r>
          </a:p>
        </p:txBody>
      </p:sp>
      <p:sp>
        <p:nvSpPr>
          <p:cNvPr id="7" name="TextBox 6">
            <a:extLst>
              <a:ext uri="{FF2B5EF4-FFF2-40B4-BE49-F238E27FC236}">
                <a16:creationId xmlns:a16="http://schemas.microsoft.com/office/drawing/2014/main" id="{E55EE250-9B62-184D-B011-7E335F438283}"/>
              </a:ext>
            </a:extLst>
          </p:cNvPr>
          <p:cNvSpPr txBox="1"/>
          <p:nvPr/>
        </p:nvSpPr>
        <p:spPr>
          <a:xfrm>
            <a:off x="4710364" y="1958833"/>
            <a:ext cx="4362074" cy="738664"/>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 . . </a:t>
            </a:r>
          </a:p>
          <a:p>
            <a:r>
              <a:rPr lang="en-US" sz="1400" dirty="0">
                <a:solidFill>
                  <a:srgbClr val="92D050"/>
                </a:solidFill>
                <a:latin typeface="Consolas" panose="020B0609020204030204" pitchFamily="49" charset="0"/>
                <a:cs typeface="Consolas" panose="020B0609020204030204" pitchFamily="49" charset="0"/>
              </a:rPr>
              <a:t># Press Ctrl-C will</a:t>
            </a:r>
          </a:p>
        </p:txBody>
      </p:sp>
      <p:sp>
        <p:nvSpPr>
          <p:cNvPr id="8" name="TextBox 7">
            <a:extLst>
              <a:ext uri="{FF2B5EF4-FFF2-40B4-BE49-F238E27FC236}">
                <a16:creationId xmlns:a16="http://schemas.microsoft.com/office/drawing/2014/main" id="{296B4A2F-7777-9247-81F8-3AE45FE11B6F}"/>
              </a:ext>
            </a:extLst>
          </p:cNvPr>
          <p:cNvSpPr txBox="1"/>
          <p:nvPr/>
        </p:nvSpPr>
        <p:spPr>
          <a:xfrm>
            <a:off x="4710364" y="3368540"/>
            <a:ext cx="4362074" cy="1384995"/>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When you press Ctr-C bds will:</a:t>
            </a:r>
          </a:p>
          <a:p>
            <a:r>
              <a:rPr lang="en-US" sz="1400" dirty="0">
                <a:latin typeface="Calibri Light" panose="020F0302020204030204" pitchFamily="34" charset="0"/>
                <a:cs typeface="Calibri Light" panose="020F0302020204030204" pitchFamily="34" charset="0"/>
              </a:rPr>
              <a:t>- Delete output file/s</a:t>
            </a:r>
          </a:p>
          <a:p>
            <a:r>
              <a:rPr lang="en-US" sz="1400" dirty="0">
                <a:latin typeface="Calibri Light" panose="020F0302020204030204" pitchFamily="34" charset="0"/>
                <a:cs typeface="Calibri Light" panose="020F0302020204030204" pitchFamily="34" charset="0"/>
              </a:rPr>
              <a:t>- Kill any processes running a tasks</a:t>
            </a:r>
          </a:p>
          <a:p>
            <a:r>
              <a:rPr lang="en-US" sz="1400" dirty="0">
                <a:latin typeface="Calibri Light" panose="020F0302020204030204" pitchFamily="34" charset="0"/>
                <a:cs typeface="Calibri Light" panose="020F0302020204030204" pitchFamily="34" charset="0"/>
              </a:rPr>
              <a:t>- Kill any cluster jobs running tasks</a:t>
            </a:r>
          </a:p>
          <a:p>
            <a:r>
              <a:rPr lang="en-US" sz="1400" dirty="0">
                <a:latin typeface="Calibri Light" panose="020F0302020204030204" pitchFamily="34" charset="0"/>
                <a:cs typeface="Calibri Light" panose="020F0302020204030204" pitchFamily="34" charset="0"/>
              </a:rPr>
              <a:t>- Terminate any instances running tasks</a:t>
            </a:r>
          </a:p>
          <a:p>
            <a:r>
              <a:rPr lang="en-US" sz="1400" dirty="0">
                <a:latin typeface="Calibri Light" panose="020F0302020204030204" pitchFamily="34" charset="0"/>
                <a:cs typeface="Calibri Light" panose="020F0302020204030204" pitchFamily="34" charset="0"/>
              </a:rPr>
              <a:t>- Delete cloud queues</a:t>
            </a:r>
          </a:p>
        </p:txBody>
      </p:sp>
      <p:cxnSp>
        <p:nvCxnSpPr>
          <p:cNvPr id="9" name="Straight Arrow Connector 8">
            <a:extLst>
              <a:ext uri="{FF2B5EF4-FFF2-40B4-BE49-F238E27FC236}">
                <a16:creationId xmlns:a16="http://schemas.microsoft.com/office/drawing/2014/main" id="{F84910D4-8AD7-1842-AF13-379732FEAA96}"/>
              </a:ext>
            </a:extLst>
          </p:cNvPr>
          <p:cNvCxnSpPr>
            <a:cxnSpLocks/>
            <a:stCxn id="8" idx="0"/>
          </p:cNvCxnSpPr>
          <p:nvPr/>
        </p:nvCxnSpPr>
        <p:spPr>
          <a:xfrm flipV="1">
            <a:off x="6891401" y="2697497"/>
            <a:ext cx="0" cy="671043"/>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83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Cleanup: Processes, files, instances</a:t>
            </a:r>
          </a:p>
          <a:p>
            <a:r>
              <a:rPr lang="en-US" sz="1800" dirty="0">
                <a:latin typeface="Calibri Light" panose="020F0302020204030204" pitchFamily="34" charset="0"/>
                <a:cs typeface="Calibri Light" panose="020F0302020204030204" pitchFamily="34" charset="0"/>
              </a:rPr>
              <a:t>Summary reports</a:t>
            </a:r>
          </a:p>
          <a:p>
            <a:r>
              <a:rPr lang="en-US" sz="1800" b="1" dirty="0">
                <a:solidFill>
                  <a:schemeClr val="bg1">
                    <a:lumMod val="65000"/>
                  </a:schemeClr>
                </a:solidFill>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b="1" dirty="0">
                <a:solidFill>
                  <a:schemeClr val="bg1">
                    <a:lumMod val="65000"/>
                  </a:schemeClr>
                </a:solidFill>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23</a:t>
            </a:fld>
            <a:endParaRPr lang="en-GB" dirty="0"/>
          </a:p>
        </p:txBody>
      </p:sp>
      <p:pic>
        <p:nvPicPr>
          <p:cNvPr id="8" name="Picture 2">
            <a:extLst>
              <a:ext uri="{FF2B5EF4-FFF2-40B4-BE49-F238E27FC236}">
                <a16:creationId xmlns:a16="http://schemas.microsoft.com/office/drawing/2014/main" id="{7B79C271-A9DC-1F46-AAEA-764F773C3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364" y="1164512"/>
            <a:ext cx="4018547" cy="292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90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Cleanup: Processes, files, instances</a:t>
            </a:r>
          </a:p>
          <a:p>
            <a:r>
              <a:rPr lang="en-US" sz="1800" b="1" dirty="0">
                <a:solidFill>
                  <a:schemeClr val="bg1">
                    <a:lumMod val="65000"/>
                  </a:schemeClr>
                </a:solidFill>
                <a:latin typeface="Calibri Light" panose="020F0302020204030204" pitchFamily="34" charset="0"/>
                <a:cs typeface="Calibri Light" panose="020F0302020204030204" pitchFamily="34" charset="0"/>
              </a:rPr>
              <a:t>Summary reports</a:t>
            </a:r>
          </a:p>
          <a:p>
            <a:r>
              <a:rPr lang="en-US" sz="1800" dirty="0">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b="1" dirty="0">
                <a:solidFill>
                  <a:schemeClr val="bg1">
                    <a:lumMod val="65000"/>
                  </a:schemeClr>
                </a:solidFill>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24</a:t>
            </a:fld>
            <a:endParaRPr lang="en-GB" dirty="0"/>
          </a:p>
        </p:txBody>
      </p:sp>
      <p:sp>
        <p:nvSpPr>
          <p:cNvPr id="5" name="TextBox 4">
            <a:extLst>
              <a:ext uri="{FF2B5EF4-FFF2-40B4-BE49-F238E27FC236}">
                <a16:creationId xmlns:a16="http://schemas.microsoft.com/office/drawing/2014/main" id="{670CECB1-FA31-2C40-B4CB-E679AB1C6C56}"/>
              </a:ext>
            </a:extLst>
          </p:cNvPr>
          <p:cNvSpPr txBox="1"/>
          <p:nvPr/>
        </p:nvSpPr>
        <p:spPr>
          <a:xfrm>
            <a:off x="4710364" y="1164512"/>
            <a:ext cx="4362074" cy="523220"/>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help</a:t>
            </a:r>
            <a:r>
              <a:rPr lang="en-US" sz="1400" dirty="0">
                <a:solidFill>
                  <a:schemeClr val="bg1"/>
                </a:solidFill>
                <a:latin typeface="Consolas" panose="020B0609020204030204" pitchFamily="49" charset="0"/>
                <a:cs typeface="Consolas" panose="020B0609020204030204" pitchFamily="49" charset="0"/>
              </a:rPr>
              <a:t> Input file name</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“Input is: $in”</a:t>
            </a:r>
          </a:p>
        </p:txBody>
      </p:sp>
      <p:sp>
        <p:nvSpPr>
          <p:cNvPr id="7" name="TextBox 6">
            <a:extLst>
              <a:ext uri="{FF2B5EF4-FFF2-40B4-BE49-F238E27FC236}">
                <a16:creationId xmlns:a16="http://schemas.microsoft.com/office/drawing/2014/main" id="{E55EE250-9B62-184D-B011-7E335F438283}"/>
              </a:ext>
            </a:extLst>
          </p:cNvPr>
          <p:cNvSpPr txBox="1"/>
          <p:nvPr/>
        </p:nvSpPr>
        <p:spPr>
          <a:xfrm>
            <a:off x="4710364" y="1730230"/>
            <a:ext cx="4362074" cy="738664"/>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r>
              <a:rPr lang="en-US" sz="1400" dirty="0">
                <a:solidFill>
                  <a:srgbClr val="92D050"/>
                </a:solidFill>
                <a:latin typeface="Consolas" panose="020B0609020204030204" pitchFamily="49" charset="0"/>
                <a:cs typeface="Consolas" panose="020B0609020204030204" pitchFamily="49" charset="0"/>
              </a:rPr>
              <a:t> –h </a:t>
            </a:r>
          </a:p>
          <a:p>
            <a:r>
              <a:rPr lang="en-US" sz="1400" dirty="0">
                <a:solidFill>
                  <a:srgbClr val="92D050"/>
                </a:solidFill>
                <a:latin typeface="Consolas" panose="020B0609020204030204" pitchFamily="49" charset="0"/>
                <a:cs typeface="Consolas" panose="020B0609020204030204" pitchFamily="49" charset="0"/>
              </a:rPr>
              <a:t>Command line options '</a:t>
            </a:r>
            <a:r>
              <a:rPr lang="en-US" sz="1400" dirty="0" err="1">
                <a:solidFill>
                  <a:srgbClr val="92D050"/>
                </a:solidFill>
                <a:latin typeface="Consolas" panose="020B0609020204030204" pitchFamily="49" charset="0"/>
                <a:cs typeface="Consolas" panose="020B0609020204030204" pitchFamily="49" charset="0"/>
              </a:rPr>
              <a:t>z.bds</a:t>
            </a:r>
            <a:r>
              <a:rPr lang="en-US" sz="1400" dirty="0">
                <a:solidFill>
                  <a:srgbClr val="92D050"/>
                </a:solidFill>
                <a:latin typeface="Consolas" panose="020B0609020204030204" pitchFamily="49" charset="0"/>
                <a:cs typeface="Consolas" panose="020B0609020204030204" pitchFamily="49" charset="0"/>
              </a:rPr>
              <a:t>' :</a:t>
            </a:r>
          </a:p>
          <a:p>
            <a:r>
              <a:rPr lang="en-US" sz="1400" dirty="0">
                <a:solidFill>
                  <a:srgbClr val="92D050"/>
                </a:solidFill>
                <a:latin typeface="Consolas" panose="020B0609020204030204" pitchFamily="49" charset="0"/>
                <a:cs typeface="Consolas" panose="020B0609020204030204" pitchFamily="49" charset="0"/>
              </a:rPr>
              <a:t>	-in &lt;string&gt;  : Input file name</a:t>
            </a:r>
          </a:p>
        </p:txBody>
      </p:sp>
      <p:sp>
        <p:nvSpPr>
          <p:cNvPr id="8" name="TextBox 7">
            <a:extLst>
              <a:ext uri="{FF2B5EF4-FFF2-40B4-BE49-F238E27FC236}">
                <a16:creationId xmlns:a16="http://schemas.microsoft.com/office/drawing/2014/main" id="{8C4C4D74-B49D-0B4C-8B19-E1DB5F0CBD51}"/>
              </a:ext>
            </a:extLst>
          </p:cNvPr>
          <p:cNvSpPr txBox="1"/>
          <p:nvPr/>
        </p:nvSpPr>
        <p:spPr>
          <a:xfrm>
            <a:off x="4710364" y="2508273"/>
            <a:ext cx="4362074" cy="523220"/>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r>
              <a:rPr lang="en-US" sz="1400" dirty="0">
                <a:solidFill>
                  <a:srgbClr val="92D050"/>
                </a:solidFill>
                <a:latin typeface="Consolas" panose="020B0609020204030204" pitchFamily="49" charset="0"/>
                <a:cs typeface="Consolas" panose="020B0609020204030204" pitchFamily="49" charset="0"/>
              </a:rPr>
              <a:t> -in </a:t>
            </a:r>
            <a:r>
              <a:rPr lang="en-US" sz="1400" dirty="0" err="1">
                <a:solidFill>
                  <a:srgbClr val="92D050"/>
                </a:solidFill>
                <a:latin typeface="Consolas" panose="020B0609020204030204" pitchFamily="49" charset="0"/>
                <a:cs typeface="Consolas" panose="020B0609020204030204" pitchFamily="49" charset="0"/>
              </a:rPr>
              <a:t>my_file</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Input is: </a:t>
            </a:r>
            <a:r>
              <a:rPr lang="en-US" sz="1400" dirty="0" err="1">
                <a:solidFill>
                  <a:srgbClr val="92D050"/>
                </a:solidFill>
                <a:latin typeface="Consolas" panose="020B0609020204030204" pitchFamily="49" charset="0"/>
                <a:cs typeface="Consolas" panose="020B0609020204030204" pitchFamily="49" charset="0"/>
              </a:rPr>
              <a:t>my_file</a:t>
            </a:r>
            <a:endParaRPr lang="en-US" sz="1400" dirty="0">
              <a:solidFill>
                <a:srgbClr val="92D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286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Speedup development</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47245"/>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Cleanup: Processes, files, instances</a:t>
            </a:r>
          </a:p>
          <a:p>
            <a:r>
              <a:rPr lang="en-US" sz="1800" b="1" dirty="0">
                <a:solidFill>
                  <a:schemeClr val="bg1">
                    <a:lumMod val="65000"/>
                  </a:schemeClr>
                </a:solidFill>
                <a:latin typeface="Calibri Light" panose="020F0302020204030204" pitchFamily="34" charset="0"/>
                <a:cs typeface="Calibri Light" panose="020F0302020204030204" pitchFamily="34" charset="0"/>
              </a:rPr>
              <a:t>Summary reports</a:t>
            </a:r>
          </a:p>
          <a:p>
            <a:r>
              <a:rPr lang="en-US" sz="1800" b="1" dirty="0">
                <a:solidFill>
                  <a:schemeClr val="bg1">
                    <a:lumMod val="65000"/>
                  </a:schemeClr>
                </a:solidFill>
                <a:latin typeface="Calibri Light" panose="020F0302020204030204" pitchFamily="34" charset="0"/>
                <a:cs typeface="Calibri Light" panose="020F0302020204030204" pitchFamily="34" charset="0"/>
              </a:rPr>
              <a:t>Command line parsing &amp; help</a:t>
            </a:r>
          </a:p>
          <a:p>
            <a:r>
              <a:rPr lang="en-US" sz="1800" b="1" dirty="0">
                <a:solidFill>
                  <a:schemeClr val="bg1">
                    <a:lumMod val="65000"/>
                  </a:schemeClr>
                </a:solidFill>
                <a:latin typeface="Calibri Light" panose="020F0302020204030204" pitchFamily="34" charset="0"/>
                <a:cs typeface="Calibri Light" panose="020F0302020204030204" pitchFamily="34" charset="0"/>
              </a:rPr>
              <a:t>Logging</a:t>
            </a:r>
          </a:p>
          <a:p>
            <a:r>
              <a:rPr lang="en-US" sz="1800" dirty="0">
                <a:latin typeface="Calibri Light" panose="020F0302020204030204" pitchFamily="34" charset="0"/>
                <a:cs typeface="Calibri Light" panose="020F0302020204030204" pitchFamily="34" charset="0"/>
              </a:rPr>
              <a:t>Remote files</a:t>
            </a:r>
          </a:p>
          <a:p>
            <a:r>
              <a:rPr lang="en-US" sz="1800" b="1" dirty="0">
                <a:solidFill>
                  <a:schemeClr val="bg1">
                    <a:lumMod val="65000"/>
                  </a:schemeClr>
                </a:solidFill>
                <a:latin typeface="Calibri Light" panose="020F0302020204030204" pitchFamily="34" charset="0"/>
                <a:cs typeface="Calibri Light" panose="020F0302020204030204" pitchFamily="34" charset="0"/>
              </a:rPr>
              <a:t>Strongly typed</a:t>
            </a:r>
          </a:p>
          <a:p>
            <a:r>
              <a:rPr lang="en-US" sz="1800" b="1" dirty="0">
                <a:solidFill>
                  <a:schemeClr val="bg1">
                    <a:lumMod val="65000"/>
                  </a:schemeClr>
                </a:solidFill>
                <a:latin typeface="Calibri Light" panose="020F0302020204030204" pitchFamily="34" charset="0"/>
                <a:cs typeface="Calibri Light" panose="020F0302020204030204" pitchFamily="34" charset="0"/>
              </a:rPr>
              <a:t>Multithreading: par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debugger</a:t>
            </a:r>
          </a:p>
          <a:p>
            <a:r>
              <a:rPr lang="en-US" sz="1800" b="1" dirty="0">
                <a:solidFill>
                  <a:schemeClr val="bg1">
                    <a:lumMod val="65000"/>
                  </a:schemeClr>
                </a:solidFill>
                <a:latin typeface="Calibri Light" panose="020F0302020204030204" pitchFamily="34" charset="0"/>
                <a:cs typeface="Calibri Light" panose="020F0302020204030204" pitchFamily="34" charset="0"/>
              </a:rPr>
              <a:t>Built-in unit testing</a:t>
            </a:r>
          </a:p>
          <a:p>
            <a:r>
              <a:rPr lang="en-US" sz="1800" b="1" dirty="0">
                <a:solidFill>
                  <a:schemeClr val="bg1">
                    <a:lumMod val="65000"/>
                  </a:schemeClr>
                </a:solidFill>
                <a:latin typeface="Calibri Light" panose="020F0302020204030204" pitchFamily="34" charset="0"/>
                <a:cs typeface="Calibri Light" panose="020F0302020204030204" pitchFamily="34" charset="0"/>
              </a:rPr>
              <a:t>Dry run</a:t>
            </a:r>
          </a:p>
          <a:p>
            <a:r>
              <a:rPr lang="en-US" sz="1800" b="1" dirty="0">
                <a:solidFill>
                  <a:schemeClr val="bg1">
                    <a:lumMod val="65000"/>
                  </a:schemeClr>
                </a:solidFill>
                <a:latin typeface="Calibri Light" panose="020F0302020204030204" pitchFamily="34" charset="0"/>
                <a:cs typeface="Calibri Light" panose="020F0302020204030204" pitchFamily="34" charset="0"/>
              </a:rPr>
              <a:t>Declarative style: goal</a:t>
            </a:r>
          </a:p>
          <a:p>
            <a:r>
              <a:rPr lang="en-US" sz="1800" b="1" dirty="0">
                <a:solidFill>
                  <a:schemeClr val="bg1">
                    <a:lumMod val="65000"/>
                  </a:schemeClr>
                </a:solidFill>
                <a:latin typeface="Calibri Light" panose="020F0302020204030204" pitchFamily="34" charset="0"/>
                <a:cs typeface="Calibri Light" panose="020F0302020204030204" pitchFamily="34" charset="0"/>
              </a:rPr>
              <a:t>Task resources</a:t>
            </a:r>
          </a:p>
          <a:p>
            <a:r>
              <a:rPr lang="en-US" sz="1800" b="1" dirty="0">
                <a:solidFill>
                  <a:schemeClr val="bg1">
                    <a:lumMod val="65000"/>
                  </a:schemeClr>
                </a:solidFill>
                <a:latin typeface="Calibri Light" panose="020F0302020204030204" pitchFamily="34" charset="0"/>
                <a:cs typeface="Calibri Light" panose="020F0302020204030204" pitchFamily="34" charset="0"/>
              </a:rPr>
              <a:t>Detached tasks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25</a:t>
            </a:fld>
            <a:endParaRPr lang="en-GB" dirty="0"/>
          </a:p>
        </p:txBody>
      </p:sp>
      <p:sp>
        <p:nvSpPr>
          <p:cNvPr id="5" name="TextBox 4">
            <a:extLst>
              <a:ext uri="{FF2B5EF4-FFF2-40B4-BE49-F238E27FC236}">
                <a16:creationId xmlns:a16="http://schemas.microsoft.com/office/drawing/2014/main" id="{670CECB1-FA31-2C40-B4CB-E679AB1C6C56}"/>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in := ’s3://</a:t>
            </a:r>
            <a:r>
              <a:rPr lang="en-US" sz="1400" dirty="0" err="1">
                <a:solidFill>
                  <a:schemeClr val="bg1"/>
                </a:solidFill>
                <a:latin typeface="Consolas" panose="020B0609020204030204" pitchFamily="49" charset="0"/>
                <a:cs typeface="Consolas" panose="020B0609020204030204" pitchFamily="49" charset="0"/>
              </a:rPr>
              <a:t>my_bucket</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in.txt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out := ‘</a:t>
            </a:r>
            <a:r>
              <a:rPr lang="en-US" sz="1400" dirty="0" err="1">
                <a:solidFill>
                  <a:schemeClr val="bg1"/>
                </a:solidFill>
                <a:latin typeface="Consolas" panose="020B0609020204030204" pitchFamily="49" charset="0"/>
                <a:cs typeface="Consolas" panose="020B0609020204030204" pitchFamily="49" charset="0"/>
              </a:rPr>
              <a:t>out.txt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out &lt;- in</a:t>
            </a:r>
            <a:r>
              <a:rPr lang="en-US" sz="1400" dirty="0">
                <a:solidFill>
                  <a:schemeClr val="accent3">
                    <a:lumMod val="75000"/>
                  </a:schemeClr>
                </a:solidFill>
                <a:latin typeface="Consolas" panose="020B0609020204030204" pitchFamily="49" charset="0"/>
                <a:cs typeface="Consolas" panose="020B0609020204030204" pitchFamily="49" charset="0"/>
              </a:rPr>
              <a:t>) sys </a:t>
            </a:r>
            <a:r>
              <a:rPr lang="en-US" sz="1400" dirty="0">
                <a:solidFill>
                  <a:schemeClr val="bg1"/>
                </a:solidFill>
                <a:latin typeface="Consolas" panose="020B0609020204030204" pitchFamily="49" charset="0"/>
                <a:cs typeface="Consolas" panose="020B0609020204030204" pitchFamily="49" charset="0"/>
              </a:rPr>
              <a:t>cat $in &gt; $out</a:t>
            </a:r>
          </a:p>
        </p:txBody>
      </p:sp>
      <p:sp>
        <p:nvSpPr>
          <p:cNvPr id="8" name="TextBox 7">
            <a:extLst>
              <a:ext uri="{FF2B5EF4-FFF2-40B4-BE49-F238E27FC236}">
                <a16:creationId xmlns:a16="http://schemas.microsoft.com/office/drawing/2014/main" id="{8C4C4D74-B49D-0B4C-8B19-E1DB5F0CBD51}"/>
              </a:ext>
            </a:extLst>
          </p:cNvPr>
          <p:cNvSpPr txBox="1"/>
          <p:nvPr/>
        </p:nvSpPr>
        <p:spPr>
          <a:xfrm>
            <a:off x="4710364" y="1951304"/>
            <a:ext cx="4362074" cy="523220"/>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endParaRPr lang="en-US" sz="1400" dirty="0">
              <a:solidFill>
                <a:srgbClr val="92D050"/>
              </a:soli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3B20DD33-9E71-4D43-A3AE-3FB34D9CB281}"/>
              </a:ext>
            </a:extLst>
          </p:cNvPr>
          <p:cNvSpPr txBox="1"/>
          <p:nvPr/>
        </p:nvSpPr>
        <p:spPr>
          <a:xfrm>
            <a:off x="4710364" y="3250826"/>
            <a:ext cx="4362074" cy="1384995"/>
          </a:xfrm>
          <a:prstGeom prst="rect">
            <a:avLst/>
          </a:prstGeom>
          <a:solidFill>
            <a:schemeClr val="accent4">
              <a:lumMod val="10000"/>
              <a:lumOff val="90000"/>
            </a:schemeClr>
          </a:solidFill>
        </p:spPr>
        <p:txBody>
          <a:bodyPr wrap="square" rtlCol="0">
            <a:spAutoFit/>
          </a:bodyPr>
          <a:lstStyle/>
          <a:p>
            <a:r>
              <a:rPr lang="en-US" sz="1400" dirty="0">
                <a:latin typeface="Calibri Light" panose="020F0302020204030204" pitchFamily="34" charset="0"/>
                <a:cs typeface="Calibri Light" panose="020F0302020204030204" pitchFamily="34" charset="0"/>
              </a:rPr>
              <a:t>Note: bds will</a:t>
            </a:r>
          </a:p>
          <a:p>
            <a:r>
              <a:rPr lang="en-US" sz="1400" dirty="0">
                <a:latin typeface="Calibri Light" panose="020F0302020204030204" pitchFamily="34" charset="0"/>
                <a:cs typeface="Calibri Light" panose="020F0302020204030204" pitchFamily="34" charset="0"/>
              </a:rPr>
              <a:t>- Check the remote file in S3</a:t>
            </a:r>
          </a:p>
          <a:p>
            <a:r>
              <a:rPr lang="en-US" sz="1400" dirty="0">
                <a:latin typeface="Calibri Light" panose="020F0302020204030204" pitchFamily="34" charset="0"/>
                <a:cs typeface="Calibri Light" panose="020F0302020204030204" pitchFamily="34" charset="0"/>
              </a:rPr>
              <a:t>- Compare timestamps against ‘</a:t>
            </a:r>
            <a:r>
              <a:rPr lang="en-US" sz="1400" dirty="0" err="1">
                <a:latin typeface="Calibri Light" panose="020F0302020204030204" pitchFamily="34" charset="0"/>
                <a:cs typeface="Calibri Light" panose="020F0302020204030204" pitchFamily="34" charset="0"/>
              </a:rPr>
              <a:t>out.txt</a:t>
            </a:r>
            <a:r>
              <a:rPr lang="en-US" sz="1400" dirty="0">
                <a:latin typeface="Calibri Light" panose="020F0302020204030204" pitchFamily="34" charset="0"/>
                <a:cs typeface="Calibri Light" panose="020F0302020204030204" pitchFamily="34" charset="0"/>
              </a:rPr>
              <a:t>’</a:t>
            </a:r>
          </a:p>
          <a:p>
            <a:r>
              <a:rPr lang="en-US" sz="1400" dirty="0">
                <a:latin typeface="Calibri Light" panose="020F0302020204030204" pitchFamily="34" charset="0"/>
                <a:cs typeface="Calibri Light" panose="020F0302020204030204" pitchFamily="34" charset="0"/>
              </a:rPr>
              <a:t>- Download the S3 file</a:t>
            </a:r>
          </a:p>
          <a:p>
            <a:r>
              <a:rPr lang="en-US" sz="1400" dirty="0">
                <a:latin typeface="Calibri Light" panose="020F0302020204030204" pitchFamily="34" charset="0"/>
                <a:cs typeface="Calibri Light" panose="020F0302020204030204" pitchFamily="34" charset="0"/>
              </a:rPr>
              <a:t>- Change ‘cat’ command (downloaded file)</a:t>
            </a:r>
          </a:p>
          <a:p>
            <a:r>
              <a:rPr lang="en-US" sz="1400" dirty="0">
                <a:latin typeface="Calibri Light" panose="020F0302020204030204" pitchFamily="34" charset="0"/>
                <a:cs typeface="Calibri Light" panose="020F0302020204030204" pitchFamily="34" charset="0"/>
              </a:rPr>
              <a:t>- Execute the task</a:t>
            </a:r>
          </a:p>
        </p:txBody>
      </p:sp>
      <p:cxnSp>
        <p:nvCxnSpPr>
          <p:cNvPr id="9" name="Straight Arrow Connector 8">
            <a:extLst>
              <a:ext uri="{FF2B5EF4-FFF2-40B4-BE49-F238E27FC236}">
                <a16:creationId xmlns:a16="http://schemas.microsoft.com/office/drawing/2014/main" id="{EC7921C1-24EB-9C43-ACA3-161BEABF5D62}"/>
              </a:ext>
            </a:extLst>
          </p:cNvPr>
          <p:cNvCxnSpPr>
            <a:cxnSpLocks/>
            <a:stCxn id="7" idx="0"/>
            <a:endCxn id="8" idx="2"/>
          </p:cNvCxnSpPr>
          <p:nvPr/>
        </p:nvCxnSpPr>
        <p:spPr>
          <a:xfrm flipV="1">
            <a:off x="6891401" y="2474524"/>
            <a:ext cx="0" cy="776302"/>
          </a:xfrm>
          <a:prstGeom prst="straightConnector1">
            <a:avLst/>
          </a:prstGeom>
          <a:ln w="63500">
            <a:solidFill>
              <a:srgbClr val="FF0000">
                <a:alpha val="50000"/>
              </a:srgb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25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9C50-E6B5-5B4E-9CF5-A21FE022E93A}"/>
              </a:ext>
            </a:extLst>
          </p:cNvPr>
          <p:cNvSpPr>
            <a:spLocks noGrp="1"/>
          </p:cNvSpPr>
          <p:nvPr>
            <p:ph type="title"/>
          </p:nvPr>
        </p:nvSpPr>
        <p:spPr/>
        <p:txBody>
          <a:bodyPr/>
          <a:lstStyle/>
          <a:p>
            <a:r>
              <a:rPr lang="en-US" b="0" dirty="0">
                <a:latin typeface="Calibri Light" panose="020F0302020204030204" pitchFamily="34" charset="0"/>
                <a:cs typeface="Calibri Light" panose="020F0302020204030204" pitchFamily="34" charset="0"/>
              </a:rPr>
              <a:t>Conclusions</a:t>
            </a:r>
            <a:endParaRPr lang="en-US" dirty="0"/>
          </a:p>
        </p:txBody>
      </p:sp>
      <p:sp>
        <p:nvSpPr>
          <p:cNvPr id="3" name="Text Placeholder 2">
            <a:extLst>
              <a:ext uri="{FF2B5EF4-FFF2-40B4-BE49-F238E27FC236}">
                <a16:creationId xmlns:a16="http://schemas.microsoft.com/office/drawing/2014/main" id="{55470A9C-E7F2-8A4C-911A-EE32AF178B55}"/>
              </a:ext>
            </a:extLst>
          </p:cNvPr>
          <p:cNvSpPr>
            <a:spLocks noGrp="1"/>
          </p:cNvSpPr>
          <p:nvPr>
            <p:ph type="body" sz="quarter" idx="11"/>
          </p:nvPr>
        </p:nvSpPr>
        <p:spPr/>
        <p:txBody>
          <a:bodyPr/>
          <a:lstStyle/>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bds is a Domain Specific Language (DSL) for data analysis pipeline </a:t>
            </a:r>
            <a:r>
              <a:rPr lang="en-US" sz="2000" b="1" dirty="0">
                <a:latin typeface="Calibri Light" panose="020F0302020204030204" pitchFamily="34" charset="0"/>
                <a:cs typeface="Calibri Light" panose="020F0302020204030204" pitchFamily="34" charset="0"/>
              </a:rPr>
              <a:t>orchestration</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bds is mature and well tested</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bds allows to scale data analysis pipelines to thousands of CPUs &amp; GPUs</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Design goals: Simple, Architecture agnostic, Robustness, Speedup development</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93CE98F7-9BB4-2D4F-ACDD-95EB28131C0F}"/>
              </a:ext>
            </a:extLst>
          </p:cNvPr>
          <p:cNvSpPr>
            <a:spLocks noGrp="1"/>
          </p:cNvSpPr>
          <p:nvPr>
            <p:ph type="sldNum" sz="quarter" idx="4"/>
          </p:nvPr>
        </p:nvSpPr>
        <p:spPr/>
        <p:txBody>
          <a:bodyPr/>
          <a:lstStyle/>
          <a:p>
            <a:fld id="{3C4F54F3-C349-4609-AFEE-01462D5C7942}" type="slidenum">
              <a:rPr lang="en-GB" smtClean="0"/>
              <a:pPr/>
              <a:t>26</a:t>
            </a:fld>
            <a:endParaRPr lang="en-GB" dirty="0"/>
          </a:p>
        </p:txBody>
      </p:sp>
    </p:spTree>
    <p:extLst>
      <p:ext uri="{BB962C8B-B14F-4D97-AF65-F5344CB8AC3E}">
        <p14:creationId xmlns:p14="http://schemas.microsoft.com/office/powerpoint/2010/main" val="3725108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244792-AD26-7640-BDFC-4AEF19B42743}"/>
              </a:ext>
            </a:extLst>
          </p:cNvPr>
          <p:cNvSpPr>
            <a:spLocks noGrp="1"/>
          </p:cNvSpPr>
          <p:nvPr>
            <p:ph type="sldNum" sz="quarter" idx="4"/>
          </p:nvPr>
        </p:nvSpPr>
        <p:spPr/>
        <p:txBody>
          <a:bodyPr/>
          <a:lstStyle/>
          <a:p>
            <a:fld id="{3C4F54F3-C349-4609-AFEE-01462D5C7942}" type="slidenum">
              <a:rPr lang="en-GB" smtClean="0"/>
              <a:pPr/>
              <a:t>27</a:t>
            </a:fld>
            <a:endParaRPr lang="en-GB" dirty="0"/>
          </a:p>
        </p:txBody>
      </p:sp>
      <p:pic>
        <p:nvPicPr>
          <p:cNvPr id="5" name="Picture 2">
            <a:extLst>
              <a:ext uri="{FF2B5EF4-FFF2-40B4-BE49-F238E27FC236}">
                <a16:creationId xmlns:a16="http://schemas.microsoft.com/office/drawing/2014/main" id="{6F31C90A-E123-7E4F-9E5A-D90297D1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326" y="3569773"/>
            <a:ext cx="4204414" cy="12837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10;&#10;Description automatically generated">
            <a:extLst>
              <a:ext uri="{FF2B5EF4-FFF2-40B4-BE49-F238E27FC236}">
                <a16:creationId xmlns:a16="http://schemas.microsoft.com/office/drawing/2014/main" id="{ABC5E717-3D18-AD44-8316-504BB7E8D72D}"/>
              </a:ext>
            </a:extLst>
          </p:cNvPr>
          <p:cNvPicPr>
            <a:picLocks noChangeAspect="1"/>
          </p:cNvPicPr>
          <p:nvPr/>
        </p:nvPicPr>
        <p:blipFill>
          <a:blip r:embed="rId3"/>
          <a:stretch>
            <a:fillRect/>
          </a:stretch>
        </p:blipFill>
        <p:spPr>
          <a:xfrm>
            <a:off x="402597" y="808488"/>
            <a:ext cx="4547936" cy="2600797"/>
          </a:xfrm>
          <a:prstGeom prst="rect">
            <a:avLst/>
          </a:prstGeom>
        </p:spPr>
      </p:pic>
      <p:sp>
        <p:nvSpPr>
          <p:cNvPr id="8" name="TextBox 7">
            <a:extLst>
              <a:ext uri="{FF2B5EF4-FFF2-40B4-BE49-F238E27FC236}">
                <a16:creationId xmlns:a16="http://schemas.microsoft.com/office/drawing/2014/main" id="{7AA3AB39-A781-B54A-AEAE-540B2FDC2903}"/>
              </a:ext>
            </a:extLst>
          </p:cNvPr>
          <p:cNvSpPr txBox="1"/>
          <p:nvPr/>
        </p:nvSpPr>
        <p:spPr>
          <a:xfrm>
            <a:off x="6031072" y="3136599"/>
            <a:ext cx="3028707"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https://</a:t>
            </a:r>
            <a:r>
              <a:rPr lang="en-US" sz="1200" dirty="0" err="1">
                <a:latin typeface="Consolas" panose="020B0609020204030204" pitchFamily="49" charset="0"/>
                <a:cs typeface="Consolas" panose="020B0609020204030204" pitchFamily="49" charset="0"/>
              </a:rPr>
              <a:t>github.com</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pcingola</a:t>
            </a:r>
            <a:r>
              <a:rPr lang="en-US" sz="1200" dirty="0">
                <a:latin typeface="Consolas" panose="020B0609020204030204" pitchFamily="49" charset="0"/>
                <a:cs typeface="Consolas" panose="020B0609020204030204" pitchFamily="49" charset="0"/>
              </a:rPr>
              <a:t>/bds</a:t>
            </a:r>
          </a:p>
        </p:txBody>
      </p:sp>
      <p:pic>
        <p:nvPicPr>
          <p:cNvPr id="10" name="Picture 9">
            <a:extLst>
              <a:ext uri="{FF2B5EF4-FFF2-40B4-BE49-F238E27FC236}">
                <a16:creationId xmlns:a16="http://schemas.microsoft.com/office/drawing/2014/main" id="{1C2AED08-4259-DC40-8766-8E3D2052957E}"/>
              </a:ext>
            </a:extLst>
          </p:cNvPr>
          <p:cNvPicPr>
            <a:picLocks noChangeAspect="1"/>
          </p:cNvPicPr>
          <p:nvPr/>
        </p:nvPicPr>
        <p:blipFill>
          <a:blip r:embed="rId4"/>
          <a:stretch>
            <a:fillRect/>
          </a:stretch>
        </p:blipFill>
        <p:spPr>
          <a:xfrm>
            <a:off x="6522649" y="804175"/>
            <a:ext cx="1894013" cy="2328111"/>
          </a:xfrm>
          <a:prstGeom prst="rect">
            <a:avLst/>
          </a:prstGeom>
        </p:spPr>
      </p:pic>
      <p:sp>
        <p:nvSpPr>
          <p:cNvPr id="11" name="Title 1">
            <a:extLst>
              <a:ext uri="{FF2B5EF4-FFF2-40B4-BE49-F238E27FC236}">
                <a16:creationId xmlns:a16="http://schemas.microsoft.com/office/drawing/2014/main" id="{A0FB0D57-365B-4643-8F43-21CE041AEE0D}"/>
              </a:ext>
            </a:extLst>
          </p:cNvPr>
          <p:cNvSpPr>
            <a:spLocks noGrp="1"/>
          </p:cNvSpPr>
          <p:nvPr>
            <p:ph type="title"/>
          </p:nvPr>
        </p:nvSpPr>
        <p:spPr>
          <a:xfrm>
            <a:off x="237601" y="144000"/>
            <a:ext cx="8280000" cy="504000"/>
          </a:xfrm>
        </p:spPr>
        <p:txBody>
          <a:bodyPr/>
          <a:lstStyle/>
          <a:p>
            <a:r>
              <a:rPr lang="en-US" sz="2800" b="0" dirty="0">
                <a:latin typeface="Calibri Light" panose="020F0302020204030204" pitchFamily="34" charset="0"/>
                <a:cs typeface="Calibri Light" panose="020F0302020204030204" pitchFamily="34" charset="0"/>
              </a:rPr>
              <a:t>bds: Web, Docs, GitHub, Paper</a:t>
            </a:r>
          </a:p>
        </p:txBody>
      </p:sp>
    </p:spTree>
    <p:extLst>
      <p:ext uri="{BB962C8B-B14F-4D97-AF65-F5344CB8AC3E}">
        <p14:creationId xmlns:p14="http://schemas.microsoft.com/office/powerpoint/2010/main" val="4014237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992A-77FE-3F4E-8A04-AC8E1FB3CB53}"/>
              </a:ext>
            </a:extLst>
          </p:cNvPr>
          <p:cNvSpPr>
            <a:spLocks noGrp="1"/>
          </p:cNvSpPr>
          <p:nvPr>
            <p:ph type="title"/>
          </p:nvPr>
        </p:nvSpPr>
        <p:spPr>
          <a:xfrm>
            <a:off x="237600" y="144000"/>
            <a:ext cx="8280000" cy="2670762"/>
          </a:xfrm>
        </p:spPr>
        <p:txBody>
          <a:bodyPr/>
          <a:lstStyle/>
          <a:p>
            <a:pPr algn="ctr"/>
            <a:r>
              <a:rPr lang="en-US" sz="3200" dirty="0">
                <a:latin typeface="Calibri Light" panose="020F0302020204030204" pitchFamily="34" charset="0"/>
                <a:cs typeface="Calibri Light" panose="020F0302020204030204" pitchFamily="34" charset="0"/>
              </a:rPr>
              <a:t>								</a:t>
            </a:r>
            <a:br>
              <a:rPr lang="en-US" sz="3200" dirty="0">
                <a:latin typeface="Calibri Light" panose="020F0302020204030204" pitchFamily="34" charset="0"/>
                <a:cs typeface="Calibri Light" panose="020F0302020204030204" pitchFamily="34" charset="0"/>
              </a:rPr>
            </a:br>
            <a:br>
              <a:rPr lang="en-US" sz="320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2282678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4F54F3-C349-4609-AFEE-01462D5C7942}" type="slidenum">
              <a:rPr lang="en-GB" smtClean="0"/>
              <a:pPr/>
              <a:t>29</a:t>
            </a:fld>
            <a:endParaRPr lang="en-GB" dirty="0"/>
          </a:p>
        </p:txBody>
      </p:sp>
    </p:spTree>
    <p:extLst>
      <p:ext uri="{BB962C8B-B14F-4D97-AF65-F5344CB8AC3E}">
        <p14:creationId xmlns:p14="http://schemas.microsoft.com/office/powerpoint/2010/main" val="57458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1" y="1164512"/>
            <a:ext cx="8588887" cy="3172141"/>
          </a:xfrm>
        </p:spPr>
        <p:txBody>
          <a:bodyPr/>
          <a:lstStyle/>
          <a:p>
            <a:r>
              <a:rPr lang="en-US" sz="1800" dirty="0">
                <a:latin typeface="Calibri Light" panose="020F0302020204030204" pitchFamily="34" charset="0"/>
                <a:cs typeface="Calibri Light" panose="020F0302020204030204" pitchFamily="34" charset="0"/>
              </a:rPr>
              <a:t>Domain specific language (DSL) for data analysis pipeline </a:t>
            </a:r>
            <a:r>
              <a:rPr lang="en-US" sz="1800" b="1" dirty="0">
                <a:latin typeface="Calibri Light" panose="020F0302020204030204" pitchFamily="34" charset="0"/>
                <a:cs typeface="Calibri Light" panose="020F0302020204030204" pitchFamily="34" charset="0"/>
              </a:rPr>
              <a:t>orchestration</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Design goals</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Simple:</a:t>
            </a:r>
            <a:r>
              <a:rPr lang="en-US" sz="1800" dirty="0">
                <a:latin typeface="Calibri Light" panose="020F0302020204030204" pitchFamily="34" charset="0"/>
                <a:cs typeface="Calibri Light" panose="020F0302020204030204" pitchFamily="34" charset="0"/>
              </a:rPr>
              <a:t> Easy to learn, solves task coordination</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Architecture agnostic:</a:t>
            </a:r>
            <a:r>
              <a:rPr lang="en-US" sz="1800" dirty="0">
                <a:latin typeface="Calibri Light" panose="020F0302020204030204" pitchFamily="34" charset="0"/>
                <a:cs typeface="Calibri Light" panose="020F0302020204030204" pitchFamily="34" charset="0"/>
              </a:rPr>
              <a:t> Program on a laptop, run on a cluster, or cloud</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Robustness:</a:t>
            </a:r>
            <a:r>
              <a:rPr lang="en-US" sz="1800" dirty="0">
                <a:latin typeface="Calibri Light" panose="020F0302020204030204" pitchFamily="34" charset="0"/>
                <a:cs typeface="Calibri Light" panose="020F0302020204030204" pitchFamily="34" charset="0"/>
              </a:rPr>
              <a:t> At large scales, errors manifest</a:t>
            </a:r>
          </a:p>
          <a:p>
            <a:pPr marL="285750" indent="-285750" fontAlgn="base">
              <a:lnSpc>
                <a:spcPct val="150000"/>
              </a:lnSpc>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Speedup development:</a:t>
            </a:r>
            <a:r>
              <a:rPr lang="en-US" sz="1800" dirty="0">
                <a:latin typeface="Calibri Light" panose="020F0302020204030204" pitchFamily="34" charset="0"/>
                <a:cs typeface="Calibri Light" panose="020F0302020204030204" pitchFamily="34" charset="0"/>
              </a:rPr>
              <a:t> Fast prototyping, cleanup (process &amp; files), reports, logging, command line parsing, strongly typed, testing, etc.</a:t>
            </a: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3</a:t>
            </a:fld>
            <a:endParaRPr lang="en-GB" dirty="0"/>
          </a:p>
        </p:txBody>
      </p:sp>
    </p:spTree>
    <p:extLst>
      <p:ext uri="{BB962C8B-B14F-4D97-AF65-F5344CB8AC3E}">
        <p14:creationId xmlns:p14="http://schemas.microsoft.com/office/powerpoint/2010/main" val="407200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latin typeface="Calibri Light" panose="020F0302020204030204" pitchFamily="34" charset="0"/>
                <a:cs typeface="Calibri Light" panose="020F0302020204030204" pitchFamily="34" charset="0"/>
              </a:rPr>
              <a:t>Trivial to learn:</a:t>
            </a:r>
            <a:r>
              <a:rPr lang="en-US" sz="1800" dirty="0">
                <a:latin typeface="Calibri Light" panose="020F0302020204030204" pitchFamily="34" charset="0"/>
                <a:cs typeface="Calibri Light" panose="020F0302020204030204" pitchFamily="34" charset="0"/>
              </a:rPr>
              <a:t> You should be able to start writing pipelines within minutes (the language is intended to be “boring”)</a:t>
            </a:r>
          </a:p>
          <a:p>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Task: </a:t>
            </a:r>
            <a:r>
              <a:rPr lang="en-US" sz="1800" dirty="0">
                <a:latin typeface="Calibri Light" panose="020F0302020204030204" pitchFamily="34" charset="0"/>
                <a:cs typeface="Calibri Light" panose="020F0302020204030204" pitchFamily="34" charset="0"/>
              </a:rPr>
              <a:t>Scaling and parallelism use simple models</a:t>
            </a:r>
          </a:p>
          <a:p>
            <a:endParaRPr lang="en-US" sz="1800" b="1" dirty="0">
              <a:latin typeface="Calibri Light" panose="020F0302020204030204" pitchFamily="34" charset="0"/>
              <a:cs typeface="Calibri Light" panose="020F0302020204030204" pitchFamily="34" charset="0"/>
            </a:endParaRPr>
          </a:p>
          <a:p>
            <a:r>
              <a:rPr lang="en-US" sz="1800" b="1" dirty="0">
                <a:latin typeface="Calibri Light" panose="020F0302020204030204" pitchFamily="34" charset="0"/>
                <a:cs typeface="Calibri Light" panose="020F0302020204030204" pitchFamily="34" charset="0"/>
              </a:rPr>
              <a:t>Task coordination</a:t>
            </a:r>
            <a:r>
              <a:rPr lang="en-US" sz="1800" dirty="0">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4</a:t>
            </a:fld>
            <a:endParaRPr lang="en-GB" dirty="0"/>
          </a:p>
        </p:txBody>
      </p:sp>
    </p:spTree>
    <p:extLst>
      <p:ext uri="{BB962C8B-B14F-4D97-AF65-F5344CB8AC3E}">
        <p14:creationId xmlns:p14="http://schemas.microsoft.com/office/powerpoint/2010/main" val="2976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latin typeface="Calibri Light" panose="020F0302020204030204" pitchFamily="34" charset="0"/>
                <a:cs typeface="Calibri Light" panose="020F0302020204030204" pitchFamily="34" charset="0"/>
              </a:rPr>
              <a:t>Trivial to learn:</a:t>
            </a:r>
            <a:r>
              <a:rPr lang="en-US" sz="1800" dirty="0">
                <a:latin typeface="Calibri Light" panose="020F0302020204030204" pitchFamily="34" charset="0"/>
                <a:cs typeface="Calibri Light" panose="020F0302020204030204" pitchFamily="34" charset="0"/>
              </a:rPr>
              <a:t> You should be able to start writing pipelines within minutes (the language should look boring)</a:t>
            </a:r>
          </a:p>
          <a:p>
            <a:br>
              <a:rPr lang="en-US" sz="1800" dirty="0">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Task: </a:t>
            </a:r>
            <a:r>
              <a:rPr lang="en-US" sz="1800" dirty="0">
                <a:solidFill>
                  <a:schemeClr val="bg1">
                    <a:lumMod val="65000"/>
                  </a:schemeClr>
                </a:solidFill>
                <a:latin typeface="Calibri Light" panose="020F0302020204030204" pitchFamily="34" charset="0"/>
                <a:cs typeface="Calibri Light" panose="020F0302020204030204" pitchFamily="34" charset="0"/>
              </a:rPr>
              <a:t>Scaling and parallelism use simple models</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Task coordination</a:t>
            </a:r>
            <a:r>
              <a:rPr lang="en-US" sz="1800" dirty="0">
                <a:solidFill>
                  <a:schemeClr val="bg1">
                    <a:lumMod val="65000"/>
                  </a:schemeClr>
                </a:solidFill>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5</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738664"/>
          </a:xfrm>
          <a:prstGeom prst="rect">
            <a:avLst/>
          </a:prstGeom>
          <a:solidFill>
            <a:schemeClr val="tx1"/>
          </a:solidFill>
        </p:spPr>
        <p:txBody>
          <a:bodyPr wrap="square" rtlCol="0">
            <a:spAutoFit/>
          </a:bodyPr>
          <a:lstStyle/>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3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“Hello world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4613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Trivial to learn: You should be able to start writing pipelines within minutes (the language should look boring)</a:t>
            </a:r>
          </a:p>
          <a:p>
            <a:br>
              <a:rPr lang="en-US" sz="1800" dirty="0">
                <a:latin typeface="Calibri Light" panose="020F0302020204030204" pitchFamily="34" charset="0"/>
                <a:cs typeface="Calibri Light" panose="020F0302020204030204" pitchFamily="34" charset="0"/>
              </a:rPr>
            </a:br>
            <a:r>
              <a:rPr lang="en-US" sz="1800" b="1" dirty="0">
                <a:latin typeface="Calibri Light" panose="020F0302020204030204" pitchFamily="34" charset="0"/>
                <a:cs typeface="Calibri Light" panose="020F0302020204030204" pitchFamily="34" charset="0"/>
              </a:rPr>
              <a:t>Task: </a:t>
            </a:r>
            <a:r>
              <a:rPr lang="en-US" sz="1800" dirty="0">
                <a:latin typeface="Calibri Light" panose="020F0302020204030204" pitchFamily="34" charset="0"/>
                <a:cs typeface="Calibri Light" panose="020F0302020204030204" pitchFamily="34" charset="0"/>
              </a:rPr>
              <a:t>Scaling and parallelism use simple models</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Task coordination</a:t>
            </a:r>
            <a:r>
              <a:rPr lang="en-US" sz="1800" dirty="0">
                <a:solidFill>
                  <a:schemeClr val="bg1">
                    <a:lumMod val="65000"/>
                  </a:schemeClr>
                </a:solidFill>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6</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1169551"/>
          </a:xfrm>
          <a:prstGeom prst="rect">
            <a:avLst/>
          </a:prstGeom>
          <a:solidFill>
            <a:schemeClr val="tx1"/>
          </a:solidFill>
        </p:spPr>
        <p:txBody>
          <a:bodyPr wrap="square" rtlCol="0">
            <a:spAutoFit/>
          </a:bodyPr>
          <a:lstStyle/>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3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 echo “Process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wait</a:t>
            </a: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bg1">
                    <a:lumMod val="75000"/>
                  </a:schemeClr>
                </a:solidFill>
                <a:latin typeface="Consolas" panose="020B0609020204030204" pitchFamily="49" charset="0"/>
                <a:cs typeface="Consolas" panose="020B0609020204030204" pitchFamily="49" charset="0"/>
              </a:rPr>
              <a:t># Wait for all tasks finish</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“Done”</a:t>
            </a:r>
          </a:p>
        </p:txBody>
      </p:sp>
      <p:sp>
        <p:nvSpPr>
          <p:cNvPr id="7" name="TextBox 6">
            <a:extLst>
              <a:ext uri="{FF2B5EF4-FFF2-40B4-BE49-F238E27FC236}">
                <a16:creationId xmlns:a16="http://schemas.microsoft.com/office/drawing/2014/main" id="{609C0B92-D223-464F-8FA3-D4BCA532C746}"/>
              </a:ext>
            </a:extLst>
          </p:cNvPr>
          <p:cNvSpPr txBox="1"/>
          <p:nvPr/>
        </p:nvSpPr>
        <p:spPr>
          <a:xfrm>
            <a:off x="4710364" y="2392778"/>
            <a:ext cx="4362074" cy="1384995"/>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908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Simple</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172141"/>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Trivial to learn: You should be able to start writing pipelines within minutes (the language should look boring)</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Task: Scaling and parallelism use simple models</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latin typeface="Calibri Light" panose="020F0302020204030204" pitchFamily="34" charset="0"/>
                <a:cs typeface="Calibri Light" panose="020F0302020204030204" pitchFamily="34" charset="0"/>
              </a:rPr>
              <a:t>Task coordination</a:t>
            </a:r>
            <a:r>
              <a:rPr lang="en-US" sz="1800" dirty="0">
                <a:latin typeface="Calibri Light" panose="020F0302020204030204" pitchFamily="34" charset="0"/>
                <a:cs typeface="Calibri Light" panose="020F0302020204030204" pitchFamily="34" charset="0"/>
              </a:rPr>
              <a:t> is solved at language level</a:t>
            </a:r>
          </a:p>
          <a:p>
            <a:endParaRPr lang="en-US" sz="1800"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7</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1164512"/>
            <a:ext cx="4362074" cy="3754874"/>
          </a:xfrm>
          <a:prstGeom prst="rect">
            <a:avLst/>
          </a:prstGeom>
          <a:solidFill>
            <a:schemeClr val="tx1"/>
          </a:solidFill>
        </p:spPr>
        <p:txBody>
          <a:bodyPr wrap="square" rtlCol="0">
            <a:spAutoFit/>
          </a:bodyPr>
          <a:lstStyle/>
          <a:p>
            <a:r>
              <a:rPr lang="en-US" sz="1400" dirty="0">
                <a:solidFill>
                  <a:schemeClr val="bg1">
                    <a:lumMod val="75000"/>
                  </a:schemeClr>
                </a:solidFill>
                <a:latin typeface="Consolas" panose="020B0609020204030204" pitchFamily="49" charset="0"/>
                <a:cs typeface="Consolas" panose="020B0609020204030204" pitchFamily="49" charset="0"/>
              </a:rPr>
              <a:t># Align reads for each sample</a:t>
            </a:r>
          </a:p>
          <a:p>
            <a:r>
              <a:rPr lang="en-US" sz="1400" dirty="0" err="1">
                <a:solidFill>
                  <a:schemeClr val="bg1"/>
                </a:solidFill>
                <a:latin typeface="Consolas" panose="020B0609020204030204" pitchFamily="49" charset="0"/>
                <a:cs typeface="Consolas" panose="020B0609020204030204" pitchFamily="49" charset="0"/>
              </a:rPr>
              <a:t>bams</a:t>
            </a:r>
            <a:r>
              <a:rPr lang="en-US" sz="1400" dirty="0">
                <a:solidFill>
                  <a:schemeClr val="bg1"/>
                </a:solidFill>
                <a:latin typeface="Consolas" panose="020B0609020204030204" pitchFamily="49" charset="0"/>
                <a:cs typeface="Consolas" panose="020B0609020204030204" pitchFamily="49" charset="0"/>
              </a:rPr>
              <a:t> := “”</a:t>
            </a:r>
          </a:p>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a:t>
            </a:r>
            <a:r>
              <a:rPr lang="en-US" sz="1400" dirty="0" err="1">
                <a:solidFill>
                  <a:schemeClr val="bg1"/>
                </a:solidFill>
                <a:latin typeface="Consolas" panose="020B0609020204030204" pitchFamily="49" charset="0"/>
                <a:cs typeface="Consolas" panose="020B0609020204030204" pitchFamily="49" charset="0"/>
              </a:rPr>
              <a:t>numberSamples</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_”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fq</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bam := “aligned_”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 “.bam”</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(bam &lt;-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bwa mem hg38 $</a:t>
            </a:r>
            <a:r>
              <a:rPr lang="en-US" sz="1400" dirty="0" err="1">
                <a:solidFill>
                  <a:schemeClr val="bg1"/>
                </a:solidFill>
                <a:latin typeface="Consolas" panose="020B0609020204030204" pitchFamily="49" charset="0"/>
                <a:cs typeface="Consolas" panose="020B0609020204030204" pitchFamily="49" charset="0"/>
              </a:rPr>
              <a:t>fastq</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samtools</a:t>
            </a:r>
            <a:r>
              <a:rPr lang="en-US" sz="1400" dirty="0">
                <a:solidFill>
                  <a:schemeClr val="bg1"/>
                </a:solidFill>
                <a:latin typeface="Consolas" panose="020B0609020204030204" pitchFamily="49" charset="0"/>
                <a:cs typeface="Consolas" panose="020B0609020204030204" pitchFamily="49" charset="0"/>
              </a:rPr>
              <a:t> sort &gt; $bam</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bams</a:t>
            </a:r>
            <a:r>
              <a:rPr lang="en-US" sz="1400" dirty="0">
                <a:solidFill>
                  <a:schemeClr val="bg1"/>
                </a:solidFill>
                <a:latin typeface="Consolas" panose="020B0609020204030204" pitchFamily="49" charset="0"/>
                <a:cs typeface="Consolas" panose="020B0609020204030204" pitchFamily="49" charset="0"/>
              </a:rPr>
              <a:t> += “$bam “</a:t>
            </a:r>
          </a:p>
          <a:p>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lumMod val="75000"/>
                  </a:schemeClr>
                </a:solidFill>
                <a:latin typeface="Consolas" panose="020B0609020204030204" pitchFamily="49" charset="0"/>
                <a:cs typeface="Consolas" panose="020B0609020204030204" pitchFamily="49" charset="0"/>
              </a:rPr>
              <a:t># Joint genotyping</a:t>
            </a:r>
          </a:p>
          <a:p>
            <a:r>
              <a:rPr lang="en-US" sz="1400" dirty="0" err="1">
                <a:solidFill>
                  <a:schemeClr val="bg1"/>
                </a:solidFill>
                <a:latin typeface="Consolas" panose="020B0609020204030204" pitchFamily="49" charset="0"/>
                <a:cs typeface="Consolas" panose="020B0609020204030204" pitchFamily="49" charset="0"/>
              </a:rPr>
              <a:t>vcf</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variants.vcf</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vcf</a:t>
            </a:r>
            <a:r>
              <a:rPr lang="en-US" sz="1400" dirty="0">
                <a:solidFill>
                  <a:schemeClr val="bg1"/>
                </a:solidFill>
                <a:latin typeface="Consolas" panose="020B0609020204030204" pitchFamily="49" charset="0"/>
                <a:cs typeface="Consolas" panose="020B0609020204030204" pitchFamily="49" charset="0"/>
              </a:rPr>
              <a:t> &lt;- </a:t>
            </a:r>
            <a:r>
              <a:rPr lang="en-US" sz="1400" dirty="0" err="1">
                <a:solidFill>
                  <a:schemeClr val="bg1"/>
                </a:solidFill>
                <a:latin typeface="Consolas" panose="020B0609020204030204" pitchFamily="49" charset="0"/>
                <a:cs typeface="Consolas" panose="020B0609020204030204" pitchFamily="49" charset="0"/>
              </a:rPr>
              <a:t>bams</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sys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joint_genotype</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bams</a:t>
            </a:r>
            <a:r>
              <a:rPr lang="en-US" sz="1400" dirty="0">
                <a:solidFill>
                  <a:schemeClr val="bg1"/>
                </a:solidFill>
                <a:latin typeface="Consolas" panose="020B0609020204030204" pitchFamily="49" charset="0"/>
                <a:cs typeface="Consolas" panose="020B0609020204030204" pitchFamily="49" charset="0"/>
              </a:rPr>
              <a:t> &gt; $</a:t>
            </a:r>
            <a:r>
              <a:rPr lang="en-US" sz="1400" dirty="0" err="1">
                <a:solidFill>
                  <a:schemeClr val="bg1"/>
                </a:solidFill>
                <a:latin typeface="Consolas" panose="020B0609020204030204" pitchFamily="49" charset="0"/>
                <a:cs typeface="Consolas" panose="020B0609020204030204" pitchFamily="49" charset="0"/>
              </a:rPr>
              <a:t>vcf</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5731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3" name="Text Placeholder 2">
            <a:extLst>
              <a:ext uri="{FF2B5EF4-FFF2-40B4-BE49-F238E27FC236}">
                <a16:creationId xmlns:a16="http://schemas.microsoft.com/office/drawing/2014/main" id="{1C97DC64-8528-A449-A497-D66FD0EE9C97}"/>
              </a:ext>
            </a:extLst>
          </p:cNvPr>
          <p:cNvSpPr>
            <a:spLocks noGrp="1"/>
          </p:cNvSpPr>
          <p:nvPr>
            <p:ph type="body" sz="quarter" idx="11"/>
          </p:nvPr>
        </p:nvSpPr>
        <p:spPr>
          <a:xfrm>
            <a:off x="237062" y="1164512"/>
            <a:ext cx="4473302" cy="3463147"/>
          </a:xfrm>
        </p:spPr>
        <p:txBody>
          <a:bodyPr/>
          <a:lstStyle/>
          <a:p>
            <a:r>
              <a:rPr lang="en-US" sz="1800" dirty="0">
                <a:latin typeface="Calibri Light" panose="020F0302020204030204" pitchFamily="34" charset="0"/>
                <a:cs typeface="Calibri Light" panose="020F0302020204030204" pitchFamily="34" charset="0"/>
              </a:rPr>
              <a:t>A bds program runs on different systems without modification.</a:t>
            </a:r>
          </a:p>
          <a:p>
            <a:br>
              <a:rPr lang="en-US" sz="1800" dirty="0">
                <a:latin typeface="Calibri Light" panose="020F0302020204030204" pitchFamily="34" charset="0"/>
                <a:cs typeface="Calibri Light" panose="020F0302020204030204" pitchFamily="34" charset="0"/>
              </a:rPr>
            </a:br>
            <a:r>
              <a:rPr lang="en-US" sz="1800" dirty="0">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Cluster: SGE, MOAB, </a:t>
            </a:r>
            <a:r>
              <a:rPr lang="en-US" sz="1800" dirty="0" err="1">
                <a:latin typeface="Calibri Light" panose="020F0302020204030204" pitchFamily="34" charset="0"/>
                <a:cs typeface="Calibri Light" panose="020F0302020204030204" pitchFamily="34" charset="0"/>
              </a:rPr>
              <a:t>Slurm</a:t>
            </a:r>
            <a:r>
              <a:rPr lang="en-US" sz="1800" dirty="0">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Server farm</a:t>
            </a:r>
          </a:p>
          <a:p>
            <a:endParaRPr lang="en-US" sz="1800" dirty="0">
              <a:latin typeface="Calibri Light" panose="020F0302020204030204" pitchFamily="34" charset="0"/>
              <a:cs typeface="Calibri Light" panose="020F0302020204030204" pitchFamily="34" charset="0"/>
            </a:endParaRPr>
          </a:p>
          <a:p>
            <a:r>
              <a:rPr lang="en-US" sz="1800" dirty="0">
                <a:latin typeface="Calibri Light" panose="020F0302020204030204" pitchFamily="34" charset="0"/>
                <a:cs typeface="Calibri Light" panose="020F0302020204030204" pitchFamily="34" charset="0"/>
              </a:rPr>
              <a:t>bds abstracts execution environments</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8</a:t>
            </a:fld>
            <a:endParaRPr lang="en-GB" dirty="0"/>
          </a:p>
        </p:txBody>
      </p:sp>
    </p:spTree>
    <p:extLst>
      <p:ext uri="{BB962C8B-B14F-4D97-AF65-F5344CB8AC3E}">
        <p14:creationId xmlns:p14="http://schemas.microsoft.com/office/powerpoint/2010/main" val="10955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BC14-6112-F94B-800C-E12A59106D6B}"/>
              </a:ext>
            </a:extLst>
          </p:cNvPr>
          <p:cNvSpPr>
            <a:spLocks noGrp="1"/>
          </p:cNvSpPr>
          <p:nvPr>
            <p:ph type="title"/>
          </p:nvPr>
        </p:nvSpPr>
        <p:spPr/>
        <p:txBody>
          <a:bodyPr/>
          <a:lstStyle/>
          <a:p>
            <a:r>
              <a:rPr lang="en-US" sz="2800" b="0" dirty="0">
                <a:latin typeface="Calibri Light" panose="020F0302020204030204" pitchFamily="34" charset="0"/>
                <a:cs typeface="Calibri Light" panose="020F0302020204030204" pitchFamily="34" charset="0"/>
              </a:rPr>
              <a:t>bds: Architecture agnostic</a:t>
            </a:r>
          </a:p>
        </p:txBody>
      </p:sp>
      <p:sp>
        <p:nvSpPr>
          <p:cNvPr id="4" name="Slide Number Placeholder 3">
            <a:extLst>
              <a:ext uri="{FF2B5EF4-FFF2-40B4-BE49-F238E27FC236}">
                <a16:creationId xmlns:a16="http://schemas.microsoft.com/office/drawing/2014/main" id="{03BECA6A-6EA4-A44E-9530-89D1681E7A74}"/>
              </a:ext>
            </a:extLst>
          </p:cNvPr>
          <p:cNvSpPr>
            <a:spLocks noGrp="1"/>
          </p:cNvSpPr>
          <p:nvPr>
            <p:ph type="sldNum" sz="quarter" idx="4"/>
          </p:nvPr>
        </p:nvSpPr>
        <p:spPr/>
        <p:txBody>
          <a:bodyPr/>
          <a:lstStyle/>
          <a:p>
            <a:fld id="{3C4F54F3-C349-4609-AFEE-01462D5C7942}" type="slidenum">
              <a:rPr lang="en-GB" smtClean="0"/>
              <a:pPr/>
              <a:t>9</a:t>
            </a:fld>
            <a:endParaRPr lang="en-GB" dirty="0"/>
          </a:p>
        </p:txBody>
      </p:sp>
      <p:sp>
        <p:nvSpPr>
          <p:cNvPr id="6" name="TextBox 5">
            <a:extLst>
              <a:ext uri="{FF2B5EF4-FFF2-40B4-BE49-F238E27FC236}">
                <a16:creationId xmlns:a16="http://schemas.microsoft.com/office/drawing/2014/main" id="{12FAA4DD-F1F4-E646-9EAA-D865882D0EB9}"/>
              </a:ext>
            </a:extLst>
          </p:cNvPr>
          <p:cNvSpPr txBox="1"/>
          <p:nvPr/>
        </p:nvSpPr>
        <p:spPr>
          <a:xfrm>
            <a:off x="4710364" y="2388297"/>
            <a:ext cx="4362074" cy="1600438"/>
          </a:xfrm>
          <a:prstGeom prst="rect">
            <a:avLst/>
          </a:prstGeom>
          <a:solidFill>
            <a:schemeClr val="tx1"/>
          </a:solidFill>
        </p:spPr>
        <p:txBody>
          <a:bodyPr wrap="square" rtlCol="0">
            <a:spAutoFit/>
          </a:bodyPr>
          <a:lstStyle/>
          <a:p>
            <a:r>
              <a:rPr lang="en-US" sz="1400" dirty="0">
                <a:solidFill>
                  <a:srgbClr val="92D050"/>
                </a:solidFill>
                <a:latin typeface="Consolas" panose="020B0609020204030204" pitchFamily="49" charset="0"/>
                <a:cs typeface="Consolas" panose="020B0609020204030204" pitchFamily="49" charset="0"/>
              </a:rPr>
              <a:t># Execute on my local laptop</a:t>
            </a:r>
          </a:p>
          <a:p>
            <a:r>
              <a:rPr lang="en-US" sz="1400" dirty="0">
                <a:solidFill>
                  <a:srgbClr val="92D050"/>
                </a:solidFill>
                <a:latin typeface="Consolas" panose="020B0609020204030204" pitchFamily="49" charset="0"/>
                <a:cs typeface="Consolas" panose="020B0609020204030204" pitchFamily="49" charset="0"/>
              </a:rPr>
              <a:t>$ bds </a:t>
            </a:r>
            <a:r>
              <a:rPr lang="en-US" sz="1400" dirty="0" err="1">
                <a:solidFill>
                  <a:srgbClr val="92D050"/>
                </a:solidFill>
                <a:latin typeface="Consolas" panose="020B0609020204030204" pitchFamily="49" charset="0"/>
                <a:cs typeface="Consolas" panose="020B0609020204030204" pitchFamily="49" charset="0"/>
              </a:rPr>
              <a:t>z.bds</a:t>
            </a:r>
            <a:endParaRPr lang="en-US" sz="1400" dirty="0">
              <a:solidFill>
                <a:srgbClr val="92D050"/>
              </a:solidFill>
              <a:latin typeface="Consolas" panose="020B0609020204030204" pitchFamily="49" charset="0"/>
              <a:cs typeface="Consolas" panose="020B0609020204030204" pitchFamily="49" charset="0"/>
            </a:endParaRPr>
          </a:p>
          <a:p>
            <a:r>
              <a:rPr lang="en-US" sz="1400" dirty="0">
                <a:solidFill>
                  <a:srgbClr val="92D050"/>
                </a:solidFill>
                <a:latin typeface="Consolas" panose="020B0609020204030204" pitchFamily="49" charset="0"/>
                <a:cs typeface="Consolas" panose="020B0609020204030204" pitchFamily="49" charset="0"/>
              </a:rPr>
              <a:t>Process 0</a:t>
            </a:r>
          </a:p>
          <a:p>
            <a:r>
              <a:rPr lang="en-US" sz="1400" dirty="0">
                <a:solidFill>
                  <a:srgbClr val="92D050"/>
                </a:solidFill>
                <a:latin typeface="Consolas" panose="020B0609020204030204" pitchFamily="49" charset="0"/>
                <a:cs typeface="Consolas" panose="020B0609020204030204" pitchFamily="49" charset="0"/>
              </a:rPr>
              <a:t>Process 2</a:t>
            </a:r>
          </a:p>
          <a:p>
            <a:r>
              <a:rPr lang="en-US" sz="1400" dirty="0">
                <a:solidFill>
                  <a:srgbClr val="92D050"/>
                </a:solidFill>
                <a:latin typeface="Consolas" panose="020B0609020204030204" pitchFamily="49" charset="0"/>
                <a:cs typeface="Consolas" panose="020B0609020204030204" pitchFamily="49" charset="0"/>
              </a:rPr>
              <a:t>Process 1</a:t>
            </a:r>
          </a:p>
          <a:p>
            <a:r>
              <a:rPr lang="en-US" sz="1400" dirty="0">
                <a:solidFill>
                  <a:srgbClr val="92D050"/>
                </a:solidFill>
                <a:latin typeface="Consolas" panose="020B0609020204030204" pitchFamily="49" charset="0"/>
                <a:cs typeface="Consolas" panose="020B0609020204030204" pitchFamily="49" charset="0"/>
              </a:rPr>
              <a:t>Done</a:t>
            </a:r>
          </a:p>
          <a:p>
            <a:r>
              <a:rPr lang="en-US" sz="1400" dirty="0">
                <a:solidFill>
                  <a:srgbClr val="92D050"/>
                </a:solidFill>
                <a:latin typeface="Consolas" panose="020B0609020204030204" pitchFamily="49" charset="0"/>
                <a:cs typeface="Consolas" panose="020B0609020204030204" pitchFamily="49" charset="0"/>
              </a:rPr>
              <a:t>$</a:t>
            </a:r>
          </a:p>
        </p:txBody>
      </p:sp>
      <p:sp>
        <p:nvSpPr>
          <p:cNvPr id="9" name="Text Placeholder 2">
            <a:extLst>
              <a:ext uri="{FF2B5EF4-FFF2-40B4-BE49-F238E27FC236}">
                <a16:creationId xmlns:a16="http://schemas.microsoft.com/office/drawing/2014/main" id="{32E6CD70-7B93-5741-B0AF-7829717A101E}"/>
              </a:ext>
            </a:extLst>
          </p:cNvPr>
          <p:cNvSpPr>
            <a:spLocks noGrp="1"/>
          </p:cNvSpPr>
          <p:nvPr>
            <p:ph type="body" sz="quarter" idx="11"/>
          </p:nvPr>
        </p:nvSpPr>
        <p:spPr>
          <a:xfrm>
            <a:off x="237062" y="1164512"/>
            <a:ext cx="4473302" cy="3463147"/>
          </a:xfrm>
        </p:spPr>
        <p:txBody>
          <a:bodyPr/>
          <a:lstStyle/>
          <a:p>
            <a:r>
              <a:rPr lang="en-US" sz="1800" b="1" dirty="0">
                <a:solidFill>
                  <a:schemeClr val="bg1">
                    <a:lumMod val="65000"/>
                  </a:schemeClr>
                </a:solidFill>
                <a:latin typeface="Calibri Light" panose="020F0302020204030204" pitchFamily="34" charset="0"/>
                <a:cs typeface="Calibri Light" panose="020F0302020204030204" pitchFamily="34" charset="0"/>
              </a:rPr>
              <a:t>A bds program runs on different systems without modification.</a:t>
            </a:r>
          </a:p>
          <a:p>
            <a:br>
              <a:rPr lang="en-US" sz="1800" b="1" dirty="0">
                <a:solidFill>
                  <a:schemeClr val="bg1">
                    <a:lumMod val="65000"/>
                  </a:schemeClr>
                </a:solidFill>
                <a:latin typeface="Calibri Light" panose="020F0302020204030204" pitchFamily="34" charset="0"/>
                <a:cs typeface="Calibri Light" panose="020F0302020204030204" pitchFamily="34" charset="0"/>
              </a:rPr>
            </a:br>
            <a:r>
              <a:rPr lang="en-US" sz="1800" b="1" dirty="0">
                <a:solidFill>
                  <a:schemeClr val="bg1">
                    <a:lumMod val="65000"/>
                  </a:schemeClr>
                </a:solidFill>
                <a:latin typeface="Calibri Light" panose="020F0302020204030204" pitchFamily="34" charset="0"/>
                <a:cs typeface="Calibri Light" panose="020F0302020204030204" pitchFamily="34" charset="0"/>
              </a:rPr>
              <a:t>bds is abstracts underlying infrastructure</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Single server / laptop</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Cluster: SGE, MOAB, </a:t>
            </a:r>
            <a:r>
              <a:rPr lang="en-US" sz="1800" b="1" dirty="0" err="1">
                <a:solidFill>
                  <a:schemeClr val="bg1">
                    <a:lumMod val="65000"/>
                  </a:schemeClr>
                </a:solidFill>
                <a:latin typeface="Calibri Light" panose="020F0302020204030204" pitchFamily="34" charset="0"/>
                <a:cs typeface="Calibri Light" panose="020F0302020204030204" pitchFamily="34" charset="0"/>
              </a:rPr>
              <a:t>Slurm</a:t>
            </a:r>
            <a:r>
              <a:rPr lang="en-US" sz="1800" b="1" dirty="0">
                <a:solidFill>
                  <a:schemeClr val="bg1">
                    <a:lumMod val="65000"/>
                  </a:schemeClr>
                </a:solidFill>
                <a:latin typeface="Calibri Light" panose="020F0302020204030204" pitchFamily="34" charset="0"/>
                <a:cs typeface="Calibri Light" panose="020F0302020204030204" pitchFamily="34" charset="0"/>
              </a:rPr>
              <a:t>, Torque, etc.</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Cloud</a:t>
            </a:r>
          </a:p>
          <a:p>
            <a:pPr marL="285750" indent="-285750">
              <a:buFont typeface="Arial" panose="020B0604020202020204" pitchFamily="34" charset="0"/>
              <a:buChar char="•"/>
            </a:pPr>
            <a:r>
              <a:rPr lang="en-US" sz="1800" b="1" dirty="0">
                <a:solidFill>
                  <a:schemeClr val="bg1">
                    <a:lumMod val="65000"/>
                  </a:schemeClr>
                </a:solidFill>
                <a:latin typeface="Calibri Light" panose="020F0302020204030204" pitchFamily="34" charset="0"/>
                <a:cs typeface="Calibri Light" panose="020F0302020204030204" pitchFamily="34" charset="0"/>
              </a:rPr>
              <a:t>Server farm</a:t>
            </a:r>
          </a:p>
          <a:p>
            <a:endParaRPr lang="en-US" sz="1800" b="1" dirty="0">
              <a:solidFill>
                <a:schemeClr val="bg1">
                  <a:lumMod val="65000"/>
                </a:schemeClr>
              </a:solidFill>
              <a:latin typeface="Calibri Light" panose="020F0302020204030204" pitchFamily="34" charset="0"/>
              <a:cs typeface="Calibri Light" panose="020F0302020204030204" pitchFamily="34" charset="0"/>
            </a:endParaRPr>
          </a:p>
          <a:p>
            <a:r>
              <a:rPr lang="en-US" sz="1800" b="1" dirty="0">
                <a:solidFill>
                  <a:schemeClr val="bg1">
                    <a:lumMod val="65000"/>
                  </a:schemeClr>
                </a:solidFill>
                <a:latin typeface="Calibri Light" panose="020F0302020204030204" pitchFamily="34" charset="0"/>
                <a:cs typeface="Calibri Light" panose="020F0302020204030204" pitchFamily="34" charset="0"/>
              </a:rPr>
              <a:t>bds abstracts execution environments</a:t>
            </a:r>
          </a:p>
          <a:p>
            <a:endParaRPr lang="en-US" sz="1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76679126-59BA-5743-9A85-25902C6961FD}"/>
              </a:ext>
            </a:extLst>
          </p:cNvPr>
          <p:cNvSpPr txBox="1"/>
          <p:nvPr/>
        </p:nvSpPr>
        <p:spPr>
          <a:xfrm>
            <a:off x="4710364" y="1164512"/>
            <a:ext cx="4362074" cy="1169551"/>
          </a:xfrm>
          <a:prstGeom prst="rect">
            <a:avLst/>
          </a:prstGeom>
          <a:solidFill>
            <a:schemeClr val="tx1"/>
          </a:solidFill>
        </p:spPr>
        <p:txBody>
          <a:bodyPr wrap="square" rtlCol="0">
            <a:spAutoFit/>
          </a:bodyPr>
          <a:lstStyle/>
          <a:p>
            <a:r>
              <a:rPr lang="en-US" sz="1400" dirty="0">
                <a:solidFill>
                  <a:schemeClr val="accent3">
                    <a:lumMod val="75000"/>
                  </a:schemeClr>
                </a:solidFill>
                <a:latin typeface="Consolas" panose="020B0609020204030204" pitchFamily="49" charset="0"/>
                <a:cs typeface="Consolas" panose="020B0609020204030204" pitchFamily="49" charset="0"/>
              </a:rPr>
              <a:t>for</a:t>
            </a:r>
            <a:r>
              <a:rPr lang="en-US" sz="1400" dirty="0">
                <a:solidFill>
                  <a:schemeClr val="bg1"/>
                </a:solidFill>
                <a:latin typeface="Consolas" panose="020B0609020204030204" pitchFamily="49" charset="0"/>
                <a:cs typeface="Consolas" panose="020B0609020204030204" pitchFamily="49" charset="0"/>
              </a:rPr>
              <a:t>(</a:t>
            </a:r>
            <a:r>
              <a:rPr lang="en-US" sz="1400" dirty="0">
                <a:solidFill>
                  <a:schemeClr val="bg2">
                    <a:lumMod val="40000"/>
                    <a:lumOff val="60000"/>
                  </a:schemeClr>
                </a:solidFill>
                <a:latin typeface="Consolas" panose="020B0609020204030204" pitchFamily="49" charset="0"/>
                <a:cs typeface="Consolas" panose="020B0609020204030204" pitchFamily="49" charset="0"/>
              </a:rPr>
              <a:t>int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=0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&lt; 3 ;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accent3">
                    <a:lumMod val="75000"/>
                  </a:schemeClr>
                </a:solidFill>
                <a:latin typeface="Consolas" panose="020B0609020204030204" pitchFamily="49" charset="0"/>
                <a:cs typeface="Consolas" panose="020B0609020204030204" pitchFamily="49" charset="0"/>
              </a:rPr>
              <a:t>task</a:t>
            </a:r>
            <a:r>
              <a:rPr lang="en-US" sz="1400" dirty="0">
                <a:solidFill>
                  <a:schemeClr val="bg1"/>
                </a:solidFill>
                <a:latin typeface="Consolas" panose="020B0609020204030204" pitchFamily="49" charset="0"/>
                <a:cs typeface="Consolas" panose="020B0609020204030204" pitchFamily="49" charset="0"/>
              </a:rPr>
              <a:t> echo “Process $</a:t>
            </a:r>
            <a:r>
              <a:rPr lang="en-US" sz="1400" dirty="0" err="1">
                <a:solidFill>
                  <a:schemeClr val="bg1"/>
                </a:solidFill>
                <a:latin typeface="Consolas" panose="020B0609020204030204" pitchFamily="49" charset="0"/>
                <a:cs typeface="Consolas" panose="020B0609020204030204" pitchFamily="49" charset="0"/>
              </a:rPr>
              <a:t>i</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accent3">
                    <a:lumMod val="75000"/>
                  </a:schemeClr>
                </a:solidFill>
                <a:latin typeface="Consolas" panose="020B0609020204030204" pitchFamily="49" charset="0"/>
                <a:cs typeface="Consolas" panose="020B0609020204030204" pitchFamily="49" charset="0"/>
              </a:rPr>
              <a:t>wait</a:t>
            </a:r>
            <a:r>
              <a:rPr lang="en-US" sz="1400" dirty="0">
                <a:solidFill>
                  <a:schemeClr val="bg1"/>
                </a:solidFill>
                <a:latin typeface="Consolas" panose="020B0609020204030204" pitchFamily="49" charset="0"/>
                <a:cs typeface="Consolas" panose="020B0609020204030204" pitchFamily="49" charset="0"/>
              </a:rPr>
              <a:t>    </a:t>
            </a:r>
            <a:r>
              <a:rPr lang="en-US" sz="1400" dirty="0">
                <a:solidFill>
                  <a:schemeClr val="bg1">
                    <a:lumMod val="75000"/>
                  </a:schemeClr>
                </a:solidFill>
                <a:latin typeface="Consolas" panose="020B0609020204030204" pitchFamily="49" charset="0"/>
                <a:cs typeface="Consolas" panose="020B0609020204030204" pitchFamily="49" charset="0"/>
              </a:rPr>
              <a:t># Wait for all tasks finish</a:t>
            </a:r>
          </a:p>
          <a:p>
            <a:r>
              <a:rPr lang="en-US" sz="1400" dirty="0" err="1">
                <a:solidFill>
                  <a:schemeClr val="accent3">
                    <a:lumMod val="75000"/>
                  </a:schemeClr>
                </a:solidFill>
                <a:latin typeface="Consolas" panose="020B0609020204030204" pitchFamily="49" charset="0"/>
                <a:cs typeface="Consolas" panose="020B0609020204030204" pitchFamily="49" charset="0"/>
              </a:rPr>
              <a:t>println</a:t>
            </a:r>
            <a:r>
              <a:rPr lang="en-US" sz="1400" dirty="0">
                <a:solidFill>
                  <a:schemeClr val="bg1"/>
                </a:solidFill>
                <a:latin typeface="Consolas" panose="020B0609020204030204" pitchFamily="49" charset="0"/>
                <a:cs typeface="Consolas" panose="020B0609020204030204" pitchFamily="49" charset="0"/>
              </a:rPr>
              <a:t> “Done”</a:t>
            </a:r>
          </a:p>
        </p:txBody>
      </p:sp>
    </p:spTree>
    <p:extLst>
      <p:ext uri="{BB962C8B-B14F-4D97-AF65-F5344CB8AC3E}">
        <p14:creationId xmlns:p14="http://schemas.microsoft.com/office/powerpoint/2010/main" val="4204590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486903CA-157C-8D40-9E45-A33364036335}"/>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22F59B28-75E4-FA47-BEF3-42A69DD73B76}"/>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9A6155BA-EA37-0947-B12D-0BABB2E4DF97}"/>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8D2D6F2B-54FA-C94B-8B40-C7D4069E815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AZ Cover Slide Options</Template>
  <TotalTime>668</TotalTime>
  <Words>2342</Words>
  <Application>Microsoft Macintosh PowerPoint</Application>
  <PresentationFormat>On-screen Show (16:9)</PresentationFormat>
  <Paragraphs>472</Paragraphs>
  <Slides>29</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29</vt:i4>
      </vt:variant>
    </vt:vector>
  </HeadingPairs>
  <TitlesOfParts>
    <vt:vector size="37" baseType="lpstr">
      <vt:lpstr>Arial</vt:lpstr>
      <vt:lpstr>Calibri</vt:lpstr>
      <vt:lpstr>Calibri Light</vt:lpstr>
      <vt:lpstr>Consolas</vt:lpstr>
      <vt:lpstr>AZ Cover Slide Options</vt:lpstr>
      <vt:lpstr>AZ Divider Slide Options</vt:lpstr>
      <vt:lpstr>AZ Divider Slide Options - Colours</vt:lpstr>
      <vt:lpstr>AZ General Master Slide Options</vt:lpstr>
      <vt:lpstr>bds Programming Language Scaling over 100,000 CPUs</vt:lpstr>
      <vt:lpstr>Motivation</vt:lpstr>
      <vt:lpstr>bds</vt:lpstr>
      <vt:lpstr>bds: Simple</vt:lpstr>
      <vt:lpstr>bds: Simple</vt:lpstr>
      <vt:lpstr>bds: Simple</vt:lpstr>
      <vt:lpstr>bds: Simple</vt:lpstr>
      <vt:lpstr>bds: Architecture agnostic</vt:lpstr>
      <vt:lpstr>bds: Architecture agnostic</vt:lpstr>
      <vt:lpstr>bds: Architecture agnostic</vt:lpstr>
      <vt:lpstr>bds: Architecture agnostic</vt:lpstr>
      <vt:lpstr>bds: Architecture agnostic</vt:lpstr>
      <vt:lpstr>bds: Architecture agnostic</vt:lpstr>
      <vt:lpstr>bds: Architecture agnostic</vt:lpstr>
      <vt:lpstr>bds: Architecture agnostic</vt:lpstr>
      <vt:lpstr>bds: Architecture agnostic</vt:lpstr>
      <vt:lpstr>bds: Robust</vt:lpstr>
      <vt:lpstr>bds: Robust</vt:lpstr>
      <vt:lpstr>bds: Robust</vt:lpstr>
      <vt:lpstr>bds: Robust</vt:lpstr>
      <vt:lpstr>bds: Speedup development</vt:lpstr>
      <vt:lpstr>bds: Speedup development</vt:lpstr>
      <vt:lpstr>bds: Speedup development</vt:lpstr>
      <vt:lpstr>bds: Speedup development</vt:lpstr>
      <vt:lpstr>bds: Speedup development</vt:lpstr>
      <vt:lpstr>Conclusions</vt:lpstr>
      <vt:lpstr>bds: Web, Docs, GitHub, Paper</vt:lpstr>
      <vt:lpstr>          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dc:title>
  <dc:creator>Cingolani, Pablo</dc:creator>
  <cp:keywords>16:9</cp:keywords>
  <dc:description>v1.0</dc:description>
  <cp:lastModifiedBy>Cingolani, Pablo</cp:lastModifiedBy>
  <cp:revision>53</cp:revision>
  <cp:lastPrinted>2018-03-07T14:46:57Z</cp:lastPrinted>
  <dcterms:created xsi:type="dcterms:W3CDTF">2021-09-19T12:15:09Z</dcterms:created>
  <dcterms:modified xsi:type="dcterms:W3CDTF">2021-09-22T12:01:23Z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