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swald Medium"/>
      <p:regular r:id="rId12"/>
      <p:bold r:id="rId13"/>
    </p:embeddedFont>
    <p:embeddedFont>
      <p:font typeface="Roboto"/>
      <p:regular r:id="rId14"/>
      <p:bold r:id="rId15"/>
      <p:italic r:id="rId16"/>
      <p:boldItalic r:id="rId17"/>
    </p:embeddedFon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Medium-bold.fntdata"/><Relationship Id="rId12" Type="http://schemas.openxmlformats.org/officeDocument/2006/relationships/font" Target="fonts/Oswal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b92c45b3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b92c45b3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b92c45b3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b92c45b3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b92c45b3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b92c45b3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b92c45b3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b92c45b3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b92c45b3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b92c45b3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43100"/>
            <a:ext cx="7801500" cy="11091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pl" sz="6600">
                <a:solidFill>
                  <a:schemeClr val="accent6"/>
                </a:solidFill>
                <a:latin typeface="Oswald Medium"/>
                <a:ea typeface="Oswald Medium"/>
                <a:cs typeface="Oswald Medium"/>
                <a:sym typeface="Oswald Medium"/>
              </a:rPr>
              <a:t>OOP - PROJECT</a:t>
            </a:r>
            <a:endParaRPr sz="6600">
              <a:solidFill>
                <a:schemeClr val="accent6"/>
              </a:solidFill>
              <a:latin typeface="Oswald Medium"/>
              <a:ea typeface="Oswald Medium"/>
              <a:cs typeface="Oswald Medium"/>
              <a:sym typeface="Oswal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2425" y="85850"/>
            <a:ext cx="8519700" cy="931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pl" sz="4200"/>
              <a:t>What have I created?</a:t>
            </a:r>
            <a:endParaRPr b="1" sz="4200"/>
          </a:p>
        </p:txBody>
      </p:sp>
      <p:sp>
        <p:nvSpPr>
          <p:cNvPr id="65" name="Google Shape;65;p14"/>
          <p:cNvSpPr txBox="1"/>
          <p:nvPr>
            <p:ph idx="1" type="body"/>
          </p:nvPr>
        </p:nvSpPr>
        <p:spPr>
          <a:xfrm>
            <a:off x="4827200" y="951600"/>
            <a:ext cx="4092600" cy="3617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pl" sz="1200">
                <a:solidFill>
                  <a:schemeClr val="dk1"/>
                </a:solidFill>
                <a:latin typeface="Roboto"/>
                <a:ea typeface="Roboto"/>
                <a:cs typeface="Roboto"/>
                <a:sym typeface="Roboto"/>
              </a:rPr>
              <a:t>I created a program - </a:t>
            </a:r>
            <a:r>
              <a:rPr lang="pl" sz="1200">
                <a:solidFill>
                  <a:schemeClr val="dk1"/>
                </a:solidFill>
                <a:latin typeface="Roboto"/>
                <a:ea typeface="Roboto"/>
                <a:cs typeface="Roboto"/>
                <a:sym typeface="Roboto"/>
              </a:rPr>
              <a:t>simple chess game implemented in C++. It allows players to make moves by entering them in the format "from-to" (e.g., a2-a4). The game includes basic chess pieces such as rooks, knights, bishops, kings, queens, and pawns. The program validates the moves according to the rules of chess and updates the board accordingly. Players can also load a game from a file and continue playing.</a:t>
            </a:r>
            <a:endParaRPr sz="1200">
              <a:solidFill>
                <a:schemeClr val="dk1"/>
              </a:solidFill>
            </a:endParaRPr>
          </a:p>
          <a:p>
            <a:pPr indent="0" lvl="0" marL="0" rtl="0" algn="l">
              <a:spcBef>
                <a:spcPts val="1200"/>
              </a:spcBef>
              <a:spcAft>
                <a:spcPts val="1200"/>
              </a:spcAft>
              <a:buNone/>
            </a:pPr>
            <a:r>
              <a:t/>
            </a:r>
            <a:endParaRPr sz="1200">
              <a:solidFill>
                <a:schemeClr val="dk1"/>
              </a:solidFill>
              <a:highlight>
                <a:srgbClr val="4C1130"/>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276650" y="64400"/>
            <a:ext cx="8555700" cy="953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pl" sz="4200"/>
              <a:t>Did I have any problems?</a:t>
            </a:r>
            <a:endParaRPr b="1" sz="4200"/>
          </a:p>
          <a:p>
            <a:pPr indent="0" lvl="0" marL="0" rtl="0" algn="ctr">
              <a:spcBef>
                <a:spcPts val="0"/>
              </a:spcBef>
              <a:spcAft>
                <a:spcPts val="0"/>
              </a:spcAft>
              <a:buNone/>
            </a:pPr>
            <a:r>
              <a:t/>
            </a:r>
            <a:endParaRPr b="1" sz="4200"/>
          </a:p>
          <a:p>
            <a:pPr indent="0" lvl="0" marL="0" rtl="0" algn="ctr">
              <a:spcBef>
                <a:spcPts val="0"/>
              </a:spcBef>
              <a:spcAft>
                <a:spcPts val="0"/>
              </a:spcAft>
              <a:buNone/>
            </a:pPr>
            <a:r>
              <a:t/>
            </a:r>
            <a:endParaRPr b="1" sz="4200"/>
          </a:p>
          <a:p>
            <a:pPr indent="0" lvl="0" marL="0" rtl="0" algn="ctr">
              <a:spcBef>
                <a:spcPts val="0"/>
              </a:spcBef>
              <a:spcAft>
                <a:spcPts val="0"/>
              </a:spcAft>
              <a:buNone/>
            </a:pPr>
            <a:r>
              <a:t/>
            </a:r>
            <a:endParaRPr b="1" sz="4200"/>
          </a:p>
        </p:txBody>
      </p:sp>
      <p:sp>
        <p:nvSpPr>
          <p:cNvPr id="71" name="Google Shape;71;p15"/>
          <p:cNvSpPr txBox="1"/>
          <p:nvPr>
            <p:ph idx="1" type="body"/>
          </p:nvPr>
        </p:nvSpPr>
        <p:spPr>
          <a:xfrm>
            <a:off x="4834350" y="1295050"/>
            <a:ext cx="4161900" cy="317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pl" sz="1200">
                <a:solidFill>
                  <a:schemeClr val="dk1"/>
                </a:solidFill>
                <a:latin typeface="Roboto"/>
                <a:ea typeface="Roboto"/>
                <a:cs typeface="Roboto"/>
                <a:sym typeface="Roboto"/>
              </a:rPr>
              <a:t>Yes, I encountered difficulties in implementing the logic of chess in the code. I struggled with implementing the rules of check, checkmate, and other concepts like king's safety. These aspects involved more complex logic and required additional considerations. Unfortunately, I couldn't beat some of them.</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50075"/>
            <a:ext cx="8520600" cy="967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pl" sz="4200"/>
              <a:t>Did I learn anything new?</a:t>
            </a:r>
            <a:endParaRPr b="1" sz="4200"/>
          </a:p>
          <a:p>
            <a:pPr indent="0" lvl="0" marL="0" rtl="0" algn="ctr">
              <a:spcBef>
                <a:spcPts val="0"/>
              </a:spcBef>
              <a:spcAft>
                <a:spcPts val="0"/>
              </a:spcAft>
              <a:buNone/>
            </a:pPr>
            <a:r>
              <a:t/>
            </a:r>
            <a:endParaRPr b="1" sz="4200"/>
          </a:p>
        </p:txBody>
      </p:sp>
      <p:sp>
        <p:nvSpPr>
          <p:cNvPr id="77" name="Google Shape;77;p16"/>
          <p:cNvSpPr txBox="1"/>
          <p:nvPr>
            <p:ph idx="1" type="body"/>
          </p:nvPr>
        </p:nvSpPr>
        <p:spPr>
          <a:xfrm>
            <a:off x="4898750" y="827575"/>
            <a:ext cx="4078200" cy="4066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pl" sz="1200">
                <a:solidFill>
                  <a:schemeClr val="dk1"/>
                </a:solidFill>
                <a:latin typeface="Roboto"/>
                <a:ea typeface="Roboto"/>
                <a:cs typeface="Roboto"/>
                <a:sym typeface="Roboto"/>
              </a:rPr>
              <a:t>Inheritance: Inheritance allows for the creation of class hierarchies where classes can inherit behavior and characteristics from superclasses.</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pl" sz="1200">
                <a:solidFill>
                  <a:schemeClr val="dk1"/>
                </a:solidFill>
                <a:latin typeface="Roboto"/>
                <a:ea typeface="Roboto"/>
                <a:cs typeface="Roboto"/>
                <a:sym typeface="Roboto"/>
              </a:rPr>
              <a:t>Polymorphism: Utilizing polymorphism allows treating objects of derived classes as objects of the base class, enabling uniform operations on different types of objects.</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pl" sz="1200">
                <a:solidFill>
                  <a:schemeClr val="dk1"/>
                </a:solidFill>
                <a:latin typeface="Roboto"/>
                <a:ea typeface="Roboto"/>
                <a:cs typeface="Roboto"/>
                <a:sym typeface="Roboto"/>
              </a:rPr>
              <a:t>Exception handling: The code contains segments that throw and catch exceptions. Exception handling allows controlling and responding to errors or abnormal situations in the program.</a:t>
            </a:r>
            <a:endParaRPr sz="1200">
              <a:solidFill>
                <a:schemeClr val="dk1"/>
              </a:solidFill>
              <a:latin typeface="Roboto"/>
              <a:ea typeface="Roboto"/>
              <a:cs typeface="Roboto"/>
              <a:sym typeface="Roboto"/>
            </a:endParaRPr>
          </a:p>
          <a:p>
            <a:pPr indent="0" lvl="0" marL="0" rtl="0" algn="l">
              <a:spcBef>
                <a:spcPts val="1200"/>
              </a:spcBef>
              <a:spcAft>
                <a:spcPts val="1200"/>
              </a:spcAft>
              <a:buNone/>
            </a:pPr>
            <a:r>
              <a:rPr lang="pl" sz="1200">
                <a:solidFill>
                  <a:schemeClr val="dk1"/>
                </a:solidFill>
                <a:latin typeface="Roboto"/>
                <a:ea typeface="Roboto"/>
                <a:cs typeface="Roboto"/>
                <a:sym typeface="Roboto"/>
              </a:rPr>
              <a:t>Loading data from a file: The code includes handling the loading of the game state from a file. This is achieved using an input stream ifstream, which allows opening and reading data from a file. The loaded data is then processed and used to initialize the board.</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64400"/>
            <a:ext cx="8520600" cy="953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pl" sz="4200"/>
              <a:t>What could be improved?</a:t>
            </a:r>
            <a:endParaRPr b="1" sz="4200"/>
          </a:p>
          <a:p>
            <a:pPr indent="0" lvl="0" marL="0" rtl="0" algn="ctr">
              <a:spcBef>
                <a:spcPts val="0"/>
              </a:spcBef>
              <a:spcAft>
                <a:spcPts val="0"/>
              </a:spcAft>
              <a:buSzPts val="990"/>
              <a:buNone/>
            </a:pPr>
            <a:r>
              <a:t/>
            </a:r>
            <a:endParaRPr b="1" sz="4200"/>
          </a:p>
        </p:txBody>
      </p:sp>
      <p:sp>
        <p:nvSpPr>
          <p:cNvPr id="83" name="Google Shape;83;p17"/>
          <p:cNvSpPr txBox="1"/>
          <p:nvPr>
            <p:ph idx="1" type="body"/>
          </p:nvPr>
        </p:nvSpPr>
        <p:spPr>
          <a:xfrm>
            <a:off x="4891575" y="1459600"/>
            <a:ext cx="3940800" cy="3109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marR="38100" rtl="0" algn="l">
              <a:lnSpc>
                <a:spcPct val="128571"/>
              </a:lnSpc>
              <a:spcBef>
                <a:spcPts val="0"/>
              </a:spcBef>
              <a:spcAft>
                <a:spcPts val="0"/>
              </a:spcAft>
              <a:buNone/>
            </a:pPr>
            <a:r>
              <a:rPr lang="pl" sz="1200">
                <a:solidFill>
                  <a:schemeClr val="dk1"/>
                </a:solidFill>
                <a:latin typeface="Roboto"/>
                <a:ea typeface="Roboto"/>
                <a:cs typeface="Roboto"/>
                <a:sym typeface="Roboto"/>
              </a:rPr>
              <a:t>In this program, I could improve the chess logic like a: checks logic, ‘en passant’ logic, castling. I can add timer for players moves. I could improve the clarity of the code even more.</a:t>
            </a:r>
            <a:endParaRPr sz="1200">
              <a:solidFill>
                <a:schemeClr val="dk1"/>
              </a:solidFill>
              <a:latin typeface="Roboto"/>
              <a:ea typeface="Roboto"/>
              <a:cs typeface="Roboto"/>
              <a:sym typeface="Roboto"/>
            </a:endParaRPr>
          </a:p>
          <a:p>
            <a:pPr indent="0" lvl="0" marL="0" marR="38100" rtl="0" algn="l">
              <a:lnSpc>
                <a:spcPct val="128571"/>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12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1779200" y="236125"/>
            <a:ext cx="7398300" cy="781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990"/>
              <a:buNone/>
            </a:pPr>
            <a:r>
              <a:rPr b="1" lang="pl" sz="4000"/>
              <a:t>Thank you for your attention</a:t>
            </a:r>
            <a:endParaRPr b="1" sz="4000"/>
          </a:p>
          <a:p>
            <a:pPr indent="0" lvl="0" marL="0" rtl="0" algn="l">
              <a:spcBef>
                <a:spcPts val="0"/>
              </a:spcBef>
              <a:spcAft>
                <a:spcPts val="0"/>
              </a:spcAft>
              <a:buSzPts val="990"/>
              <a:buNone/>
            </a:pPr>
            <a:r>
              <a:t/>
            </a:r>
            <a:endParaRPr b="1" sz="4000"/>
          </a:p>
        </p:txBody>
      </p:sp>
      <p:sp>
        <p:nvSpPr>
          <p:cNvPr id="89" name="Google Shape;89;p18"/>
          <p:cNvSpPr txBox="1"/>
          <p:nvPr>
            <p:ph idx="1" type="body"/>
          </p:nvPr>
        </p:nvSpPr>
        <p:spPr>
          <a:xfrm>
            <a:off x="5091925" y="1209175"/>
            <a:ext cx="3740400" cy="3359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pl" sz="2800">
                <a:solidFill>
                  <a:schemeClr val="dk1"/>
                </a:solidFill>
              </a:rPr>
              <a:t>Oskar Kałuziak</a:t>
            </a:r>
            <a:endParaRPr b="1"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