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52"/>
  </p:notesMasterIdLst>
  <p:handoutMasterIdLst>
    <p:handoutMasterId r:id="rId53"/>
  </p:handoutMasterIdLst>
  <p:sldIdLst>
    <p:sldId id="256" r:id="rId5"/>
    <p:sldId id="257" r:id="rId6"/>
    <p:sldId id="259" r:id="rId7"/>
    <p:sldId id="260" r:id="rId8"/>
    <p:sldId id="369" r:id="rId9"/>
    <p:sldId id="414" r:id="rId10"/>
    <p:sldId id="261" r:id="rId11"/>
    <p:sldId id="262" r:id="rId12"/>
    <p:sldId id="415" r:id="rId13"/>
    <p:sldId id="416" r:id="rId14"/>
    <p:sldId id="417" r:id="rId15"/>
    <p:sldId id="418" r:id="rId16"/>
    <p:sldId id="382" r:id="rId17"/>
    <p:sldId id="420" r:id="rId18"/>
    <p:sldId id="421" r:id="rId19"/>
    <p:sldId id="422" r:id="rId20"/>
    <p:sldId id="424" r:id="rId21"/>
    <p:sldId id="425" r:id="rId22"/>
    <p:sldId id="423" r:id="rId23"/>
    <p:sldId id="426" r:id="rId24"/>
    <p:sldId id="271" r:id="rId25"/>
    <p:sldId id="427" r:id="rId26"/>
    <p:sldId id="428" r:id="rId27"/>
    <p:sldId id="429" r:id="rId28"/>
    <p:sldId id="430" r:id="rId29"/>
    <p:sldId id="436" r:id="rId30"/>
    <p:sldId id="431" r:id="rId31"/>
    <p:sldId id="432" r:id="rId32"/>
    <p:sldId id="433" r:id="rId33"/>
    <p:sldId id="434" r:id="rId34"/>
    <p:sldId id="437" r:id="rId35"/>
    <p:sldId id="438" r:id="rId36"/>
    <p:sldId id="439" r:id="rId37"/>
    <p:sldId id="452" r:id="rId38"/>
    <p:sldId id="453" r:id="rId39"/>
    <p:sldId id="454" r:id="rId40"/>
    <p:sldId id="455" r:id="rId41"/>
    <p:sldId id="456" r:id="rId42"/>
    <p:sldId id="457" r:id="rId43"/>
    <p:sldId id="458" r:id="rId44"/>
    <p:sldId id="441" r:id="rId45"/>
    <p:sldId id="442" r:id="rId46"/>
    <p:sldId id="443" r:id="rId47"/>
    <p:sldId id="461" r:id="rId48"/>
    <p:sldId id="462" r:id="rId49"/>
    <p:sldId id="460" r:id="rId50"/>
    <p:sldId id="269" r:id="rId5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6"/>
            <p14:sldId id="257"/>
            <p14:sldId id="259"/>
            <p14:sldId id="260"/>
            <p14:sldId id="369"/>
            <p14:sldId id="414"/>
            <p14:sldId id="261"/>
            <p14:sldId id="262"/>
            <p14:sldId id="415"/>
            <p14:sldId id="416"/>
            <p14:sldId id="417"/>
            <p14:sldId id="418"/>
            <p14:sldId id="382"/>
            <p14:sldId id="420"/>
            <p14:sldId id="421"/>
            <p14:sldId id="422"/>
            <p14:sldId id="424"/>
            <p14:sldId id="425"/>
            <p14:sldId id="423"/>
            <p14:sldId id="426"/>
            <p14:sldId id="271"/>
            <p14:sldId id="427"/>
            <p14:sldId id="428"/>
            <p14:sldId id="429"/>
            <p14:sldId id="430"/>
            <p14:sldId id="436"/>
            <p14:sldId id="431"/>
            <p14:sldId id="432"/>
            <p14:sldId id="433"/>
            <p14:sldId id="434"/>
            <p14:sldId id="437"/>
            <p14:sldId id="438"/>
            <p14:sldId id="439"/>
            <p14:sldId id="452"/>
            <p14:sldId id="453"/>
            <p14:sldId id="454"/>
            <p14:sldId id="455"/>
            <p14:sldId id="456"/>
            <p14:sldId id="457"/>
            <p14:sldId id="458"/>
            <p14:sldId id="441"/>
            <p14:sldId id="442"/>
            <p14:sldId id="443"/>
            <p14:sldId id="461"/>
            <p14:sldId id="462"/>
            <p14:sldId id="460"/>
            <p14:sldId id="269"/>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3366FF"/>
    <a:srgbClr val="3333FF"/>
    <a:srgbClr val="0033CC"/>
    <a:srgbClr val="0066FF"/>
    <a:srgbClr val="0000FF"/>
    <a:srgbClr val="FFCD1E"/>
    <a:srgbClr val="E63241"/>
    <a:srgbClr val="DCDC00"/>
    <a:srgbClr val="5F8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7" autoAdjust="0"/>
    <p:restoredTop sz="95441" autoAdjust="0"/>
  </p:normalViewPr>
  <p:slideViewPr>
    <p:cSldViewPr showGuides="1">
      <p:cViewPr varScale="1">
        <p:scale>
          <a:sx n="145" d="100"/>
          <a:sy n="145" d="100"/>
        </p:scale>
        <p:origin x="654" y="120"/>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outlineViewPr>
    <p:cViewPr>
      <p:scale>
        <a:sx n="33" d="100"/>
        <a:sy n="33" d="100"/>
      </p:scale>
      <p:origin x="0" y="-53142"/>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9" d="100"/>
          <a:sy n="79" d="100"/>
        </p:scale>
        <p:origin x="-315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26/08/2021</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‹Nº›</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26/08/2021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‹Nº›</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1770805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33</a:t>
            </a:fld>
            <a:endParaRPr lang="fr-FR" dirty="0"/>
          </a:p>
        </p:txBody>
      </p:sp>
    </p:spTree>
    <p:extLst>
      <p:ext uri="{BB962C8B-B14F-4D97-AF65-F5344CB8AC3E}">
        <p14:creationId xmlns:p14="http://schemas.microsoft.com/office/powerpoint/2010/main" val="4238102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34</a:t>
            </a:fld>
            <a:endParaRPr lang="fr-FR" dirty="0"/>
          </a:p>
        </p:txBody>
      </p:sp>
    </p:spTree>
    <p:extLst>
      <p:ext uri="{BB962C8B-B14F-4D97-AF65-F5344CB8AC3E}">
        <p14:creationId xmlns:p14="http://schemas.microsoft.com/office/powerpoint/2010/main" val="75455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35</a:t>
            </a:fld>
            <a:endParaRPr lang="fr-FR" dirty="0"/>
          </a:p>
        </p:txBody>
      </p:sp>
    </p:spTree>
    <p:extLst>
      <p:ext uri="{BB962C8B-B14F-4D97-AF65-F5344CB8AC3E}">
        <p14:creationId xmlns:p14="http://schemas.microsoft.com/office/powerpoint/2010/main" val="38564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36</a:t>
            </a:fld>
            <a:endParaRPr lang="fr-FR" dirty="0"/>
          </a:p>
        </p:txBody>
      </p:sp>
    </p:spTree>
    <p:extLst>
      <p:ext uri="{BB962C8B-B14F-4D97-AF65-F5344CB8AC3E}">
        <p14:creationId xmlns:p14="http://schemas.microsoft.com/office/powerpoint/2010/main" val="337609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37</a:t>
            </a:fld>
            <a:endParaRPr lang="fr-FR" dirty="0"/>
          </a:p>
        </p:txBody>
      </p:sp>
    </p:spTree>
    <p:extLst>
      <p:ext uri="{BB962C8B-B14F-4D97-AF65-F5344CB8AC3E}">
        <p14:creationId xmlns:p14="http://schemas.microsoft.com/office/powerpoint/2010/main" val="169111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38</a:t>
            </a:fld>
            <a:endParaRPr lang="fr-FR" dirty="0"/>
          </a:p>
        </p:txBody>
      </p:sp>
    </p:spTree>
    <p:extLst>
      <p:ext uri="{BB962C8B-B14F-4D97-AF65-F5344CB8AC3E}">
        <p14:creationId xmlns:p14="http://schemas.microsoft.com/office/powerpoint/2010/main" val="308315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39</a:t>
            </a:fld>
            <a:endParaRPr lang="fr-FR" dirty="0"/>
          </a:p>
        </p:txBody>
      </p:sp>
    </p:spTree>
    <p:extLst>
      <p:ext uri="{BB962C8B-B14F-4D97-AF65-F5344CB8AC3E}">
        <p14:creationId xmlns:p14="http://schemas.microsoft.com/office/powerpoint/2010/main" val="218026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40</a:t>
            </a:fld>
            <a:endParaRPr lang="fr-FR" dirty="0"/>
          </a:p>
        </p:txBody>
      </p:sp>
    </p:spTree>
    <p:extLst>
      <p:ext uri="{BB962C8B-B14F-4D97-AF65-F5344CB8AC3E}">
        <p14:creationId xmlns:p14="http://schemas.microsoft.com/office/powerpoint/2010/main" val="3374226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41</a:t>
            </a:fld>
            <a:endParaRPr lang="fr-FR" dirty="0"/>
          </a:p>
        </p:txBody>
      </p:sp>
    </p:spTree>
    <p:extLst>
      <p:ext uri="{BB962C8B-B14F-4D97-AF65-F5344CB8AC3E}">
        <p14:creationId xmlns:p14="http://schemas.microsoft.com/office/powerpoint/2010/main" val="76401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42</a:t>
            </a:fld>
            <a:endParaRPr lang="fr-FR" dirty="0"/>
          </a:p>
        </p:txBody>
      </p:sp>
    </p:spTree>
    <p:extLst>
      <p:ext uri="{BB962C8B-B14F-4D97-AF65-F5344CB8AC3E}">
        <p14:creationId xmlns:p14="http://schemas.microsoft.com/office/powerpoint/2010/main" val="9255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23</a:t>
            </a:fld>
            <a:endParaRPr lang="fr-FR" dirty="0"/>
          </a:p>
        </p:txBody>
      </p:sp>
    </p:spTree>
    <p:extLst>
      <p:ext uri="{BB962C8B-B14F-4D97-AF65-F5344CB8AC3E}">
        <p14:creationId xmlns:p14="http://schemas.microsoft.com/office/powerpoint/2010/main" val="3108908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43</a:t>
            </a:fld>
            <a:endParaRPr lang="fr-FR" dirty="0"/>
          </a:p>
        </p:txBody>
      </p:sp>
    </p:spTree>
    <p:extLst>
      <p:ext uri="{BB962C8B-B14F-4D97-AF65-F5344CB8AC3E}">
        <p14:creationId xmlns:p14="http://schemas.microsoft.com/office/powerpoint/2010/main" val="1045331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44</a:t>
            </a:fld>
            <a:endParaRPr lang="fr-FR" dirty="0"/>
          </a:p>
        </p:txBody>
      </p:sp>
    </p:spTree>
    <p:extLst>
      <p:ext uri="{BB962C8B-B14F-4D97-AF65-F5344CB8AC3E}">
        <p14:creationId xmlns:p14="http://schemas.microsoft.com/office/powerpoint/2010/main" val="3985054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45</a:t>
            </a:fld>
            <a:endParaRPr lang="fr-FR" dirty="0"/>
          </a:p>
        </p:txBody>
      </p:sp>
    </p:spTree>
    <p:extLst>
      <p:ext uri="{BB962C8B-B14F-4D97-AF65-F5344CB8AC3E}">
        <p14:creationId xmlns:p14="http://schemas.microsoft.com/office/powerpoint/2010/main" val="1497200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46</a:t>
            </a:fld>
            <a:endParaRPr lang="fr-FR" dirty="0"/>
          </a:p>
        </p:txBody>
      </p:sp>
    </p:spTree>
    <p:extLst>
      <p:ext uri="{BB962C8B-B14F-4D97-AF65-F5344CB8AC3E}">
        <p14:creationId xmlns:p14="http://schemas.microsoft.com/office/powerpoint/2010/main" val="215485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43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25</a:t>
            </a:fld>
            <a:endParaRPr lang="fr-FR" dirty="0"/>
          </a:p>
        </p:txBody>
      </p:sp>
    </p:spTree>
    <p:extLst>
      <p:ext uri="{BB962C8B-B14F-4D97-AF65-F5344CB8AC3E}">
        <p14:creationId xmlns:p14="http://schemas.microsoft.com/office/powerpoint/2010/main" val="163332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26</a:t>
            </a:fld>
            <a:endParaRPr lang="fr-FR" dirty="0"/>
          </a:p>
        </p:txBody>
      </p:sp>
    </p:spTree>
    <p:extLst>
      <p:ext uri="{BB962C8B-B14F-4D97-AF65-F5344CB8AC3E}">
        <p14:creationId xmlns:p14="http://schemas.microsoft.com/office/powerpoint/2010/main" val="313628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28</a:t>
            </a:fld>
            <a:endParaRPr lang="fr-FR" dirty="0"/>
          </a:p>
        </p:txBody>
      </p:sp>
    </p:spTree>
    <p:extLst>
      <p:ext uri="{BB962C8B-B14F-4D97-AF65-F5344CB8AC3E}">
        <p14:creationId xmlns:p14="http://schemas.microsoft.com/office/powerpoint/2010/main" val="2702361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29</a:t>
            </a:fld>
            <a:endParaRPr lang="fr-FR" dirty="0"/>
          </a:p>
        </p:txBody>
      </p:sp>
    </p:spTree>
    <p:extLst>
      <p:ext uri="{BB962C8B-B14F-4D97-AF65-F5344CB8AC3E}">
        <p14:creationId xmlns:p14="http://schemas.microsoft.com/office/powerpoint/2010/main" val="409176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30</a:t>
            </a:fld>
            <a:endParaRPr lang="fr-FR" dirty="0"/>
          </a:p>
        </p:txBody>
      </p:sp>
    </p:spTree>
    <p:extLst>
      <p:ext uri="{BB962C8B-B14F-4D97-AF65-F5344CB8AC3E}">
        <p14:creationId xmlns:p14="http://schemas.microsoft.com/office/powerpoint/2010/main" val="123036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B06CD8F-B7ED-4A05-9FB1-A01CC0EF02CC}" type="slidenum">
              <a:rPr lang="fr-FR" smtClean="0"/>
              <a:pPr/>
              <a:t>32</a:t>
            </a:fld>
            <a:endParaRPr lang="fr-FR" dirty="0"/>
          </a:p>
        </p:txBody>
      </p:sp>
    </p:spTree>
    <p:extLst>
      <p:ext uri="{BB962C8B-B14F-4D97-AF65-F5344CB8AC3E}">
        <p14:creationId xmlns:p14="http://schemas.microsoft.com/office/powerpoint/2010/main" val="2478452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s-ES"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3363916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es-ES"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Señales</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‹Nº›</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s-ES"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es-ES"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Señales</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‹Nº›</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s-ES"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s-ES"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40139602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s-ES"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s-ES"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22933636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7424537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4952584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es-ES"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Señales</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‹Nº›</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10099501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s-ES"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15964780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es-ES"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‹Nº›</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Señales</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es-ES"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Señales</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‹Nº›</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es-ES"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Señales</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‹Nº›</a:t>
            </a:fld>
            <a:endParaRPr lang="en-US" noProof="0" dirty="0"/>
          </a:p>
        </p:txBody>
      </p:sp>
      <p:pic>
        <p:nvPicPr>
          <p:cNvPr id="8" name="Image 7"/>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8" r:id="rId16"/>
    <p:sldLayoutId id="2147483831" r:id="rId17"/>
    <p:sldLayoutId id="2147483832" r:id="rId18"/>
    <p:sldLayoutId id="2147483833" r:id="rId19"/>
    <p:sldLayoutId id="2147483834" r:id="rId20"/>
    <p:sldLayoutId id="2147483811" r:id="rId21"/>
    <p:sldLayoutId id="2147483812" r:id="rId22"/>
    <p:sldLayoutId id="2147483813" r:id="rId23"/>
    <p:sldLayoutId id="2147483814" r:id="rId24"/>
    <p:sldLayoutId id="2147483815" r:id="rId25"/>
    <p:sldLayoutId id="2147483816" r:id="rId26"/>
    <p:sldLayoutId id="2147483817" r:id="rId27"/>
    <p:sldLayoutId id="2147483835" r:id="rId28"/>
    <p:sldLayoutId id="2147483851" r:id="rId29"/>
    <p:sldLayoutId id="2147483852" r:id="rId30"/>
    <p:sldLayoutId id="2147483853" r:id="rId31"/>
    <p:sldLayoutId id="2147483854" r:id="rId32"/>
    <p:sldLayoutId id="2147483855" r:id="rId33"/>
    <p:sldLayoutId id="2147483856" r:id="rId3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r>
              <a:rPr lang="en-US" dirty="0" smtClean="0"/>
              <a:t>Agosto</a:t>
            </a:r>
            <a:r>
              <a:rPr lang="en-US" dirty="0" smtClean="0"/>
              <a:t> </a:t>
            </a:r>
            <a:r>
              <a:rPr lang="en-US" dirty="0" smtClean="0"/>
              <a:t>2021</a:t>
            </a:r>
            <a:endParaRPr lang="en-US" dirty="0"/>
          </a:p>
        </p:txBody>
      </p:sp>
      <p:sp>
        <p:nvSpPr>
          <p:cNvPr id="5" name="Espace réservé du texte 4"/>
          <p:cNvSpPr>
            <a:spLocks noGrp="1"/>
          </p:cNvSpPr>
          <p:nvPr>
            <p:ph type="body" sz="quarter" idx="13"/>
          </p:nvPr>
        </p:nvSpPr>
        <p:spPr/>
        <p:txBody>
          <a:bodyPr/>
          <a:lstStyle/>
          <a:p>
            <a:r>
              <a:rPr lang="es-ES" dirty="0" smtClean="0"/>
              <a:t>Curso de inicialización a la señalización</a:t>
            </a:r>
          </a:p>
        </p:txBody>
      </p:sp>
    </p:spTree>
    <p:extLst>
      <p:ext uri="{BB962C8B-B14F-4D97-AF65-F5344CB8AC3E}">
        <p14:creationId xmlns:p14="http://schemas.microsoft.com/office/powerpoint/2010/main" val="2623424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10</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endParaRPr lang="es-ES" sz="2800" dirty="0" smtClean="0"/>
          </a:p>
          <a:p>
            <a:pPr algn="l">
              <a:defRPr/>
            </a:pPr>
            <a:r>
              <a:rPr lang="es-ES" sz="1600" b="1" dirty="0" smtClean="0">
                <a:solidFill>
                  <a:schemeClr val="tx1"/>
                </a:solidFill>
              </a:rPr>
              <a:t>Zona </a:t>
            </a:r>
            <a:r>
              <a:rPr lang="es-ES" sz="1600" b="1" dirty="0">
                <a:solidFill>
                  <a:schemeClr val="tx1"/>
                </a:solidFill>
              </a:rPr>
              <a:t>de Deslizamiento</a:t>
            </a:r>
            <a:r>
              <a:rPr lang="es-ES" sz="1600" dirty="0">
                <a:solidFill>
                  <a:schemeClr val="tx1"/>
                </a:solidFill>
              </a:rPr>
              <a:t>: zona posterior a la señal final de ruta que protege de un posible rebase de la misma.</a:t>
            </a:r>
            <a:endParaRPr lang="es-ES_tradnl" sz="1600" dirty="0">
              <a:solidFill>
                <a:schemeClr val="tx1"/>
              </a:solidFill>
            </a:endParaRPr>
          </a:p>
          <a:p>
            <a:pPr algn="l">
              <a:defRPr/>
            </a:pPr>
            <a:endParaRPr lang="es-ES" sz="1600" dirty="0">
              <a:solidFill>
                <a:schemeClr val="tx1"/>
              </a:solidFill>
            </a:endParaRPr>
          </a:p>
        </p:txBody>
      </p:sp>
      <p:pic>
        <p:nvPicPr>
          <p:cNvPr id="6" name="Imagen 5"/>
          <p:cNvPicPr>
            <a:picLocks noChangeAspect="1"/>
          </p:cNvPicPr>
          <p:nvPr/>
        </p:nvPicPr>
        <p:blipFill>
          <a:blip r:embed="rId2"/>
          <a:stretch>
            <a:fillRect/>
          </a:stretch>
        </p:blipFill>
        <p:spPr>
          <a:xfrm>
            <a:off x="1246087" y="1707654"/>
            <a:ext cx="6059494" cy="2088232"/>
          </a:xfrm>
          <a:prstGeom prst="rect">
            <a:avLst/>
          </a:prstGeom>
        </p:spPr>
      </p:pic>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2. Partes de la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3716524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11</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defRPr/>
            </a:pPr>
            <a:endParaRPr lang="es-ES" sz="1600" dirty="0" smtClean="0">
              <a:solidFill>
                <a:schemeClr val="tx1"/>
              </a:solidFill>
            </a:endParaRPr>
          </a:p>
          <a:p>
            <a:pPr algn="l">
              <a:defRPr/>
            </a:pPr>
            <a:endParaRPr lang="es-ES" sz="1600" dirty="0" smtClean="0">
              <a:solidFill>
                <a:schemeClr val="tx1"/>
              </a:solidFill>
            </a:endParaRPr>
          </a:p>
          <a:p>
            <a:pPr algn="l">
              <a:defRPr/>
            </a:pPr>
            <a:r>
              <a:rPr lang="es-ES" sz="1600" b="1" dirty="0" smtClean="0">
                <a:solidFill>
                  <a:schemeClr val="tx1"/>
                </a:solidFill>
              </a:rPr>
              <a:t>Zona </a:t>
            </a:r>
            <a:r>
              <a:rPr lang="es-ES" sz="1600" b="1" dirty="0">
                <a:solidFill>
                  <a:schemeClr val="tx1"/>
                </a:solidFill>
              </a:rPr>
              <a:t>de Protección por Flanco</a:t>
            </a:r>
            <a:r>
              <a:rPr lang="es-ES" sz="1600" dirty="0">
                <a:solidFill>
                  <a:schemeClr val="tx1"/>
                </a:solidFill>
              </a:rPr>
              <a:t>: zona lateral que protege la entrada de otro tren por el flanco de la ruta.</a:t>
            </a: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a:blip r:embed="rId2"/>
          <a:stretch>
            <a:fillRect/>
          </a:stretch>
        </p:blipFill>
        <p:spPr>
          <a:xfrm>
            <a:off x="1115616" y="1635646"/>
            <a:ext cx="6372200" cy="2453176"/>
          </a:xfrm>
          <a:prstGeom prst="rect">
            <a:avLst/>
          </a:prstGeom>
        </p:spPr>
      </p:pic>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2. Partes de la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2413895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12</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defRPr/>
            </a:pPr>
            <a:endParaRPr lang="es-ES" sz="1600" dirty="0" smtClean="0">
              <a:solidFill>
                <a:schemeClr val="tx1"/>
              </a:solidFill>
            </a:endParaRPr>
          </a:p>
          <a:p>
            <a:pPr algn="l">
              <a:defRPr/>
            </a:pPr>
            <a:endParaRPr lang="es-ES" sz="1600" dirty="0" smtClean="0">
              <a:solidFill>
                <a:schemeClr val="tx1"/>
              </a:solidFill>
            </a:endParaRPr>
          </a:p>
          <a:p>
            <a:pPr algn="l">
              <a:defRPr/>
            </a:pPr>
            <a:r>
              <a:rPr lang="es-ES" sz="1600" b="1" dirty="0" smtClean="0">
                <a:solidFill>
                  <a:schemeClr val="tx1"/>
                </a:solidFill>
              </a:rPr>
              <a:t>Zona de Proximidad</a:t>
            </a:r>
            <a:r>
              <a:rPr lang="es-ES" sz="1600" dirty="0" smtClean="0">
                <a:solidFill>
                  <a:schemeClr val="tx1"/>
                </a:solidFill>
              </a:rPr>
              <a:t>: zona anterior a la señal principio de ruta que protege de un posible rebase de la misma.</a:t>
            </a: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6" name="Imagen 5"/>
          <p:cNvPicPr>
            <a:picLocks noChangeAspect="1"/>
          </p:cNvPicPr>
          <p:nvPr/>
        </p:nvPicPr>
        <p:blipFill>
          <a:blip r:embed="rId2"/>
          <a:stretch>
            <a:fillRect/>
          </a:stretch>
        </p:blipFill>
        <p:spPr>
          <a:xfrm>
            <a:off x="1475656" y="1586407"/>
            <a:ext cx="6156176" cy="2456607"/>
          </a:xfrm>
          <a:prstGeom prst="rect">
            <a:avLst/>
          </a:prstGeom>
        </p:spPr>
      </p:pic>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2. Partes de la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2450621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3</a:t>
            </a:r>
            <a:r>
              <a:rPr lang="fr-FR" dirty="0" smtClean="0"/>
              <a:t>.</a:t>
            </a:r>
            <a:endParaRPr lang="fr-FR" dirty="0"/>
          </a:p>
        </p:txBody>
      </p:sp>
      <p:sp>
        <p:nvSpPr>
          <p:cNvPr id="2" name="Espace réservé de la date 1"/>
          <p:cNvSpPr>
            <a:spLocks noGrp="1"/>
          </p:cNvSpPr>
          <p:nvPr>
            <p:ph type="dt" sz="half" idx="10"/>
          </p:nvPr>
        </p:nvSpPr>
        <p:spPr/>
        <p:txBody>
          <a:bodyPr/>
          <a:lstStyle/>
          <a:p>
            <a:r>
              <a:rPr lang="es-ES"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Señales</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13</a:t>
            </a:fld>
            <a:endParaRPr lang="fr-FR" noProof="0"/>
          </a:p>
        </p:txBody>
      </p:sp>
      <p:sp>
        <p:nvSpPr>
          <p:cNvPr id="25" name="Espace réservé du texte 24"/>
          <p:cNvSpPr>
            <a:spLocks noGrp="1"/>
          </p:cNvSpPr>
          <p:nvPr>
            <p:ph type="body" sz="quarter" idx="13"/>
          </p:nvPr>
        </p:nvSpPr>
        <p:spPr/>
        <p:txBody>
          <a:bodyPr/>
          <a:lstStyle/>
          <a:p>
            <a:r>
              <a:rPr lang="es-ES" dirty="0" smtClean="0"/>
              <a:t>Tipos de Rutas</a:t>
            </a:r>
            <a:endParaRPr lang="fr-FR" dirty="0"/>
          </a:p>
        </p:txBody>
      </p:sp>
    </p:spTree>
    <p:extLst>
      <p:ext uri="{BB962C8B-B14F-4D97-AF65-F5344CB8AC3E}">
        <p14:creationId xmlns:p14="http://schemas.microsoft.com/office/powerpoint/2010/main" val="1389474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14</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defRPr/>
            </a:pPr>
            <a:endParaRPr lang="es-ES" sz="1600" dirty="0" smtClean="0">
              <a:solidFill>
                <a:schemeClr val="tx1"/>
              </a:solidFill>
            </a:endParaRPr>
          </a:p>
          <a:p>
            <a:pPr algn="l">
              <a:defRPr/>
            </a:pPr>
            <a:endParaRPr lang="es-ES" sz="1600" dirty="0" smtClean="0">
              <a:solidFill>
                <a:schemeClr val="tx1"/>
              </a:solidFill>
            </a:endParaRPr>
          </a:p>
          <a:p>
            <a:pPr algn="l">
              <a:defRPr/>
            </a:pPr>
            <a:r>
              <a:rPr lang="es-ES" sz="1600" dirty="0" smtClean="0">
                <a:solidFill>
                  <a:schemeClr val="tx1"/>
                </a:solidFill>
              </a:rPr>
              <a:t>Los </a:t>
            </a:r>
            <a:r>
              <a:rPr lang="es-ES" sz="1600" dirty="0">
                <a:solidFill>
                  <a:schemeClr val="tx1"/>
                </a:solidFill>
              </a:rPr>
              <a:t>tipos de ruta son los siguientes: </a:t>
            </a:r>
            <a:endParaRPr lang="es-ES" sz="1600" dirty="0" smtClean="0">
              <a:solidFill>
                <a:schemeClr val="tx1"/>
              </a:solidFill>
            </a:endParaRPr>
          </a:p>
          <a:p>
            <a:pPr algn="l">
              <a:defRPr/>
            </a:pPr>
            <a:endParaRPr lang="es-ES" sz="1600" dirty="0">
              <a:solidFill>
                <a:schemeClr val="tx1"/>
              </a:solidFill>
            </a:endParaRPr>
          </a:p>
          <a:p>
            <a:pPr lvl="4">
              <a:defRPr/>
            </a:pPr>
            <a:r>
              <a:rPr lang="es-ES" sz="1600" b="1" dirty="0" smtClean="0">
                <a:solidFill>
                  <a:schemeClr val="tx1"/>
                </a:solidFill>
              </a:rPr>
              <a:t>Rutas </a:t>
            </a:r>
            <a:r>
              <a:rPr lang="es-ES" sz="1600" b="1" dirty="0">
                <a:solidFill>
                  <a:schemeClr val="tx1"/>
                </a:solidFill>
              </a:rPr>
              <a:t>de </a:t>
            </a:r>
            <a:r>
              <a:rPr lang="es-ES" sz="1600" b="1" dirty="0" smtClean="0">
                <a:solidFill>
                  <a:schemeClr val="tx1"/>
                </a:solidFill>
              </a:rPr>
              <a:t>Itinerario</a:t>
            </a:r>
          </a:p>
          <a:p>
            <a:pPr marL="108000" lvl="4" indent="0">
              <a:buNone/>
              <a:defRPr/>
            </a:pPr>
            <a:r>
              <a:rPr lang="es-ES" altLang="es-ES" sz="1400" dirty="0">
                <a:solidFill>
                  <a:schemeClr val="tx1"/>
                </a:solidFill>
                <a:latin typeface="Invensys Andale" pitchFamily="34" charset="0"/>
              </a:rPr>
              <a:t>Se trata de una ruta principal que se establece siempre a vía </a:t>
            </a:r>
            <a:r>
              <a:rPr lang="es-ES" altLang="es-ES" sz="1400" dirty="0" smtClean="0">
                <a:solidFill>
                  <a:schemeClr val="tx1"/>
                </a:solidFill>
                <a:latin typeface="Invensys Andale" pitchFamily="34" charset="0"/>
              </a:rPr>
              <a:t>libre. </a:t>
            </a:r>
            <a:endParaRPr lang="es-ES" altLang="es-ES" sz="1400" dirty="0">
              <a:solidFill>
                <a:schemeClr val="tx1"/>
              </a:solidFill>
              <a:latin typeface="Invensys Andale" pitchFamily="34" charset="0"/>
            </a:endParaRPr>
          </a:p>
          <a:p>
            <a:pPr marL="108000" lvl="4" indent="0">
              <a:buNone/>
              <a:defRPr/>
            </a:pPr>
            <a:endParaRPr lang="es-ES" sz="1600" dirty="0">
              <a:solidFill>
                <a:schemeClr val="tx1"/>
              </a:solidFill>
            </a:endParaRPr>
          </a:p>
          <a:p>
            <a:pPr lvl="4">
              <a:defRPr/>
            </a:pPr>
            <a:r>
              <a:rPr lang="es-ES" sz="1600" b="1" dirty="0">
                <a:solidFill>
                  <a:schemeClr val="tx1"/>
                </a:solidFill>
              </a:rPr>
              <a:t>Rutas de Maniobra </a:t>
            </a:r>
            <a:r>
              <a:rPr lang="es-ES" sz="1600" b="1" dirty="0" smtClean="0">
                <a:solidFill>
                  <a:schemeClr val="tx1"/>
                </a:solidFill>
              </a:rPr>
              <a:t>Centralizada</a:t>
            </a:r>
          </a:p>
          <a:p>
            <a:pPr marL="108000" lvl="4" indent="0">
              <a:buNone/>
              <a:defRPr/>
            </a:pPr>
            <a:r>
              <a:rPr lang="es-ES" altLang="es-ES" sz="1400" dirty="0">
                <a:solidFill>
                  <a:schemeClr val="tx1"/>
                </a:solidFill>
                <a:latin typeface="Invensys Andale" pitchFamily="34" charset="0"/>
              </a:rPr>
              <a:t>Se trata de una ruta que se establece desde cualquier señal sobre vía libre u </a:t>
            </a:r>
            <a:r>
              <a:rPr lang="es-ES" altLang="es-ES" sz="1400" dirty="0" smtClean="0">
                <a:solidFill>
                  <a:schemeClr val="tx1"/>
                </a:solidFill>
                <a:latin typeface="Invensys Andale" pitchFamily="34" charset="0"/>
              </a:rPr>
              <a:t>ocupada. </a:t>
            </a:r>
            <a:endParaRPr lang="es-ES" altLang="es-ES" sz="1400" dirty="0">
              <a:solidFill>
                <a:schemeClr val="tx1"/>
              </a:solidFill>
              <a:latin typeface="Invensys Andale" pitchFamily="34" charset="0"/>
            </a:endParaRPr>
          </a:p>
          <a:p>
            <a:pPr lvl="4">
              <a:defRPr/>
            </a:pPr>
            <a:endParaRPr lang="es-ES" sz="1600" dirty="0">
              <a:solidFill>
                <a:schemeClr val="tx1"/>
              </a:solidFill>
            </a:endParaRPr>
          </a:p>
          <a:p>
            <a:pPr lvl="4">
              <a:defRPr/>
            </a:pPr>
            <a:r>
              <a:rPr lang="es-ES" sz="1600" b="1" dirty="0">
                <a:solidFill>
                  <a:schemeClr val="tx1"/>
                </a:solidFill>
              </a:rPr>
              <a:t>Rutas de Rebase </a:t>
            </a:r>
            <a:r>
              <a:rPr lang="es-ES" sz="1600" b="1" dirty="0" smtClean="0">
                <a:solidFill>
                  <a:schemeClr val="tx1"/>
                </a:solidFill>
              </a:rPr>
              <a:t>Autorizado</a:t>
            </a:r>
          </a:p>
          <a:p>
            <a:pPr marL="108000" lvl="4" indent="0">
              <a:buNone/>
              <a:defRPr/>
            </a:pPr>
            <a:r>
              <a:rPr lang="es-ES" altLang="es-ES" sz="1400" dirty="0">
                <a:solidFill>
                  <a:schemeClr val="tx1"/>
                </a:solidFill>
                <a:latin typeface="Invensys Andale" pitchFamily="34" charset="0"/>
              </a:rPr>
              <a:t>Se trata de una ruta que se establece desde señales de entrada a vía </a:t>
            </a:r>
            <a:r>
              <a:rPr lang="es-ES" altLang="es-ES" sz="1400" dirty="0" smtClean="0">
                <a:solidFill>
                  <a:schemeClr val="tx1"/>
                </a:solidFill>
                <a:latin typeface="Invensys Andale" pitchFamily="34" charset="0"/>
              </a:rPr>
              <a:t>ocupada.</a:t>
            </a:r>
            <a:endParaRPr lang="es-ES" altLang="es-ES" sz="1400" dirty="0">
              <a:solidFill>
                <a:schemeClr val="tx1"/>
              </a:solidFill>
              <a:latin typeface="Invensys Andale" pitchFamily="34" charset="0"/>
            </a:endParaRPr>
          </a:p>
          <a:p>
            <a:pPr lvl="4">
              <a:defRPr/>
            </a:pPr>
            <a:endParaRPr lang="es-ES" sz="1600" dirty="0">
              <a:solidFill>
                <a:schemeClr val="tx1"/>
              </a:solidFill>
            </a:endParaRPr>
          </a:p>
          <a:p>
            <a:pPr algn="l">
              <a:defRPr/>
            </a:pPr>
            <a:endParaRPr lang="es-ES" sz="1600" dirty="0" smtClean="0">
              <a:solidFill>
                <a:schemeClr val="tx1"/>
              </a:solidFill>
            </a:endParaRP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3. </a:t>
            </a:r>
            <a:r>
              <a:rPr lang="fr-FR" dirty="0" err="1">
                <a:solidFill>
                  <a:schemeClr val="tx2"/>
                </a:solidFill>
                <a:latin typeface="+mn-lt"/>
                <a:ea typeface="+mn-ea"/>
                <a:cs typeface="+mn-cs"/>
              </a:rPr>
              <a:t>Tipos</a:t>
            </a:r>
            <a:r>
              <a:rPr lang="fr-FR" dirty="0">
                <a:solidFill>
                  <a:schemeClr val="tx2"/>
                </a:solidFill>
                <a:latin typeface="+mn-lt"/>
                <a:ea typeface="+mn-ea"/>
                <a:cs typeface="+mn-cs"/>
              </a:rPr>
              <a:t> de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2520615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15</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defRPr/>
            </a:pPr>
            <a:endParaRPr lang="es-ES" sz="1600" dirty="0">
              <a:solidFill>
                <a:schemeClr val="tx1"/>
              </a:solidFill>
            </a:endParaRPr>
          </a:p>
          <a:p>
            <a:pPr lvl="4" algn="just">
              <a:defRPr/>
            </a:pPr>
            <a:endParaRPr lang="es-ES" sz="1600" b="1" dirty="0" smtClean="0">
              <a:solidFill>
                <a:schemeClr val="tx1"/>
              </a:solidFill>
            </a:endParaRPr>
          </a:p>
          <a:p>
            <a:pPr lvl="4" algn="just">
              <a:defRPr/>
            </a:pPr>
            <a:r>
              <a:rPr lang="es-ES" sz="1600" b="1" dirty="0" smtClean="0">
                <a:solidFill>
                  <a:schemeClr val="tx1"/>
                </a:solidFill>
              </a:rPr>
              <a:t>Rutas </a:t>
            </a:r>
            <a:r>
              <a:rPr lang="es-ES" sz="1600" b="1" dirty="0">
                <a:solidFill>
                  <a:schemeClr val="tx1"/>
                </a:solidFill>
              </a:rPr>
              <a:t>de </a:t>
            </a:r>
            <a:r>
              <a:rPr lang="es-ES" sz="1600" b="1" dirty="0" smtClean="0">
                <a:solidFill>
                  <a:schemeClr val="tx1"/>
                </a:solidFill>
              </a:rPr>
              <a:t>Itinerario</a:t>
            </a:r>
          </a:p>
          <a:p>
            <a:pPr marL="0" lvl="1" indent="0" algn="l">
              <a:buNone/>
              <a:defRPr/>
            </a:pPr>
            <a:endParaRPr lang="es-ES" sz="800" dirty="0" smtClean="0">
              <a:solidFill>
                <a:schemeClr val="tx1"/>
              </a:solidFill>
            </a:endParaRPr>
          </a:p>
          <a:p>
            <a:pPr marL="0" lvl="1" indent="0" algn="l">
              <a:buNone/>
              <a:defRPr/>
            </a:pPr>
            <a:r>
              <a:rPr lang="es-ES_tradnl" sz="1400" dirty="0" smtClean="0">
                <a:solidFill>
                  <a:schemeClr val="tx1"/>
                </a:solidFill>
              </a:rPr>
              <a:t>Se </a:t>
            </a:r>
            <a:r>
              <a:rPr lang="es-ES_tradnl" sz="1400" dirty="0">
                <a:solidFill>
                  <a:schemeClr val="tx1"/>
                </a:solidFill>
              </a:rPr>
              <a:t>utilizan para autorizar movimientos de entrada y salida de la Estación (normalmente con viajeros) estando toda la ruta asegurada supervisada. </a:t>
            </a:r>
            <a:endParaRPr lang="es-ES_tradnl" sz="1400" dirty="0" smtClean="0">
              <a:solidFill>
                <a:schemeClr val="tx1"/>
              </a:solidFill>
            </a:endParaRPr>
          </a:p>
          <a:p>
            <a:pPr marL="0" lvl="1" indent="0" algn="l">
              <a:buNone/>
              <a:defRPr/>
            </a:pPr>
            <a:endParaRPr lang="es-ES_tradnl" sz="1400" dirty="0">
              <a:solidFill>
                <a:schemeClr val="tx1"/>
              </a:solidFill>
            </a:endParaRPr>
          </a:p>
          <a:p>
            <a:pPr marL="0" lvl="1" indent="0" algn="l">
              <a:buNone/>
              <a:defRPr/>
            </a:pPr>
            <a:r>
              <a:rPr lang="es-ES_tradnl" sz="1400" dirty="0">
                <a:solidFill>
                  <a:schemeClr val="tx1"/>
                </a:solidFill>
              </a:rPr>
              <a:t>Se establecen desde las señales de entrada (Ex) y salida (</a:t>
            </a:r>
            <a:r>
              <a:rPr lang="es-ES_tradnl" sz="1400" dirty="0" err="1">
                <a:solidFill>
                  <a:schemeClr val="tx1"/>
                </a:solidFill>
              </a:rPr>
              <a:t>Sx</a:t>
            </a:r>
            <a:r>
              <a:rPr lang="es-ES_tradnl" sz="1400" dirty="0">
                <a:solidFill>
                  <a:schemeClr val="tx1"/>
                </a:solidFill>
              </a:rPr>
              <a:t>/y</a:t>
            </a:r>
            <a:r>
              <a:rPr lang="es-ES_tradnl" sz="1400" dirty="0" smtClean="0">
                <a:solidFill>
                  <a:schemeClr val="tx1"/>
                </a:solidFill>
              </a:rPr>
              <a:t>).</a:t>
            </a:r>
          </a:p>
          <a:p>
            <a:pPr marL="0" lvl="1" indent="0" algn="l">
              <a:buNone/>
              <a:defRPr/>
            </a:pPr>
            <a:endParaRPr lang="es-ES_tradnl" sz="1400" dirty="0">
              <a:solidFill>
                <a:schemeClr val="tx1"/>
              </a:solidFill>
            </a:endParaRPr>
          </a:p>
          <a:p>
            <a:pPr marL="0" lvl="1" indent="0" algn="l">
              <a:buNone/>
              <a:defRPr/>
            </a:pPr>
            <a:r>
              <a:rPr lang="es-ES_tradnl" sz="1400" dirty="0">
                <a:solidFill>
                  <a:schemeClr val="tx1"/>
                </a:solidFill>
              </a:rPr>
              <a:t>El maquinista debe circular a la velocidad que permita el aspecto que muestra la señal.</a:t>
            </a:r>
          </a:p>
          <a:p>
            <a:pPr marL="0" lvl="1" indent="0" algn="l">
              <a:buNone/>
              <a:defRPr/>
            </a:pPr>
            <a:r>
              <a:rPr lang="es-ES_tradnl" sz="1400" dirty="0">
                <a:solidFill>
                  <a:schemeClr val="tx1"/>
                </a:solidFill>
              </a:rPr>
              <a:t>Aspectos de la Ruta de Itinerario: Verde, Amarillo y </a:t>
            </a:r>
            <a:r>
              <a:rPr lang="es-ES_tradnl" sz="1400" dirty="0" smtClean="0">
                <a:solidFill>
                  <a:schemeClr val="tx1"/>
                </a:solidFill>
              </a:rPr>
              <a:t>Verde/Amarillo</a:t>
            </a:r>
          </a:p>
          <a:p>
            <a:pPr marL="0" lvl="1" indent="0" algn="l">
              <a:buNone/>
              <a:defRPr/>
            </a:pPr>
            <a:endParaRPr lang="es-ES_tradnl" sz="1400" dirty="0">
              <a:solidFill>
                <a:schemeClr val="tx1"/>
              </a:solidFill>
              <a:latin typeface="Invensys Andale" pitchFamily="34" charset="0"/>
            </a:endParaRPr>
          </a:p>
          <a:p>
            <a:pPr marL="0" lvl="1" indent="0" algn="l">
              <a:buNone/>
              <a:defRPr/>
            </a:pPr>
            <a:r>
              <a:rPr lang="es-ES_tradnl" sz="1400" dirty="0" smtClean="0">
                <a:solidFill>
                  <a:schemeClr val="tx1"/>
                </a:solidFill>
                <a:latin typeface="Invensys Andale" pitchFamily="34" charset="0"/>
              </a:rPr>
              <a:t>Las </a:t>
            </a:r>
            <a:r>
              <a:rPr lang="es-ES_tradnl" sz="1400" dirty="0">
                <a:solidFill>
                  <a:schemeClr val="tx1"/>
                </a:solidFill>
                <a:latin typeface="Invensys Andale" pitchFamily="34" charset="0"/>
              </a:rPr>
              <a:t>condiciones de supervisión de la Ruta de Itinerario son:</a:t>
            </a:r>
          </a:p>
          <a:p>
            <a:pPr marL="108000" lvl="4" indent="0" algn="just">
              <a:buNone/>
              <a:defRPr/>
            </a:pPr>
            <a:r>
              <a:rPr lang="es-ES_tradnl" sz="1400" dirty="0" smtClean="0">
                <a:solidFill>
                  <a:schemeClr val="tx1"/>
                </a:solidFill>
                <a:latin typeface="Invensys Andale" pitchFamily="34" charset="0"/>
              </a:rPr>
              <a:t>- Que </a:t>
            </a:r>
            <a:r>
              <a:rPr lang="es-ES_tradnl" sz="1400" dirty="0">
                <a:solidFill>
                  <a:schemeClr val="tx1"/>
                </a:solidFill>
                <a:latin typeface="Invensys Andale" pitchFamily="34" charset="0"/>
              </a:rPr>
              <a:t>estén libres todos las secciones de vía requeridas por la ruta.</a:t>
            </a:r>
          </a:p>
          <a:p>
            <a:pPr lvl="4" algn="just">
              <a:buFontTx/>
              <a:buChar char="-"/>
              <a:defRPr/>
            </a:pPr>
            <a:r>
              <a:rPr lang="es-ES_tradnl" sz="1400" dirty="0" smtClean="0">
                <a:solidFill>
                  <a:schemeClr val="tx1"/>
                </a:solidFill>
                <a:latin typeface="Invensys Andale" pitchFamily="34" charset="0"/>
              </a:rPr>
              <a:t>Que </a:t>
            </a:r>
            <a:r>
              <a:rPr lang="es-ES_tradnl" sz="1400" dirty="0">
                <a:solidFill>
                  <a:schemeClr val="tx1"/>
                </a:solidFill>
                <a:latin typeface="Invensys Andale" pitchFamily="34" charset="0"/>
              </a:rPr>
              <a:t>estén todos los aparatos de vía a la posición requerida por la </a:t>
            </a:r>
            <a:r>
              <a:rPr lang="es-ES_tradnl" sz="1400" dirty="0" smtClean="0">
                <a:solidFill>
                  <a:schemeClr val="tx1"/>
                </a:solidFill>
                <a:latin typeface="Invensys Andale" pitchFamily="34" charset="0"/>
              </a:rPr>
              <a:t>ruta.</a:t>
            </a:r>
            <a:endParaRPr lang="es-ES_tradnl" sz="1400" dirty="0">
              <a:solidFill>
                <a:schemeClr val="tx1"/>
              </a:solidFill>
              <a:latin typeface="Invensys Andale" pitchFamily="34" charset="0"/>
            </a:endParaRPr>
          </a:p>
          <a:p>
            <a:pPr lvl="4" algn="just">
              <a:buFontTx/>
              <a:buChar char="-"/>
              <a:defRPr/>
            </a:pPr>
            <a:endParaRPr lang="es-ES_tradnl" sz="1400" dirty="0">
              <a:solidFill>
                <a:schemeClr val="tx1"/>
              </a:solidFill>
              <a:latin typeface="Invensys Andale" pitchFamily="34" charset="0"/>
            </a:endParaRPr>
          </a:p>
          <a:p>
            <a:pPr marL="0" lvl="1" indent="0" algn="l">
              <a:buNone/>
              <a:defRPr/>
            </a:pPr>
            <a:r>
              <a:rPr lang="es-ES_tradnl" sz="1400" dirty="0">
                <a:solidFill>
                  <a:schemeClr val="tx1"/>
                </a:solidFill>
                <a:latin typeface="Invensys Andale" pitchFamily="34" charset="0"/>
              </a:rPr>
              <a:t>El aspecto de la señal de principio de ruta de itinerario depende de: </a:t>
            </a:r>
          </a:p>
          <a:p>
            <a:pPr marL="108000" lvl="4" indent="0" algn="just">
              <a:buNone/>
              <a:defRPr/>
            </a:pPr>
            <a:r>
              <a:rPr lang="es-ES_tradnl" sz="1400" dirty="0" smtClean="0">
                <a:solidFill>
                  <a:schemeClr val="tx1"/>
                </a:solidFill>
                <a:latin typeface="Invensys Andale" pitchFamily="34" charset="0"/>
              </a:rPr>
              <a:t>- Las </a:t>
            </a:r>
            <a:r>
              <a:rPr lang="es-ES_tradnl" sz="1400" dirty="0">
                <a:solidFill>
                  <a:schemeClr val="tx1"/>
                </a:solidFill>
                <a:latin typeface="Invensys Andale" pitchFamily="34" charset="0"/>
              </a:rPr>
              <a:t>condiciones de supervisión </a:t>
            </a:r>
            <a:r>
              <a:rPr lang="es-ES_tradnl" sz="1400" dirty="0" smtClean="0">
                <a:solidFill>
                  <a:schemeClr val="tx1"/>
                </a:solidFill>
                <a:latin typeface="Invensys Andale" pitchFamily="34" charset="0"/>
              </a:rPr>
              <a:t>anteriores</a:t>
            </a:r>
            <a:endParaRPr lang="es-ES_tradnl" sz="1400" dirty="0">
              <a:solidFill>
                <a:schemeClr val="tx1"/>
              </a:solidFill>
              <a:latin typeface="Invensys Andale" pitchFamily="34" charset="0"/>
            </a:endParaRPr>
          </a:p>
          <a:p>
            <a:pPr marL="108000" lvl="4" indent="0" algn="just">
              <a:buNone/>
              <a:defRPr/>
            </a:pPr>
            <a:r>
              <a:rPr lang="es-ES_tradnl" sz="1400" dirty="0" smtClean="0">
                <a:solidFill>
                  <a:schemeClr val="tx1"/>
                </a:solidFill>
                <a:latin typeface="Invensys Andale" pitchFamily="34" charset="0"/>
              </a:rPr>
              <a:t>- El </a:t>
            </a:r>
            <a:r>
              <a:rPr lang="es-ES_tradnl" sz="1400" dirty="0">
                <a:solidFill>
                  <a:schemeClr val="tx1"/>
                </a:solidFill>
                <a:latin typeface="Invensys Andale" pitchFamily="34" charset="0"/>
              </a:rPr>
              <a:t>aspecto repercutido por la señal de final de ruta</a:t>
            </a:r>
          </a:p>
          <a:p>
            <a:pPr algn="l">
              <a:defRPr/>
            </a:pPr>
            <a:endParaRPr lang="es-ES" sz="1600" dirty="0" smtClean="0">
              <a:solidFill>
                <a:schemeClr val="tx1"/>
              </a:solidFill>
            </a:endParaRP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3. </a:t>
            </a:r>
            <a:r>
              <a:rPr lang="fr-FR" dirty="0" err="1" smtClean="0">
                <a:solidFill>
                  <a:schemeClr val="tx2"/>
                </a:solidFill>
                <a:latin typeface="+mn-lt"/>
                <a:ea typeface="+mn-ea"/>
                <a:cs typeface="+mn-cs"/>
              </a:rPr>
              <a:t>Tipos</a:t>
            </a:r>
            <a:r>
              <a:rPr lang="fr-FR" dirty="0" smtClean="0">
                <a:solidFill>
                  <a:schemeClr val="tx2"/>
                </a:solidFill>
                <a:latin typeface="+mn-lt"/>
                <a:ea typeface="+mn-ea"/>
                <a:cs typeface="+mn-cs"/>
              </a:rPr>
              <a:t> de </a:t>
            </a:r>
            <a:r>
              <a:rPr lang="fr-FR" dirty="0" err="1">
                <a:solidFill>
                  <a:schemeClr val="tx2"/>
                </a:solidFill>
                <a:latin typeface="+mn-lt"/>
                <a:ea typeface="+mn-ea"/>
                <a:cs typeface="+mn-cs"/>
              </a:rPr>
              <a:t>Ruta</a:t>
            </a:r>
            <a:r>
              <a:rPr lang="fr-FR" dirty="0" smtClean="0">
                <a:solidFill>
                  <a:schemeClr val="tx2"/>
                </a:solidFill>
                <a:latin typeface="+mn-lt"/>
                <a:ea typeface="+mn-ea"/>
                <a:cs typeface="+mn-cs"/>
              </a:rPr>
              <a:t>.</a:t>
            </a:r>
            <a:r>
              <a:rPr lang="fr-FR" dirty="0">
                <a:solidFill>
                  <a:schemeClr val="tx2"/>
                </a:solidFill>
                <a:latin typeface="+mn-lt"/>
                <a:ea typeface="+mn-ea"/>
                <a:cs typeface="+mn-cs"/>
              </a:rPr>
              <a:t> </a:t>
            </a:r>
            <a:r>
              <a:rPr lang="fr-FR" dirty="0" err="1" smtClean="0">
                <a:solidFill>
                  <a:schemeClr val="tx2"/>
                </a:solidFill>
                <a:latin typeface="+mn-lt"/>
                <a:ea typeface="+mn-ea"/>
                <a:cs typeface="+mn-cs"/>
              </a:rPr>
              <a:t>Rutas</a:t>
            </a:r>
            <a:r>
              <a:rPr lang="fr-FR" dirty="0" smtClean="0">
                <a:solidFill>
                  <a:schemeClr val="tx2"/>
                </a:solidFill>
                <a:latin typeface="+mn-lt"/>
                <a:ea typeface="+mn-ea"/>
                <a:cs typeface="+mn-cs"/>
              </a:rPr>
              <a:t> de </a:t>
            </a:r>
            <a:r>
              <a:rPr lang="fr-FR" dirty="0" err="1" smtClean="0">
                <a:solidFill>
                  <a:schemeClr val="tx2"/>
                </a:solidFill>
                <a:latin typeface="+mn-lt"/>
                <a:ea typeface="+mn-ea"/>
                <a:cs typeface="+mn-cs"/>
              </a:rPr>
              <a:t>Itinerario</a:t>
            </a:r>
            <a:r>
              <a:rPr lang="fr-FR" dirty="0" smtClean="0">
                <a:solidFill>
                  <a:schemeClr val="tx2"/>
                </a:solidFill>
                <a:latin typeface="+mn-lt"/>
                <a:ea typeface="+mn-ea"/>
                <a:cs typeface="+mn-cs"/>
              </a:rPr>
              <a:t>. </a:t>
            </a:r>
            <a:endParaRPr lang="fr-FR" dirty="0">
              <a:solidFill>
                <a:schemeClr val="tx2"/>
              </a:solidFill>
              <a:latin typeface="+mn-lt"/>
              <a:ea typeface="+mn-ea"/>
              <a:cs typeface="+mn-cs"/>
            </a:endParaRPr>
          </a:p>
        </p:txBody>
      </p:sp>
    </p:spTree>
    <p:extLst>
      <p:ext uri="{BB962C8B-B14F-4D97-AF65-F5344CB8AC3E}">
        <p14:creationId xmlns:p14="http://schemas.microsoft.com/office/powerpoint/2010/main" val="2711358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16</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lvl="4">
              <a:defRPr/>
            </a:pPr>
            <a:endParaRPr lang="es-ES" sz="1600" b="1" dirty="0" smtClean="0">
              <a:solidFill>
                <a:schemeClr val="tx1"/>
              </a:solidFill>
            </a:endParaRPr>
          </a:p>
          <a:p>
            <a:pPr lvl="4">
              <a:defRPr/>
            </a:pPr>
            <a:r>
              <a:rPr lang="es-ES" sz="1600" b="1" dirty="0" smtClean="0">
                <a:solidFill>
                  <a:schemeClr val="tx1"/>
                </a:solidFill>
              </a:rPr>
              <a:t>Rutas </a:t>
            </a:r>
            <a:r>
              <a:rPr lang="es-ES" sz="1600" b="1" dirty="0">
                <a:solidFill>
                  <a:schemeClr val="tx1"/>
                </a:solidFill>
              </a:rPr>
              <a:t>de Maniobra </a:t>
            </a:r>
            <a:r>
              <a:rPr lang="es-ES" sz="1600" b="1" dirty="0" smtClean="0">
                <a:solidFill>
                  <a:schemeClr val="tx1"/>
                </a:solidFill>
              </a:rPr>
              <a:t>Centralizada</a:t>
            </a:r>
          </a:p>
          <a:p>
            <a:pPr marL="0" lvl="1" indent="0" algn="l">
              <a:buNone/>
              <a:defRPr/>
            </a:pPr>
            <a:endParaRPr lang="es-ES_tradnl" sz="800" dirty="0" smtClean="0">
              <a:solidFill>
                <a:schemeClr val="tx1"/>
              </a:solidFill>
            </a:endParaRPr>
          </a:p>
          <a:p>
            <a:pPr marL="0" lvl="1" indent="0" algn="l">
              <a:buNone/>
              <a:defRPr/>
            </a:pPr>
            <a:r>
              <a:rPr lang="es-ES_tradnl" sz="1400" dirty="0" smtClean="0">
                <a:solidFill>
                  <a:schemeClr val="tx1"/>
                </a:solidFill>
              </a:rPr>
              <a:t>Se </a:t>
            </a:r>
            <a:r>
              <a:rPr lang="es-ES_tradnl" sz="1400" dirty="0">
                <a:solidFill>
                  <a:schemeClr val="tx1"/>
                </a:solidFill>
              </a:rPr>
              <a:t>utilizan para autorizar movimientos auxiliares de los trenes dentro de las dependencias de circulación (normalmente sin viajeros).</a:t>
            </a:r>
          </a:p>
          <a:p>
            <a:pPr marL="0" lvl="1" indent="0" algn="l">
              <a:buNone/>
              <a:defRPr/>
            </a:pPr>
            <a:endParaRPr lang="es-ES_tradnl" sz="800" dirty="0" smtClean="0">
              <a:solidFill>
                <a:schemeClr val="tx1"/>
              </a:solidFill>
              <a:latin typeface="Invensys Andale" pitchFamily="34" charset="0"/>
            </a:endParaRPr>
          </a:p>
          <a:p>
            <a:pPr marL="0" lvl="1" indent="0" algn="l">
              <a:buNone/>
              <a:defRPr/>
            </a:pPr>
            <a:r>
              <a:rPr lang="es-ES_tradnl" sz="1400" dirty="0" smtClean="0">
                <a:solidFill>
                  <a:schemeClr val="tx1"/>
                </a:solidFill>
                <a:latin typeface="Invensys Andale" pitchFamily="34" charset="0"/>
              </a:rPr>
              <a:t>El </a:t>
            </a:r>
            <a:r>
              <a:rPr lang="es-ES_tradnl" sz="1400" dirty="0">
                <a:solidFill>
                  <a:schemeClr val="tx1"/>
                </a:solidFill>
                <a:latin typeface="Invensys Andale" pitchFamily="34" charset="0"/>
              </a:rPr>
              <a:t>maquinista debe circular a una velocidad que permita detener el tren ante cualquier obstáculo en la vía: 30 Km/h si la máquina va tirando y 20 Km/h si va empujando.</a:t>
            </a:r>
          </a:p>
          <a:p>
            <a:pPr marL="0" lvl="1" indent="0" algn="l">
              <a:buNone/>
              <a:defRPr/>
            </a:pPr>
            <a:endParaRPr lang="es-ES_tradnl" sz="1400" dirty="0" smtClean="0">
              <a:solidFill>
                <a:schemeClr val="tx1"/>
              </a:solidFill>
              <a:latin typeface="Invensys Andale" pitchFamily="34" charset="0"/>
            </a:endParaRPr>
          </a:p>
          <a:p>
            <a:pPr marL="0" lvl="1" indent="0" algn="l">
              <a:buNone/>
              <a:defRPr/>
            </a:pPr>
            <a:r>
              <a:rPr lang="es-ES_tradnl" sz="1400" dirty="0" smtClean="0">
                <a:solidFill>
                  <a:schemeClr val="tx1"/>
                </a:solidFill>
                <a:latin typeface="Invensys Andale" pitchFamily="34" charset="0"/>
              </a:rPr>
              <a:t>Aspectos </a:t>
            </a:r>
            <a:r>
              <a:rPr lang="es-ES_tradnl" sz="1400" dirty="0">
                <a:solidFill>
                  <a:schemeClr val="tx1"/>
                </a:solidFill>
                <a:latin typeface="Invensys Andale" pitchFamily="34" charset="0"/>
              </a:rPr>
              <a:t>de la Ruta de Maniobra: </a:t>
            </a:r>
            <a:r>
              <a:rPr lang="es-ES_tradnl" sz="1400" dirty="0" smtClean="0">
                <a:solidFill>
                  <a:schemeClr val="tx1"/>
                </a:solidFill>
                <a:latin typeface="Invensys Andale" pitchFamily="34" charset="0"/>
              </a:rPr>
              <a:t>Rojo-Blanco</a:t>
            </a:r>
          </a:p>
          <a:p>
            <a:pPr marL="0" lvl="1" indent="0" algn="l">
              <a:buNone/>
              <a:defRPr/>
            </a:pPr>
            <a:endParaRPr lang="es-ES_tradnl" sz="1400" dirty="0">
              <a:solidFill>
                <a:schemeClr val="tx1"/>
              </a:solidFill>
              <a:latin typeface="Invensys Andale" pitchFamily="34" charset="0"/>
            </a:endParaRPr>
          </a:p>
          <a:p>
            <a:pPr marL="0" lvl="1" indent="0" algn="l">
              <a:buNone/>
              <a:defRPr/>
            </a:pPr>
            <a:r>
              <a:rPr lang="es-ES_tradnl" sz="1400" dirty="0" smtClean="0">
                <a:solidFill>
                  <a:schemeClr val="tx1"/>
                </a:solidFill>
                <a:latin typeface="Invensys Andale" pitchFamily="34" charset="0"/>
              </a:rPr>
              <a:t>Las </a:t>
            </a:r>
            <a:r>
              <a:rPr lang="es-ES_tradnl" sz="1400" dirty="0">
                <a:solidFill>
                  <a:schemeClr val="tx1"/>
                </a:solidFill>
                <a:latin typeface="Invensys Andale" pitchFamily="34" charset="0"/>
              </a:rPr>
              <a:t>condiciones de supervisión de la Ruta de Maniobra son: </a:t>
            </a:r>
            <a:endParaRPr lang="es-ES_tradnl" sz="1400" dirty="0" smtClean="0">
              <a:solidFill>
                <a:schemeClr val="tx1"/>
              </a:solidFill>
              <a:latin typeface="Invensys Andale" pitchFamily="34" charset="0"/>
            </a:endParaRPr>
          </a:p>
          <a:p>
            <a:pPr lvl="1" algn="l">
              <a:buFontTx/>
              <a:buChar char="-"/>
              <a:defRPr/>
            </a:pPr>
            <a:r>
              <a:rPr lang="es-ES_tradnl" sz="1400" dirty="0" smtClean="0">
                <a:solidFill>
                  <a:schemeClr val="tx1"/>
                </a:solidFill>
                <a:latin typeface="Invensys Andale" pitchFamily="34" charset="0"/>
              </a:rPr>
              <a:t>Que </a:t>
            </a:r>
            <a:r>
              <a:rPr lang="es-ES_tradnl" sz="1400" dirty="0">
                <a:solidFill>
                  <a:schemeClr val="tx1"/>
                </a:solidFill>
                <a:latin typeface="Invensys Andale" pitchFamily="34" charset="0"/>
              </a:rPr>
              <a:t>estén libres todos las secciones de vía requeridas por la ruta excepto el circuito de </a:t>
            </a:r>
            <a:r>
              <a:rPr lang="es-ES_tradnl" sz="1400" dirty="0" smtClean="0">
                <a:solidFill>
                  <a:schemeClr val="tx1"/>
                </a:solidFill>
                <a:latin typeface="Invensys Andale" pitchFamily="34" charset="0"/>
              </a:rPr>
              <a:t>vía </a:t>
            </a:r>
            <a:r>
              <a:rPr lang="es-ES_tradnl" sz="1400" dirty="0">
                <a:solidFill>
                  <a:schemeClr val="tx1"/>
                </a:solidFill>
                <a:latin typeface="Invensys Andale" pitchFamily="34" charset="0"/>
              </a:rPr>
              <a:t>de final de ruta/estacionamiento</a:t>
            </a:r>
            <a:r>
              <a:rPr lang="es-ES_tradnl" sz="1400" dirty="0" smtClean="0">
                <a:solidFill>
                  <a:schemeClr val="tx1"/>
                </a:solidFill>
                <a:latin typeface="Invensys Andale" pitchFamily="34" charset="0"/>
              </a:rPr>
              <a:t>.</a:t>
            </a:r>
          </a:p>
          <a:p>
            <a:pPr lvl="1" algn="l">
              <a:buFontTx/>
              <a:buChar char="-"/>
              <a:defRPr/>
            </a:pPr>
            <a:r>
              <a:rPr lang="es-ES_tradnl" sz="1400" dirty="0" smtClean="0">
                <a:solidFill>
                  <a:schemeClr val="tx1"/>
                </a:solidFill>
                <a:latin typeface="Invensys Andale" pitchFamily="34" charset="0"/>
              </a:rPr>
              <a:t>Que </a:t>
            </a:r>
            <a:r>
              <a:rPr lang="es-ES_tradnl" sz="1400" dirty="0">
                <a:solidFill>
                  <a:schemeClr val="tx1"/>
                </a:solidFill>
                <a:latin typeface="Invensys Andale" pitchFamily="34" charset="0"/>
              </a:rPr>
              <a:t>estén todos los aparatos de vía a la posición requerida por la ruta.</a:t>
            </a:r>
          </a:p>
          <a:p>
            <a:pPr marL="108000" lvl="4" indent="0" algn="just">
              <a:buNone/>
              <a:defRPr/>
            </a:pPr>
            <a:endParaRPr lang="es-ES_tradnl" sz="1600" dirty="0" smtClean="0">
              <a:solidFill>
                <a:schemeClr val="tx1"/>
              </a:solidFill>
              <a:latin typeface="Invensys Andale" pitchFamily="34" charset="0"/>
            </a:endParaRPr>
          </a:p>
          <a:p>
            <a:pPr marL="0" lvl="1" indent="0" algn="l">
              <a:buNone/>
              <a:defRPr/>
            </a:pPr>
            <a:r>
              <a:rPr lang="es-ES_tradnl" sz="1400" dirty="0">
                <a:solidFill>
                  <a:schemeClr val="tx1"/>
                </a:solidFill>
                <a:latin typeface="Invensys Andale" pitchFamily="34" charset="0"/>
              </a:rPr>
              <a:t>La señal de principio de ruta continuará mostrando aspecto permisivo aunque el tren haya rebasado la señal de principio.</a:t>
            </a:r>
          </a:p>
          <a:p>
            <a:pPr marL="108000" lvl="4" indent="0" algn="just">
              <a:buNone/>
              <a:defRPr/>
            </a:pPr>
            <a:endParaRPr lang="es-ES" sz="1600" dirty="0">
              <a:solidFill>
                <a:schemeClr val="tx1"/>
              </a:solidFill>
              <a:latin typeface="Invensys Andale" pitchFamily="34" charset="0"/>
            </a:endParaRPr>
          </a:p>
          <a:p>
            <a:pPr algn="l">
              <a:defRPr/>
            </a:pPr>
            <a:endParaRPr lang="es-ES" sz="1600" dirty="0" smtClean="0">
              <a:solidFill>
                <a:schemeClr val="tx1"/>
              </a:solidFill>
            </a:endParaRP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3. </a:t>
            </a:r>
            <a:r>
              <a:rPr lang="fr-FR" dirty="0" err="1">
                <a:solidFill>
                  <a:schemeClr val="tx2"/>
                </a:solidFill>
                <a:latin typeface="+mn-lt"/>
                <a:ea typeface="+mn-ea"/>
                <a:cs typeface="+mn-cs"/>
              </a:rPr>
              <a:t>Tipos</a:t>
            </a:r>
            <a:r>
              <a:rPr lang="fr-FR" dirty="0">
                <a:solidFill>
                  <a:schemeClr val="tx2"/>
                </a:solidFill>
                <a:latin typeface="+mn-lt"/>
                <a:ea typeface="+mn-ea"/>
                <a:cs typeface="+mn-cs"/>
              </a:rPr>
              <a:t> de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Rutas</a:t>
            </a:r>
            <a:r>
              <a:rPr lang="fr-FR" dirty="0">
                <a:solidFill>
                  <a:schemeClr val="tx2"/>
                </a:solidFill>
                <a:latin typeface="+mn-lt"/>
                <a:ea typeface="+mn-ea"/>
                <a:cs typeface="+mn-cs"/>
              </a:rPr>
              <a:t> de </a:t>
            </a:r>
            <a:r>
              <a:rPr lang="fr-FR" dirty="0" err="1" smtClean="0">
                <a:solidFill>
                  <a:schemeClr val="tx2"/>
                </a:solidFill>
                <a:latin typeface="+mn-lt"/>
                <a:ea typeface="+mn-ea"/>
                <a:cs typeface="+mn-cs"/>
              </a:rPr>
              <a:t>Maniobra</a:t>
            </a:r>
            <a:r>
              <a:rPr lang="fr-FR" dirty="0" smtClean="0">
                <a:solidFill>
                  <a:schemeClr val="tx2"/>
                </a:solidFill>
                <a:latin typeface="+mn-lt"/>
                <a:ea typeface="+mn-ea"/>
                <a:cs typeface="+mn-cs"/>
              </a:rPr>
              <a:t>. </a:t>
            </a:r>
            <a:endParaRPr lang="fr-FR" dirty="0">
              <a:solidFill>
                <a:schemeClr val="tx2"/>
              </a:solidFill>
              <a:latin typeface="+mn-lt"/>
              <a:ea typeface="+mn-ea"/>
              <a:cs typeface="+mn-cs"/>
            </a:endParaRPr>
          </a:p>
        </p:txBody>
      </p:sp>
    </p:spTree>
    <p:extLst>
      <p:ext uri="{BB962C8B-B14F-4D97-AF65-F5344CB8AC3E}">
        <p14:creationId xmlns:p14="http://schemas.microsoft.com/office/powerpoint/2010/main" val="350420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17</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lvl="4">
              <a:defRPr/>
            </a:pPr>
            <a:endParaRPr lang="es-ES" sz="1600" b="1" dirty="0" smtClean="0">
              <a:solidFill>
                <a:schemeClr val="tx1"/>
              </a:solidFill>
            </a:endParaRPr>
          </a:p>
          <a:p>
            <a:pPr lvl="4">
              <a:defRPr/>
            </a:pPr>
            <a:r>
              <a:rPr lang="es-ES" sz="1600" b="1" dirty="0" smtClean="0">
                <a:solidFill>
                  <a:schemeClr val="tx1"/>
                </a:solidFill>
              </a:rPr>
              <a:t>Rutas </a:t>
            </a:r>
            <a:r>
              <a:rPr lang="es-ES" sz="1600" b="1" dirty="0">
                <a:solidFill>
                  <a:schemeClr val="tx1"/>
                </a:solidFill>
              </a:rPr>
              <a:t>de Maniobra </a:t>
            </a:r>
            <a:r>
              <a:rPr lang="es-ES" sz="1600" b="1" dirty="0" smtClean="0">
                <a:solidFill>
                  <a:schemeClr val="tx1"/>
                </a:solidFill>
              </a:rPr>
              <a:t>Centralizada</a:t>
            </a:r>
          </a:p>
          <a:p>
            <a:pPr marL="108000" lvl="4" indent="0" algn="just">
              <a:buNone/>
              <a:defRPr/>
            </a:pPr>
            <a:endParaRPr lang="es-ES" sz="1600" dirty="0" smtClean="0">
              <a:solidFill>
                <a:schemeClr val="tx1"/>
              </a:solidFill>
              <a:latin typeface="Invensys Andale" pitchFamily="34" charset="0"/>
            </a:endParaRPr>
          </a:p>
          <a:p>
            <a:pPr marL="108000" lvl="4" indent="0" algn="just">
              <a:buNone/>
              <a:defRPr/>
            </a:pPr>
            <a:r>
              <a:rPr lang="es-ES" sz="1600" dirty="0" smtClean="0">
                <a:solidFill>
                  <a:schemeClr val="tx1"/>
                </a:solidFill>
                <a:latin typeface="Invensys Andale" pitchFamily="34" charset="0"/>
              </a:rPr>
              <a:t>Maniobra de Entrada:</a:t>
            </a:r>
            <a:endParaRPr lang="es-ES" sz="1600" dirty="0">
              <a:solidFill>
                <a:schemeClr val="tx1"/>
              </a:solidFill>
              <a:latin typeface="Invensys Andale" pitchFamily="34" charset="0"/>
            </a:endParaRPr>
          </a:p>
          <a:p>
            <a:pPr algn="l">
              <a:defRPr/>
            </a:pPr>
            <a:endParaRPr lang="es-ES" sz="1600" dirty="0" smtClean="0">
              <a:solidFill>
                <a:schemeClr val="tx1"/>
              </a:solidFill>
            </a:endParaRP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a:blip r:embed="rId2"/>
          <a:stretch>
            <a:fillRect/>
          </a:stretch>
        </p:blipFill>
        <p:spPr>
          <a:xfrm>
            <a:off x="1115616" y="1851670"/>
            <a:ext cx="6552728" cy="2116251"/>
          </a:xfrm>
          <a:prstGeom prst="rect">
            <a:avLst/>
          </a:prstGeom>
        </p:spPr>
      </p:pic>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3. </a:t>
            </a:r>
            <a:r>
              <a:rPr lang="fr-FR" dirty="0" err="1">
                <a:solidFill>
                  <a:schemeClr val="tx2"/>
                </a:solidFill>
                <a:latin typeface="+mn-lt"/>
                <a:ea typeface="+mn-ea"/>
                <a:cs typeface="+mn-cs"/>
              </a:rPr>
              <a:t>Tipos</a:t>
            </a:r>
            <a:r>
              <a:rPr lang="fr-FR" dirty="0">
                <a:solidFill>
                  <a:schemeClr val="tx2"/>
                </a:solidFill>
                <a:latin typeface="+mn-lt"/>
                <a:ea typeface="+mn-ea"/>
                <a:cs typeface="+mn-cs"/>
              </a:rPr>
              <a:t> de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Rutas</a:t>
            </a:r>
            <a:r>
              <a:rPr lang="fr-FR" dirty="0">
                <a:solidFill>
                  <a:schemeClr val="tx2"/>
                </a:solidFill>
                <a:latin typeface="+mn-lt"/>
                <a:ea typeface="+mn-ea"/>
                <a:cs typeface="+mn-cs"/>
              </a:rPr>
              <a:t> de </a:t>
            </a:r>
            <a:r>
              <a:rPr lang="fr-FR" dirty="0" err="1">
                <a:solidFill>
                  <a:schemeClr val="tx2"/>
                </a:solidFill>
                <a:latin typeface="+mn-lt"/>
                <a:ea typeface="+mn-ea"/>
                <a:cs typeface="+mn-cs"/>
              </a:rPr>
              <a:t>Maniobra</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86656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236616" y="1877094"/>
            <a:ext cx="6310728" cy="2090827"/>
          </a:xfrm>
          <a:prstGeom prst="rect">
            <a:avLst/>
          </a:prstGeom>
        </p:spPr>
      </p:pic>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18</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lvl="4">
              <a:defRPr/>
            </a:pPr>
            <a:endParaRPr lang="es-ES" sz="1600" b="1" dirty="0" smtClean="0">
              <a:solidFill>
                <a:schemeClr val="tx1"/>
              </a:solidFill>
            </a:endParaRPr>
          </a:p>
          <a:p>
            <a:pPr lvl="4">
              <a:defRPr/>
            </a:pPr>
            <a:r>
              <a:rPr lang="es-ES" sz="1600" b="1" dirty="0" smtClean="0">
                <a:solidFill>
                  <a:schemeClr val="tx1"/>
                </a:solidFill>
              </a:rPr>
              <a:t>Rutas </a:t>
            </a:r>
            <a:r>
              <a:rPr lang="es-ES" sz="1600" b="1" dirty="0">
                <a:solidFill>
                  <a:schemeClr val="tx1"/>
                </a:solidFill>
              </a:rPr>
              <a:t>de Maniobra </a:t>
            </a:r>
            <a:r>
              <a:rPr lang="es-ES" sz="1600" b="1" dirty="0" smtClean="0">
                <a:solidFill>
                  <a:schemeClr val="tx1"/>
                </a:solidFill>
              </a:rPr>
              <a:t>Centralizada</a:t>
            </a:r>
          </a:p>
          <a:p>
            <a:pPr marL="108000" lvl="4" indent="0" algn="just">
              <a:buNone/>
              <a:defRPr/>
            </a:pPr>
            <a:endParaRPr lang="es-ES" sz="1600" dirty="0" smtClean="0">
              <a:solidFill>
                <a:schemeClr val="tx1"/>
              </a:solidFill>
              <a:latin typeface="Invensys Andale" pitchFamily="34" charset="0"/>
            </a:endParaRPr>
          </a:p>
          <a:p>
            <a:pPr marL="108000" lvl="4" indent="0" algn="just">
              <a:buNone/>
              <a:defRPr/>
            </a:pPr>
            <a:r>
              <a:rPr lang="es-ES" sz="1600" dirty="0" smtClean="0">
                <a:solidFill>
                  <a:schemeClr val="tx1"/>
                </a:solidFill>
                <a:latin typeface="Invensys Andale" pitchFamily="34" charset="0"/>
              </a:rPr>
              <a:t>Maniobra de Salida:</a:t>
            </a:r>
            <a:endParaRPr lang="es-ES" sz="1600" dirty="0">
              <a:solidFill>
                <a:schemeClr val="tx1"/>
              </a:solidFill>
              <a:latin typeface="Invensys Andale" pitchFamily="34" charset="0"/>
            </a:endParaRPr>
          </a:p>
          <a:p>
            <a:pPr algn="l">
              <a:defRPr/>
            </a:pPr>
            <a:endParaRPr lang="es-ES" sz="1600" dirty="0" smtClean="0">
              <a:solidFill>
                <a:schemeClr val="tx1"/>
              </a:solidFill>
            </a:endParaRP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3. </a:t>
            </a:r>
            <a:r>
              <a:rPr lang="fr-FR" dirty="0" err="1">
                <a:solidFill>
                  <a:schemeClr val="tx2"/>
                </a:solidFill>
                <a:latin typeface="+mn-lt"/>
                <a:ea typeface="+mn-ea"/>
                <a:cs typeface="+mn-cs"/>
              </a:rPr>
              <a:t>Tipos</a:t>
            </a:r>
            <a:r>
              <a:rPr lang="fr-FR" dirty="0">
                <a:solidFill>
                  <a:schemeClr val="tx2"/>
                </a:solidFill>
                <a:latin typeface="+mn-lt"/>
                <a:ea typeface="+mn-ea"/>
                <a:cs typeface="+mn-cs"/>
              </a:rPr>
              <a:t> de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Rutas</a:t>
            </a:r>
            <a:r>
              <a:rPr lang="fr-FR" dirty="0">
                <a:solidFill>
                  <a:schemeClr val="tx2"/>
                </a:solidFill>
                <a:latin typeface="+mn-lt"/>
                <a:ea typeface="+mn-ea"/>
                <a:cs typeface="+mn-cs"/>
              </a:rPr>
              <a:t> de </a:t>
            </a:r>
            <a:r>
              <a:rPr lang="fr-FR" dirty="0" err="1">
                <a:solidFill>
                  <a:schemeClr val="tx2"/>
                </a:solidFill>
                <a:latin typeface="+mn-lt"/>
                <a:ea typeface="+mn-ea"/>
                <a:cs typeface="+mn-cs"/>
              </a:rPr>
              <a:t>Maniobra</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567469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19</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lvl="4">
              <a:defRPr/>
            </a:pPr>
            <a:endParaRPr lang="es-ES" sz="1600" b="1" dirty="0" smtClean="0">
              <a:solidFill>
                <a:schemeClr val="tx1"/>
              </a:solidFill>
            </a:endParaRPr>
          </a:p>
          <a:p>
            <a:pPr lvl="4">
              <a:defRPr/>
            </a:pPr>
            <a:r>
              <a:rPr lang="es-ES" sz="1600" b="1" dirty="0" smtClean="0">
                <a:solidFill>
                  <a:schemeClr val="tx1"/>
                </a:solidFill>
              </a:rPr>
              <a:t>Rutas </a:t>
            </a:r>
            <a:r>
              <a:rPr lang="es-ES" sz="1600" b="1" dirty="0">
                <a:solidFill>
                  <a:schemeClr val="tx1"/>
                </a:solidFill>
              </a:rPr>
              <a:t>de Rebase </a:t>
            </a:r>
            <a:r>
              <a:rPr lang="es-ES" sz="1600" b="1" dirty="0" smtClean="0">
                <a:solidFill>
                  <a:schemeClr val="tx1"/>
                </a:solidFill>
              </a:rPr>
              <a:t>Autorizado</a:t>
            </a:r>
          </a:p>
          <a:p>
            <a:pPr lvl="4">
              <a:defRPr/>
            </a:pPr>
            <a:endParaRPr lang="es-ES" sz="800" dirty="0">
              <a:solidFill>
                <a:schemeClr val="tx1"/>
              </a:solidFill>
            </a:endParaRPr>
          </a:p>
          <a:p>
            <a:pPr algn="l">
              <a:defRPr/>
            </a:pPr>
            <a:r>
              <a:rPr lang="es-ES_tradnl" sz="1400" dirty="0">
                <a:solidFill>
                  <a:schemeClr val="tx1"/>
                </a:solidFill>
              </a:rPr>
              <a:t>Se utilizan para autorizar movimientos de entrada (normalmente con viajeros) a la Estación pudiendo estar la vía de estacionamiento ocupada</a:t>
            </a:r>
            <a:r>
              <a:rPr lang="es-ES_tradnl" sz="1400" dirty="0" smtClean="0">
                <a:solidFill>
                  <a:schemeClr val="tx1"/>
                </a:solidFill>
              </a:rPr>
              <a:t>.</a:t>
            </a:r>
          </a:p>
          <a:p>
            <a:pPr algn="l">
              <a:defRPr/>
            </a:pPr>
            <a:endParaRPr lang="es-ES_tradnl" sz="1400" dirty="0" smtClean="0">
              <a:solidFill>
                <a:schemeClr val="tx1"/>
              </a:solidFill>
            </a:endParaRPr>
          </a:p>
          <a:p>
            <a:pPr algn="l">
              <a:defRPr/>
            </a:pPr>
            <a:r>
              <a:rPr lang="es-ES_tradnl" sz="1400" dirty="0">
                <a:solidFill>
                  <a:schemeClr val="tx1"/>
                </a:solidFill>
              </a:rPr>
              <a:t>Se establecen desde las señales de entrada (Ex).  </a:t>
            </a:r>
          </a:p>
          <a:p>
            <a:pPr algn="l">
              <a:defRPr/>
            </a:pPr>
            <a:endParaRPr lang="es-ES_tradnl" sz="1400" dirty="0">
              <a:solidFill>
                <a:schemeClr val="tx1"/>
              </a:solidFill>
            </a:endParaRPr>
          </a:p>
          <a:p>
            <a:pPr marL="0" lvl="1" indent="0" algn="l">
              <a:buNone/>
              <a:defRPr/>
            </a:pPr>
            <a:r>
              <a:rPr lang="es-ES_tradnl" sz="1400" dirty="0">
                <a:solidFill>
                  <a:schemeClr val="tx1"/>
                </a:solidFill>
              </a:rPr>
              <a:t>El maquinista debe circular a una velocidad que permita detener el tren sin alcanzar al tren del estacionamiento</a:t>
            </a:r>
            <a:r>
              <a:rPr lang="es-ES_tradnl" sz="1400" dirty="0" smtClean="0">
                <a:solidFill>
                  <a:schemeClr val="tx1"/>
                </a:solidFill>
              </a:rPr>
              <a:t>.</a:t>
            </a:r>
          </a:p>
          <a:p>
            <a:pPr marL="0" lvl="1" indent="0" algn="l">
              <a:buNone/>
              <a:defRPr/>
            </a:pPr>
            <a:endParaRPr lang="es-ES_tradnl" sz="1400" dirty="0">
              <a:solidFill>
                <a:schemeClr val="tx1"/>
              </a:solidFill>
            </a:endParaRPr>
          </a:p>
          <a:p>
            <a:pPr marL="0" lvl="1" indent="0" algn="l">
              <a:buNone/>
              <a:defRPr/>
            </a:pPr>
            <a:r>
              <a:rPr lang="es-ES_tradnl" sz="1400" dirty="0">
                <a:solidFill>
                  <a:schemeClr val="tx1"/>
                </a:solidFill>
              </a:rPr>
              <a:t>Aspectos de la Ruta de Rebase: Rojo-Blanco Intermitente.</a:t>
            </a:r>
          </a:p>
          <a:p>
            <a:pPr algn="l">
              <a:defRPr/>
            </a:pPr>
            <a:endParaRPr lang="es-ES" sz="1600" dirty="0" smtClean="0">
              <a:solidFill>
                <a:schemeClr val="tx1"/>
              </a:solidFill>
            </a:endParaRP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3. </a:t>
            </a:r>
            <a:r>
              <a:rPr lang="fr-FR" dirty="0" err="1">
                <a:solidFill>
                  <a:schemeClr val="tx2"/>
                </a:solidFill>
                <a:latin typeface="+mn-lt"/>
                <a:ea typeface="+mn-ea"/>
                <a:cs typeface="+mn-cs"/>
              </a:rPr>
              <a:t>Tipos</a:t>
            </a:r>
            <a:r>
              <a:rPr lang="fr-FR" dirty="0">
                <a:solidFill>
                  <a:schemeClr val="tx2"/>
                </a:solidFill>
                <a:latin typeface="+mn-lt"/>
                <a:ea typeface="+mn-ea"/>
                <a:cs typeface="+mn-cs"/>
              </a:rPr>
              <a:t> de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Rutas</a:t>
            </a:r>
            <a:r>
              <a:rPr lang="fr-FR" dirty="0">
                <a:solidFill>
                  <a:schemeClr val="tx2"/>
                </a:solidFill>
                <a:latin typeface="+mn-lt"/>
                <a:ea typeface="+mn-ea"/>
                <a:cs typeface="+mn-cs"/>
              </a:rPr>
              <a:t> de </a:t>
            </a:r>
            <a:r>
              <a:rPr lang="fr-FR" dirty="0" err="1">
                <a:solidFill>
                  <a:schemeClr val="tx2"/>
                </a:solidFill>
                <a:latin typeface="+mn-lt"/>
                <a:ea typeface="+mn-ea"/>
                <a:cs typeface="+mn-cs"/>
              </a:rPr>
              <a:t>Rebase</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225694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20"/>
          </p:nvPr>
        </p:nvSpPr>
        <p:spPr/>
        <p:txBody>
          <a:bodyPr/>
          <a:lstStyle/>
          <a:p>
            <a:r>
              <a:rPr lang="fr-FR" dirty="0" smtClean="0"/>
              <a:t> </a:t>
            </a:r>
            <a:endParaRPr lang="fr-FR" dirty="0"/>
          </a:p>
        </p:txBody>
      </p:sp>
      <p:pic>
        <p:nvPicPr>
          <p:cNvPr id="13" name="Espace réservé pour une image  12"/>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18" name="Espace réservé pour une image  17"/>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14" name="Espace réservé pour une image  13"/>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92" b="92"/>
          <a:stretch>
            <a:fillRect/>
          </a:stretch>
        </p:blipFill>
        <p:spPr/>
      </p:pic>
      <p:pic>
        <p:nvPicPr>
          <p:cNvPr id="15" name="Espace réservé pour une image  14"/>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a:stretch>
            <a:fillRect/>
          </a:stretch>
        </p:blipFill>
        <p:spPr/>
      </p:pic>
      <p:pic>
        <p:nvPicPr>
          <p:cNvPr id="16" name="Espace réservé pour une image  15"/>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17" name="Espace réservé pour une image  16"/>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t="92" b="92"/>
          <a:stretch>
            <a:fillRect/>
          </a:stretch>
        </p:blipFill>
        <p:spPr/>
      </p:pic>
      <p:sp>
        <p:nvSpPr>
          <p:cNvPr id="11" name="Sous-titre 10"/>
          <p:cNvSpPr>
            <a:spLocks noGrp="1"/>
          </p:cNvSpPr>
          <p:nvPr>
            <p:ph type="subTitle" idx="1"/>
          </p:nvPr>
        </p:nvSpPr>
        <p:spPr/>
        <p:txBody>
          <a:bodyPr/>
          <a:lstStyle/>
          <a:p>
            <a:r>
              <a:rPr lang="en-US" dirty="0" smtClean="0"/>
              <a:t>Agosto </a:t>
            </a:r>
            <a:r>
              <a:rPr lang="en-US" dirty="0" smtClean="0"/>
              <a:t>2021</a:t>
            </a:r>
            <a:endParaRPr lang="fr-FR" dirty="0"/>
          </a:p>
          <a:p>
            <a:endParaRPr lang="en-US" dirty="0"/>
          </a:p>
        </p:txBody>
      </p:sp>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n-US" smtClean="0"/>
              <a:t>Señales</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a:t>
            </a:fld>
            <a:endParaRPr lang="fr-FR" dirty="0"/>
          </a:p>
        </p:txBody>
      </p:sp>
      <p:sp>
        <p:nvSpPr>
          <p:cNvPr id="6" name="Espace réservé du texte 5"/>
          <p:cNvSpPr>
            <a:spLocks noGrp="1"/>
          </p:cNvSpPr>
          <p:nvPr>
            <p:ph type="body" sz="quarter" idx="21"/>
          </p:nvPr>
        </p:nvSpPr>
        <p:spPr/>
        <p:txBody>
          <a:bodyPr/>
          <a:lstStyle/>
          <a:p>
            <a:r>
              <a:rPr lang="es-ES" dirty="0" smtClean="0"/>
              <a:t>CONCEPTOS DE RUTA</a:t>
            </a:r>
            <a:endParaRPr lang="es-ES" dirty="0"/>
          </a:p>
        </p:txBody>
      </p:sp>
    </p:spTree>
    <p:extLst>
      <p:ext uri="{BB962C8B-B14F-4D97-AF65-F5344CB8AC3E}">
        <p14:creationId xmlns:p14="http://schemas.microsoft.com/office/powerpoint/2010/main" val="1116362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20</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lvl="4">
              <a:defRPr/>
            </a:pPr>
            <a:endParaRPr lang="es-ES" sz="1600" b="1" dirty="0" smtClean="0">
              <a:solidFill>
                <a:schemeClr val="tx1"/>
              </a:solidFill>
            </a:endParaRPr>
          </a:p>
          <a:p>
            <a:pPr lvl="4">
              <a:defRPr/>
            </a:pPr>
            <a:r>
              <a:rPr lang="es-ES" sz="1600" b="1" dirty="0" smtClean="0">
                <a:solidFill>
                  <a:schemeClr val="tx1"/>
                </a:solidFill>
              </a:rPr>
              <a:t>Rutas </a:t>
            </a:r>
            <a:r>
              <a:rPr lang="es-ES" sz="1600" b="1" dirty="0">
                <a:solidFill>
                  <a:schemeClr val="tx1"/>
                </a:solidFill>
              </a:rPr>
              <a:t>de Rebase </a:t>
            </a:r>
            <a:r>
              <a:rPr lang="es-ES" sz="1600" b="1" dirty="0" smtClean="0">
                <a:solidFill>
                  <a:schemeClr val="tx1"/>
                </a:solidFill>
              </a:rPr>
              <a:t>Autorizado</a:t>
            </a:r>
          </a:p>
          <a:p>
            <a:pPr lvl="4">
              <a:defRPr/>
            </a:pPr>
            <a:endParaRPr lang="es-ES" sz="800" dirty="0">
              <a:solidFill>
                <a:schemeClr val="tx1"/>
              </a:solidFill>
            </a:endParaRPr>
          </a:p>
          <a:p>
            <a:pPr algn="l">
              <a:defRPr/>
            </a:pPr>
            <a:endParaRPr lang="es-ES" sz="1600" dirty="0" smtClean="0">
              <a:solidFill>
                <a:schemeClr val="tx1"/>
              </a:solidFill>
            </a:endParaRPr>
          </a:p>
          <a:p>
            <a:pPr algn="l">
              <a:defRPr/>
            </a:pPr>
            <a:r>
              <a:rPr lang="es-ES" sz="1600" dirty="0" smtClean="0">
                <a:solidFill>
                  <a:schemeClr val="tx1"/>
                </a:solidFill>
              </a:rPr>
              <a:t>Rebase autorizado a vía de estacionamiento:</a:t>
            </a: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rotWithShape="1">
          <a:blip r:embed="rId2"/>
          <a:srcRect t="11506"/>
          <a:stretch/>
        </p:blipFill>
        <p:spPr>
          <a:xfrm>
            <a:off x="1115616" y="1923678"/>
            <a:ext cx="6984776" cy="2268252"/>
          </a:xfrm>
          <a:prstGeom prst="rect">
            <a:avLst/>
          </a:prstGeom>
        </p:spPr>
      </p:pic>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3. </a:t>
            </a:r>
            <a:r>
              <a:rPr lang="fr-FR" dirty="0" err="1">
                <a:solidFill>
                  <a:schemeClr val="tx2"/>
                </a:solidFill>
                <a:latin typeface="+mn-lt"/>
                <a:ea typeface="+mn-ea"/>
                <a:cs typeface="+mn-cs"/>
              </a:rPr>
              <a:t>Tipos</a:t>
            </a:r>
            <a:r>
              <a:rPr lang="fr-FR" dirty="0">
                <a:solidFill>
                  <a:schemeClr val="tx2"/>
                </a:solidFill>
                <a:latin typeface="+mn-lt"/>
                <a:ea typeface="+mn-ea"/>
                <a:cs typeface="+mn-cs"/>
              </a:rPr>
              <a:t> de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Rutas</a:t>
            </a:r>
            <a:r>
              <a:rPr lang="fr-FR" dirty="0">
                <a:solidFill>
                  <a:schemeClr val="tx2"/>
                </a:solidFill>
                <a:latin typeface="+mn-lt"/>
                <a:ea typeface="+mn-ea"/>
                <a:cs typeface="+mn-cs"/>
              </a:rPr>
              <a:t> de </a:t>
            </a:r>
            <a:r>
              <a:rPr lang="fr-FR" dirty="0" err="1">
                <a:solidFill>
                  <a:schemeClr val="tx2"/>
                </a:solidFill>
                <a:latin typeface="+mn-lt"/>
                <a:ea typeface="+mn-ea"/>
                <a:cs typeface="+mn-cs"/>
              </a:rPr>
              <a:t>Rebase</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2281722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es-ES"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Señales</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es-ES" dirty="0" smtClean="0"/>
              <a:t>Estados de una Ruta</a:t>
            </a:r>
            <a:endParaRPr lang="fr-FR" dirty="0"/>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22</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4. </a:t>
            </a:r>
            <a:r>
              <a:rPr lang="fr-FR" dirty="0" err="1">
                <a:solidFill>
                  <a:schemeClr val="tx2"/>
                </a:solidFill>
                <a:latin typeface="+mn-lt"/>
                <a:ea typeface="+mn-ea"/>
                <a:cs typeface="+mn-cs"/>
              </a:rPr>
              <a:t>Estados</a:t>
            </a:r>
            <a:r>
              <a:rPr lang="fr-FR" dirty="0">
                <a:solidFill>
                  <a:schemeClr val="tx2"/>
                </a:solidFill>
                <a:latin typeface="+mn-lt"/>
                <a:ea typeface="+mn-ea"/>
                <a:cs typeface="+mn-cs"/>
              </a:rPr>
              <a:t> de </a:t>
            </a:r>
            <a:r>
              <a:rPr lang="fr-FR" dirty="0" err="1">
                <a:solidFill>
                  <a:schemeClr val="tx2"/>
                </a:solidFill>
                <a:latin typeface="+mn-lt"/>
                <a:ea typeface="+mn-ea"/>
                <a:cs typeface="+mn-cs"/>
              </a:rPr>
              <a:t>una</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p>
        </p:txBody>
      </p:sp>
      <p:sp>
        <p:nvSpPr>
          <p:cNvPr id="13" name="Pentágono 12"/>
          <p:cNvSpPr/>
          <p:nvPr/>
        </p:nvSpPr>
        <p:spPr>
          <a:xfrm>
            <a:off x="431552" y="2715766"/>
            <a:ext cx="1476152" cy="1366086"/>
          </a:xfrm>
          <a:prstGeom prst="homePlate">
            <a:avLst/>
          </a:prstGeom>
          <a:gradFill>
            <a:gsLst>
              <a:gs pos="0">
                <a:srgbClr val="0070C0"/>
              </a:gs>
              <a:gs pos="100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1000" b="1" dirty="0" smtClean="0"/>
              <a:t>Solicitud Ruta/Itinerario por el Operador de Tráfico</a:t>
            </a:r>
            <a:endParaRPr lang="es-ES" sz="1000" b="1" dirty="0"/>
          </a:p>
        </p:txBody>
      </p:sp>
      <p:sp>
        <p:nvSpPr>
          <p:cNvPr id="18" name="Pentágono 17"/>
          <p:cNvSpPr/>
          <p:nvPr/>
        </p:nvSpPr>
        <p:spPr>
          <a:xfrm>
            <a:off x="1979710" y="2715766"/>
            <a:ext cx="1800202" cy="1366086"/>
          </a:xfrm>
          <a:prstGeom prst="homePlate">
            <a:avLst/>
          </a:prstGeom>
          <a:gradFill>
            <a:gsLst>
              <a:gs pos="0">
                <a:srgbClr val="0070C0"/>
              </a:gs>
              <a:gs pos="100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pPr lvl="0"/>
            <a:r>
              <a:rPr lang="es-ES" sz="1000" b="1" dirty="0"/>
              <a:t>Comprobación de las condiciones de Aceptación </a:t>
            </a:r>
          </a:p>
          <a:p>
            <a:pPr lvl="0"/>
            <a:r>
              <a:rPr lang="es-ES" sz="900" dirty="0"/>
              <a:t>- No hay rutas incompatibles</a:t>
            </a:r>
          </a:p>
          <a:p>
            <a:pPr lvl="0"/>
            <a:r>
              <a:rPr lang="es-ES" sz="900" dirty="0"/>
              <a:t>- No hay Bloqueos de Elementos</a:t>
            </a:r>
          </a:p>
        </p:txBody>
      </p:sp>
      <p:sp>
        <p:nvSpPr>
          <p:cNvPr id="19" name="Pentágono 18"/>
          <p:cNvSpPr/>
          <p:nvPr/>
        </p:nvSpPr>
        <p:spPr>
          <a:xfrm>
            <a:off x="3851920" y="2715766"/>
            <a:ext cx="1728192" cy="1366086"/>
          </a:xfrm>
          <a:prstGeom prst="homePlate">
            <a:avLst/>
          </a:prstGeom>
          <a:gradFill>
            <a:gsLst>
              <a:gs pos="0">
                <a:srgbClr val="0070C0"/>
              </a:gs>
              <a:gs pos="100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pPr lvl="0"/>
            <a:r>
              <a:rPr lang="es-ES" sz="1000" b="1" dirty="0"/>
              <a:t>Comprobación Condiciones de enclavamiento</a:t>
            </a:r>
            <a:r>
              <a:rPr lang="es-ES" sz="1000" b="1" dirty="0" smtClean="0"/>
              <a:t>.</a:t>
            </a:r>
          </a:p>
          <a:p>
            <a:pPr lvl="0"/>
            <a:r>
              <a:rPr lang="es-ES" sz="900" dirty="0" smtClean="0"/>
              <a:t>Se mueven y enclavan todos los aparatos de vía una vez que se encuentran a la posición requerida. </a:t>
            </a:r>
            <a:endParaRPr lang="es-ES" sz="900" dirty="0"/>
          </a:p>
        </p:txBody>
      </p:sp>
      <p:sp>
        <p:nvSpPr>
          <p:cNvPr id="21" name="Pentágono 20"/>
          <p:cNvSpPr/>
          <p:nvPr/>
        </p:nvSpPr>
        <p:spPr>
          <a:xfrm>
            <a:off x="5652120" y="2715766"/>
            <a:ext cx="1656184" cy="1366086"/>
          </a:xfrm>
          <a:prstGeom prst="homePlate">
            <a:avLst/>
          </a:prstGeom>
          <a:gradFill>
            <a:gsLst>
              <a:gs pos="0">
                <a:srgbClr val="0070C0"/>
              </a:gs>
              <a:gs pos="100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pPr lvl="0"/>
            <a:r>
              <a:rPr lang="es-ES" sz="1000" b="1" dirty="0"/>
              <a:t>Comprobación Condiciones de </a:t>
            </a:r>
            <a:r>
              <a:rPr lang="es-ES" sz="1000" b="1" dirty="0" smtClean="0"/>
              <a:t>supervisión (continua)</a:t>
            </a:r>
          </a:p>
          <a:p>
            <a:pPr lvl="0"/>
            <a:r>
              <a:rPr lang="es-ES" sz="900" dirty="0" smtClean="0"/>
              <a:t>Aparatos de vía en posición y secciones de vía libres. </a:t>
            </a:r>
            <a:endParaRPr lang="es-ES" sz="900" dirty="0"/>
          </a:p>
        </p:txBody>
      </p:sp>
      <p:sp>
        <p:nvSpPr>
          <p:cNvPr id="24" name="Rectángulo 23"/>
          <p:cNvSpPr/>
          <p:nvPr/>
        </p:nvSpPr>
        <p:spPr>
          <a:xfrm>
            <a:off x="7344320" y="2715766"/>
            <a:ext cx="1404144" cy="1366086"/>
          </a:xfrm>
          <a:prstGeom prst="rect">
            <a:avLst/>
          </a:prstGeom>
          <a:gradFill>
            <a:gsLst>
              <a:gs pos="0">
                <a:srgbClr val="0070C0"/>
              </a:gs>
              <a:gs pos="100000">
                <a:schemeClr val="accent6">
                  <a:tint val="37000"/>
                  <a:satMod val="300000"/>
                </a:schemeClr>
              </a:gs>
              <a:gs pos="100000">
                <a:schemeClr val="accent6">
                  <a:tint val="15000"/>
                  <a:satMod val="350000"/>
                </a:schemeClr>
              </a:gs>
            </a:gsLst>
          </a:gra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1000" b="1" dirty="0" smtClean="0"/>
              <a:t>Ruta/Itinerario establecida </a:t>
            </a:r>
            <a:r>
              <a:rPr lang="es-ES" sz="1000" b="1" dirty="0" smtClean="0">
                <a:sym typeface="Wingdings" panose="05000000000000000000" pitchFamily="2" charset="2"/>
              </a:rPr>
              <a:t> Señal Abierta</a:t>
            </a:r>
            <a:endParaRPr lang="es-ES" sz="1000" b="1" dirty="0"/>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lvl="4">
              <a:defRPr/>
            </a:pPr>
            <a:endParaRPr lang="es-ES" sz="1600" b="1" dirty="0" smtClean="0">
              <a:solidFill>
                <a:schemeClr val="tx1"/>
              </a:solidFill>
            </a:endParaRPr>
          </a:p>
          <a:p>
            <a:pPr algn="l">
              <a:lnSpc>
                <a:spcPct val="90000"/>
              </a:lnSpc>
              <a:defRPr/>
            </a:pPr>
            <a:r>
              <a:rPr lang="es-ES_tradnl" sz="1400" dirty="0">
                <a:solidFill>
                  <a:schemeClr val="tx1"/>
                </a:solidFill>
              </a:rPr>
              <a:t>Las tres fases que determinan el ciclo de vida de una ruta son:</a:t>
            </a:r>
          </a:p>
          <a:p>
            <a:pPr algn="l">
              <a:lnSpc>
                <a:spcPct val="90000"/>
              </a:lnSpc>
              <a:defRPr/>
            </a:pPr>
            <a:endParaRPr lang="es-ES_tradnl" sz="1400" dirty="0">
              <a:solidFill>
                <a:schemeClr val="tx1"/>
              </a:solidFill>
            </a:endParaRPr>
          </a:p>
          <a:p>
            <a:pPr lvl="1" algn="l">
              <a:lnSpc>
                <a:spcPct val="90000"/>
              </a:lnSpc>
              <a:defRPr/>
            </a:pPr>
            <a:r>
              <a:rPr lang="es-ES_tradnl" sz="1400" dirty="0">
                <a:solidFill>
                  <a:schemeClr val="tx1"/>
                </a:solidFill>
              </a:rPr>
              <a:t>Fase de aceptación de la ruta</a:t>
            </a:r>
            <a:r>
              <a:rPr lang="es-ES_tradnl" sz="1400" dirty="0" smtClean="0">
                <a:solidFill>
                  <a:schemeClr val="tx1"/>
                </a:solidFill>
              </a:rPr>
              <a:t>.</a:t>
            </a:r>
          </a:p>
          <a:p>
            <a:pPr lvl="1" algn="l">
              <a:lnSpc>
                <a:spcPct val="90000"/>
              </a:lnSpc>
              <a:defRPr/>
            </a:pPr>
            <a:endParaRPr lang="es-ES_tradnl" sz="800" dirty="0">
              <a:solidFill>
                <a:schemeClr val="tx1"/>
              </a:solidFill>
            </a:endParaRPr>
          </a:p>
          <a:p>
            <a:pPr lvl="1" algn="l">
              <a:lnSpc>
                <a:spcPct val="90000"/>
              </a:lnSpc>
              <a:defRPr/>
            </a:pPr>
            <a:r>
              <a:rPr lang="es-ES_tradnl" sz="1400" dirty="0">
                <a:solidFill>
                  <a:schemeClr val="tx1"/>
                </a:solidFill>
              </a:rPr>
              <a:t>Fase de enclavado de los elementos de la ruta aceptada</a:t>
            </a:r>
            <a:r>
              <a:rPr lang="es-ES_tradnl" sz="1400" dirty="0" smtClean="0">
                <a:solidFill>
                  <a:schemeClr val="tx1"/>
                </a:solidFill>
              </a:rPr>
              <a:t>.</a:t>
            </a:r>
          </a:p>
          <a:p>
            <a:pPr lvl="1" algn="l">
              <a:lnSpc>
                <a:spcPct val="90000"/>
              </a:lnSpc>
              <a:defRPr/>
            </a:pPr>
            <a:endParaRPr lang="es-ES_tradnl" sz="800" dirty="0">
              <a:solidFill>
                <a:schemeClr val="tx1"/>
              </a:solidFill>
            </a:endParaRPr>
          </a:p>
          <a:p>
            <a:pPr lvl="1" algn="l">
              <a:lnSpc>
                <a:spcPct val="90000"/>
              </a:lnSpc>
              <a:defRPr/>
            </a:pPr>
            <a:r>
              <a:rPr lang="es-ES_tradnl" sz="1400" dirty="0">
                <a:solidFill>
                  <a:schemeClr val="tx1"/>
                </a:solidFill>
              </a:rPr>
              <a:t>Fase de supervisión de la ruta enclavada.</a:t>
            </a: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2165139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23</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4. </a:t>
            </a:r>
            <a:r>
              <a:rPr lang="fr-FR" dirty="0" err="1">
                <a:solidFill>
                  <a:schemeClr val="tx2"/>
                </a:solidFill>
                <a:latin typeface="+mn-lt"/>
                <a:ea typeface="+mn-ea"/>
                <a:cs typeface="+mn-cs"/>
              </a:rPr>
              <a:t>Estados</a:t>
            </a:r>
            <a:r>
              <a:rPr lang="fr-FR" dirty="0">
                <a:solidFill>
                  <a:schemeClr val="tx2"/>
                </a:solidFill>
                <a:latin typeface="+mn-lt"/>
                <a:ea typeface="+mn-ea"/>
                <a:cs typeface="+mn-cs"/>
              </a:rPr>
              <a:t> de </a:t>
            </a:r>
            <a:r>
              <a:rPr lang="fr-FR" dirty="0" err="1">
                <a:solidFill>
                  <a:schemeClr val="tx2"/>
                </a:solidFill>
                <a:latin typeface="+mn-lt"/>
                <a:ea typeface="+mn-ea"/>
                <a:cs typeface="+mn-cs"/>
              </a:rPr>
              <a:t>una</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Marcada</a:t>
            </a:r>
            <a:r>
              <a:rPr lang="fr-FR" dirty="0">
                <a:solidFill>
                  <a:schemeClr val="tx2"/>
                </a:solidFill>
                <a:latin typeface="+mn-lt"/>
                <a:ea typeface="+mn-ea"/>
                <a:cs typeface="+mn-cs"/>
              </a:rPr>
              <a:t>. </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lvl="4">
              <a:defRPr/>
            </a:pPr>
            <a:endParaRPr lang="es-ES" sz="1600" b="1" dirty="0" smtClean="0">
              <a:solidFill>
                <a:schemeClr val="tx1"/>
              </a:solidFill>
            </a:endParaRPr>
          </a:p>
          <a:p>
            <a:pPr algn="just">
              <a:lnSpc>
                <a:spcPct val="90000"/>
              </a:lnSpc>
              <a:defRPr/>
            </a:pPr>
            <a:r>
              <a:rPr lang="es-ES_tradnl" sz="1600" b="1" dirty="0">
                <a:solidFill>
                  <a:schemeClr val="tx1"/>
                </a:solidFill>
              </a:rPr>
              <a:t>Fase de Aceptación de ruta: </a:t>
            </a:r>
            <a:endParaRPr lang="es-ES_tradnl" sz="1600" b="1" dirty="0" smtClean="0">
              <a:solidFill>
                <a:schemeClr val="tx1"/>
              </a:solidFill>
            </a:endParaRPr>
          </a:p>
          <a:p>
            <a:pPr algn="just">
              <a:lnSpc>
                <a:spcPct val="90000"/>
              </a:lnSpc>
              <a:defRPr/>
            </a:pPr>
            <a:endParaRPr lang="es-ES_tradnl" sz="800" b="1" dirty="0">
              <a:solidFill>
                <a:schemeClr val="tx1"/>
              </a:solidFill>
            </a:endParaRPr>
          </a:p>
          <a:p>
            <a:pPr lvl="1" algn="just">
              <a:lnSpc>
                <a:spcPct val="90000"/>
              </a:lnSpc>
              <a:defRPr/>
            </a:pPr>
            <a:r>
              <a:rPr lang="es-ES_tradnl" sz="1400" dirty="0">
                <a:solidFill>
                  <a:schemeClr val="tx1"/>
                </a:solidFill>
              </a:rPr>
              <a:t>Se comprueban aquellas condiciones que permiten el establecimiento de la </a:t>
            </a:r>
            <a:r>
              <a:rPr lang="es-ES_tradnl" sz="1400" dirty="0" smtClean="0">
                <a:solidFill>
                  <a:schemeClr val="tx1"/>
                </a:solidFill>
              </a:rPr>
              <a:t>ruta:</a:t>
            </a:r>
          </a:p>
          <a:p>
            <a:pPr lvl="1" algn="just">
              <a:lnSpc>
                <a:spcPct val="90000"/>
              </a:lnSpc>
              <a:defRPr/>
            </a:pPr>
            <a:endParaRPr lang="es-ES_tradnl" sz="800" dirty="0" smtClean="0">
              <a:solidFill>
                <a:schemeClr val="tx1"/>
              </a:solidFill>
            </a:endParaRPr>
          </a:p>
          <a:p>
            <a:pPr lvl="2" algn="just">
              <a:lnSpc>
                <a:spcPct val="90000"/>
              </a:lnSpc>
              <a:defRPr/>
            </a:pPr>
            <a:r>
              <a:rPr lang="es-ES_tradnl" sz="1400" dirty="0" smtClean="0">
                <a:solidFill>
                  <a:schemeClr val="tx1"/>
                </a:solidFill>
              </a:rPr>
              <a:t>	- No </a:t>
            </a:r>
            <a:r>
              <a:rPr lang="es-ES_tradnl" sz="1400" dirty="0">
                <a:solidFill>
                  <a:schemeClr val="tx1"/>
                </a:solidFill>
              </a:rPr>
              <a:t>existe ninguna ruta incompatible establecida (por aparatos de vía, por zona </a:t>
            </a:r>
            <a:r>
              <a:rPr lang="es-ES_tradnl" sz="1400" dirty="0" smtClean="0">
                <a:solidFill>
                  <a:schemeClr val="tx1"/>
                </a:solidFill>
              </a:rPr>
              <a:t>	asegurada</a:t>
            </a:r>
            <a:r>
              <a:rPr lang="es-ES_tradnl" sz="1400" dirty="0">
                <a:solidFill>
                  <a:schemeClr val="tx1"/>
                </a:solidFill>
              </a:rPr>
              <a:t>, o por deslizamiento). </a:t>
            </a:r>
            <a:endParaRPr lang="es-ES_tradnl" sz="1400" dirty="0" smtClean="0">
              <a:solidFill>
                <a:schemeClr val="tx1"/>
              </a:solidFill>
            </a:endParaRPr>
          </a:p>
          <a:p>
            <a:pPr lvl="2" algn="just">
              <a:lnSpc>
                <a:spcPct val="90000"/>
              </a:lnSpc>
              <a:defRPr/>
            </a:pPr>
            <a:endParaRPr lang="es-ES_tradnl" sz="800" dirty="0">
              <a:solidFill>
                <a:schemeClr val="tx1"/>
              </a:solidFill>
            </a:endParaRPr>
          </a:p>
          <a:p>
            <a:pPr lvl="2" algn="just">
              <a:lnSpc>
                <a:spcPct val="90000"/>
              </a:lnSpc>
              <a:defRPr/>
            </a:pPr>
            <a:r>
              <a:rPr lang="es-ES_tradnl" sz="1400" dirty="0" smtClean="0">
                <a:solidFill>
                  <a:schemeClr val="tx1"/>
                </a:solidFill>
              </a:rPr>
              <a:t>	- No </a:t>
            </a:r>
            <a:r>
              <a:rPr lang="es-ES_tradnl" sz="1400" dirty="0">
                <a:solidFill>
                  <a:schemeClr val="tx1"/>
                </a:solidFill>
              </a:rPr>
              <a:t>existe ningún bloqueo establecido de los elementos de la ruta: bloqueo de aparatos </a:t>
            </a:r>
            <a:r>
              <a:rPr lang="es-ES_tradnl" sz="1400" dirty="0" smtClean="0">
                <a:solidFill>
                  <a:schemeClr val="tx1"/>
                </a:solidFill>
              </a:rPr>
              <a:t>	de </a:t>
            </a:r>
            <a:r>
              <a:rPr lang="es-ES_tradnl" sz="1400" dirty="0">
                <a:solidFill>
                  <a:schemeClr val="tx1"/>
                </a:solidFill>
              </a:rPr>
              <a:t>vías, bloqueo de circuito, bloqueo de señal, etc.</a:t>
            </a:r>
          </a:p>
          <a:p>
            <a:pPr algn="l">
              <a:defRPr/>
            </a:pPr>
            <a:endParaRPr lang="es-ES" sz="16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6" name="Imagen 5"/>
          <p:cNvPicPr>
            <a:picLocks noChangeAspect="1"/>
          </p:cNvPicPr>
          <p:nvPr/>
        </p:nvPicPr>
        <p:blipFill>
          <a:blip r:embed="rId3"/>
          <a:stretch>
            <a:fillRect/>
          </a:stretch>
        </p:blipFill>
        <p:spPr>
          <a:xfrm>
            <a:off x="4788024" y="2658248"/>
            <a:ext cx="3672408" cy="1585009"/>
          </a:xfrm>
          <a:prstGeom prst="rect">
            <a:avLst/>
          </a:prstGeom>
        </p:spPr>
      </p:pic>
      <p:pic>
        <p:nvPicPr>
          <p:cNvPr id="7" name="Imagen 6"/>
          <p:cNvPicPr>
            <a:picLocks noChangeAspect="1"/>
          </p:cNvPicPr>
          <p:nvPr/>
        </p:nvPicPr>
        <p:blipFill>
          <a:blip r:embed="rId4"/>
          <a:stretch>
            <a:fillRect/>
          </a:stretch>
        </p:blipFill>
        <p:spPr>
          <a:xfrm>
            <a:off x="1259632" y="2689124"/>
            <a:ext cx="3492004" cy="1554134"/>
          </a:xfrm>
          <a:prstGeom prst="rect">
            <a:avLst/>
          </a:prstGeom>
        </p:spPr>
      </p:pic>
    </p:spTree>
    <p:extLst>
      <p:ext uri="{BB962C8B-B14F-4D97-AF65-F5344CB8AC3E}">
        <p14:creationId xmlns:p14="http://schemas.microsoft.com/office/powerpoint/2010/main" val="710856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3"/>
          <a:stretch>
            <a:fillRect/>
          </a:stretch>
        </p:blipFill>
        <p:spPr>
          <a:xfrm>
            <a:off x="742913" y="2567049"/>
            <a:ext cx="7524328" cy="1691735"/>
          </a:xfrm>
          <a:prstGeom prst="rect">
            <a:avLst/>
          </a:prstGeom>
        </p:spPr>
      </p:pic>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24</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4. </a:t>
            </a:r>
            <a:r>
              <a:rPr lang="fr-FR" dirty="0" err="1">
                <a:solidFill>
                  <a:schemeClr val="tx2"/>
                </a:solidFill>
                <a:latin typeface="+mn-lt"/>
                <a:ea typeface="+mn-ea"/>
                <a:cs typeface="+mn-cs"/>
              </a:rPr>
              <a:t>Estados</a:t>
            </a:r>
            <a:r>
              <a:rPr lang="fr-FR" dirty="0">
                <a:solidFill>
                  <a:schemeClr val="tx2"/>
                </a:solidFill>
                <a:latin typeface="+mn-lt"/>
                <a:ea typeface="+mn-ea"/>
                <a:cs typeface="+mn-cs"/>
              </a:rPr>
              <a:t> de </a:t>
            </a:r>
            <a:r>
              <a:rPr lang="fr-FR" dirty="0" err="1">
                <a:solidFill>
                  <a:schemeClr val="tx2"/>
                </a:solidFill>
                <a:latin typeface="+mn-lt"/>
                <a:ea typeface="+mn-ea"/>
                <a:cs typeface="+mn-cs"/>
              </a:rPr>
              <a:t>una</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Formada</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just">
              <a:lnSpc>
                <a:spcPct val="90000"/>
              </a:lnSpc>
              <a:defRPr/>
            </a:pPr>
            <a:r>
              <a:rPr lang="es-ES_tradnl" sz="1600" b="1" dirty="0" smtClean="0">
                <a:solidFill>
                  <a:schemeClr val="tx1"/>
                </a:solidFill>
              </a:rPr>
              <a:t>Fase </a:t>
            </a:r>
            <a:r>
              <a:rPr lang="es-ES_tradnl" sz="1600" b="1" dirty="0">
                <a:solidFill>
                  <a:schemeClr val="tx1"/>
                </a:solidFill>
              </a:rPr>
              <a:t>de Enclavado de </a:t>
            </a:r>
            <a:r>
              <a:rPr lang="es-ES_tradnl" sz="1600" b="1" dirty="0" smtClean="0">
                <a:solidFill>
                  <a:schemeClr val="tx1"/>
                </a:solidFill>
              </a:rPr>
              <a:t>ruta:</a:t>
            </a:r>
          </a:p>
          <a:p>
            <a:pPr algn="just">
              <a:lnSpc>
                <a:spcPct val="90000"/>
              </a:lnSpc>
              <a:defRPr/>
            </a:pPr>
            <a:endParaRPr lang="es-ES_tradnl" sz="800" b="1" dirty="0" smtClean="0">
              <a:solidFill>
                <a:schemeClr val="tx1"/>
              </a:solidFill>
            </a:endParaRPr>
          </a:p>
          <a:p>
            <a:pPr algn="just">
              <a:lnSpc>
                <a:spcPct val="90000"/>
              </a:lnSpc>
              <a:defRPr/>
            </a:pPr>
            <a:r>
              <a:rPr lang="es-ES_tradnl" sz="1400" dirty="0" smtClean="0">
                <a:solidFill>
                  <a:schemeClr val="tx1"/>
                </a:solidFill>
              </a:rPr>
              <a:t>- Sólo </a:t>
            </a:r>
            <a:r>
              <a:rPr lang="es-ES_tradnl" sz="1400" dirty="0">
                <a:solidFill>
                  <a:schemeClr val="tx1"/>
                </a:solidFill>
              </a:rPr>
              <a:t>se inicia si se ha pasado el proceso de Aceptación</a:t>
            </a:r>
            <a:r>
              <a:rPr lang="es-ES_tradnl" sz="1400" dirty="0" smtClean="0">
                <a:solidFill>
                  <a:schemeClr val="tx1"/>
                </a:solidFill>
              </a:rPr>
              <a:t>.</a:t>
            </a:r>
          </a:p>
          <a:p>
            <a:pPr marL="285750" indent="-285750" algn="just">
              <a:lnSpc>
                <a:spcPct val="90000"/>
              </a:lnSpc>
              <a:buFontTx/>
              <a:buChar char="-"/>
              <a:defRPr/>
            </a:pPr>
            <a:endParaRPr lang="es-ES_tradnl" sz="800" dirty="0">
              <a:solidFill>
                <a:schemeClr val="tx1"/>
              </a:solidFill>
            </a:endParaRPr>
          </a:p>
          <a:p>
            <a:pPr lvl="1" algn="just">
              <a:lnSpc>
                <a:spcPct val="90000"/>
              </a:lnSpc>
              <a:buFontTx/>
              <a:buChar char="-"/>
              <a:defRPr/>
            </a:pPr>
            <a:r>
              <a:rPr lang="es-ES_tradnl" sz="1400" dirty="0" smtClean="0">
                <a:solidFill>
                  <a:schemeClr val="tx1"/>
                </a:solidFill>
              </a:rPr>
              <a:t>Se </a:t>
            </a:r>
            <a:r>
              <a:rPr lang="es-ES_tradnl" sz="1400" dirty="0">
                <a:solidFill>
                  <a:schemeClr val="tx1"/>
                </a:solidFill>
              </a:rPr>
              <a:t>ordena el movimiento de los desvíos a la posición requerida por la ruta y una vez alcanzada, se enclavan</a:t>
            </a:r>
            <a:r>
              <a:rPr lang="es-ES_tradnl" sz="1400" dirty="0" smtClean="0">
                <a:solidFill>
                  <a:schemeClr val="tx1"/>
                </a:solidFill>
              </a:rPr>
              <a:t>.</a:t>
            </a:r>
          </a:p>
          <a:p>
            <a:pPr lvl="1" algn="just">
              <a:lnSpc>
                <a:spcPct val="90000"/>
              </a:lnSpc>
              <a:buFontTx/>
              <a:buChar char="-"/>
              <a:defRPr/>
            </a:pPr>
            <a:endParaRPr lang="es-ES_tradnl" sz="800" dirty="0">
              <a:solidFill>
                <a:schemeClr val="tx1"/>
              </a:solidFill>
            </a:endParaRPr>
          </a:p>
          <a:p>
            <a:pPr marL="0" lvl="1" indent="0" algn="just">
              <a:lnSpc>
                <a:spcPct val="90000"/>
              </a:lnSpc>
              <a:buNone/>
              <a:defRPr/>
            </a:pPr>
            <a:r>
              <a:rPr lang="es-ES_tradnl" sz="1400" dirty="0" smtClean="0">
                <a:solidFill>
                  <a:schemeClr val="tx1"/>
                </a:solidFill>
              </a:rPr>
              <a:t>- Se </a:t>
            </a:r>
            <a:r>
              <a:rPr lang="es-ES_tradnl" sz="1400" dirty="0">
                <a:solidFill>
                  <a:schemeClr val="tx1"/>
                </a:solidFill>
              </a:rPr>
              <a:t>enclavan las sección de vía contenidas en la zona asegurada en la dirección y sentido solicitado.</a:t>
            </a: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55923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25</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4. </a:t>
            </a:r>
            <a:r>
              <a:rPr lang="fr-FR" dirty="0" err="1">
                <a:solidFill>
                  <a:schemeClr val="tx2"/>
                </a:solidFill>
                <a:latin typeface="+mn-lt"/>
                <a:ea typeface="+mn-ea"/>
                <a:cs typeface="+mn-cs"/>
              </a:rPr>
              <a:t>Estados</a:t>
            </a:r>
            <a:r>
              <a:rPr lang="fr-FR" dirty="0">
                <a:solidFill>
                  <a:schemeClr val="tx2"/>
                </a:solidFill>
                <a:latin typeface="+mn-lt"/>
                <a:ea typeface="+mn-ea"/>
                <a:cs typeface="+mn-cs"/>
              </a:rPr>
              <a:t> de </a:t>
            </a:r>
            <a:r>
              <a:rPr lang="fr-FR" dirty="0" err="1">
                <a:solidFill>
                  <a:schemeClr val="tx2"/>
                </a:solidFill>
                <a:latin typeface="+mn-lt"/>
                <a:ea typeface="+mn-ea"/>
                <a:cs typeface="+mn-cs"/>
              </a:rPr>
              <a:t>una</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Supervisada</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just">
              <a:lnSpc>
                <a:spcPct val="90000"/>
              </a:lnSpc>
              <a:defRPr/>
            </a:pPr>
            <a:r>
              <a:rPr lang="es-ES_tradnl" sz="1600" b="1" dirty="0" smtClean="0">
                <a:solidFill>
                  <a:schemeClr val="tx1"/>
                </a:solidFill>
              </a:rPr>
              <a:t>Fase </a:t>
            </a:r>
            <a:r>
              <a:rPr lang="es-ES_tradnl" sz="1600" b="1" dirty="0">
                <a:solidFill>
                  <a:schemeClr val="tx1"/>
                </a:solidFill>
              </a:rPr>
              <a:t>de </a:t>
            </a:r>
            <a:r>
              <a:rPr lang="es-ES_tradnl" sz="1600" b="1" dirty="0" smtClean="0">
                <a:solidFill>
                  <a:schemeClr val="tx1"/>
                </a:solidFill>
              </a:rPr>
              <a:t>Supervisión de ruta:</a:t>
            </a:r>
          </a:p>
          <a:p>
            <a:pPr algn="just">
              <a:lnSpc>
                <a:spcPct val="90000"/>
              </a:lnSpc>
              <a:defRPr/>
            </a:pPr>
            <a:endParaRPr lang="es-ES_tradnl" sz="800" b="1" dirty="0" smtClean="0">
              <a:solidFill>
                <a:schemeClr val="tx1"/>
              </a:solidFill>
            </a:endParaRPr>
          </a:p>
          <a:p>
            <a:pPr lvl="1" algn="l">
              <a:lnSpc>
                <a:spcPct val="90000"/>
              </a:lnSpc>
              <a:buFontTx/>
              <a:buChar char="-"/>
              <a:defRPr/>
            </a:pPr>
            <a:r>
              <a:rPr lang="es-ES_tradnl" sz="1400" dirty="0" smtClean="0">
                <a:solidFill>
                  <a:schemeClr val="tx1"/>
                </a:solidFill>
              </a:rPr>
              <a:t>Sólo </a:t>
            </a:r>
            <a:r>
              <a:rPr lang="es-ES_tradnl" sz="1400" dirty="0">
                <a:solidFill>
                  <a:schemeClr val="tx1"/>
                </a:solidFill>
              </a:rPr>
              <a:t>se inicia si se ha pasado el proceso de </a:t>
            </a:r>
            <a:r>
              <a:rPr lang="es-ES_tradnl" sz="1400" dirty="0" smtClean="0">
                <a:solidFill>
                  <a:schemeClr val="tx1"/>
                </a:solidFill>
              </a:rPr>
              <a:t>Enclavado.</a:t>
            </a:r>
          </a:p>
          <a:p>
            <a:pPr lvl="1" algn="l">
              <a:lnSpc>
                <a:spcPct val="90000"/>
              </a:lnSpc>
              <a:buFontTx/>
              <a:buChar char="-"/>
              <a:defRPr/>
            </a:pPr>
            <a:endParaRPr lang="es-ES_tradnl" sz="800" dirty="0" smtClean="0">
              <a:solidFill>
                <a:schemeClr val="tx1"/>
              </a:solidFill>
            </a:endParaRPr>
          </a:p>
          <a:p>
            <a:pPr lvl="1" algn="l">
              <a:lnSpc>
                <a:spcPct val="90000"/>
              </a:lnSpc>
              <a:buFontTx/>
              <a:buChar char="-"/>
              <a:defRPr/>
            </a:pPr>
            <a:r>
              <a:rPr lang="es-ES_tradnl" sz="1400" dirty="0" smtClean="0">
                <a:solidFill>
                  <a:schemeClr val="tx1"/>
                </a:solidFill>
              </a:rPr>
              <a:t>Se </a:t>
            </a:r>
            <a:r>
              <a:rPr lang="es-ES_tradnl" sz="1400" dirty="0">
                <a:solidFill>
                  <a:schemeClr val="tx1"/>
                </a:solidFill>
              </a:rPr>
              <a:t>exploran </a:t>
            </a:r>
            <a:r>
              <a:rPr lang="es-ES_tradnl" sz="1400" u="sng" dirty="0">
                <a:solidFill>
                  <a:schemeClr val="tx1"/>
                </a:solidFill>
              </a:rPr>
              <a:t>continuamente</a:t>
            </a:r>
            <a:r>
              <a:rPr lang="es-ES_tradnl" sz="1400" dirty="0">
                <a:solidFill>
                  <a:schemeClr val="tx1"/>
                </a:solidFill>
              </a:rPr>
              <a:t> todas las condiciones necesarias para poder ordenar un aspecto permisivo a la señal de principio de ruta</a:t>
            </a:r>
            <a:r>
              <a:rPr lang="es-ES_tradnl" sz="1400" dirty="0" smtClean="0">
                <a:solidFill>
                  <a:schemeClr val="tx1"/>
                </a:solidFill>
              </a:rPr>
              <a:t>.</a:t>
            </a:r>
          </a:p>
          <a:p>
            <a:pPr lvl="1" algn="l">
              <a:lnSpc>
                <a:spcPct val="90000"/>
              </a:lnSpc>
              <a:buFontTx/>
              <a:buChar char="-"/>
              <a:defRPr/>
            </a:pPr>
            <a:endParaRPr lang="es-ES_tradnl" sz="800" dirty="0">
              <a:solidFill>
                <a:schemeClr val="tx1"/>
              </a:solidFill>
            </a:endParaRPr>
          </a:p>
          <a:p>
            <a:pPr marL="1200150" lvl="3" indent="-342900">
              <a:lnSpc>
                <a:spcPct val="90000"/>
              </a:lnSpc>
              <a:defRPr/>
            </a:pPr>
            <a:r>
              <a:rPr lang="es-ES_tradnl" sz="1400" dirty="0">
                <a:solidFill>
                  <a:schemeClr val="tx1"/>
                </a:solidFill>
              </a:rPr>
              <a:t>Posición de Aparatos de Vía </a:t>
            </a:r>
          </a:p>
          <a:p>
            <a:pPr marL="1200150" lvl="3" indent="-342900">
              <a:lnSpc>
                <a:spcPct val="90000"/>
              </a:lnSpc>
              <a:defRPr/>
            </a:pPr>
            <a:r>
              <a:rPr lang="es-ES_tradnl" sz="1400" dirty="0">
                <a:solidFill>
                  <a:schemeClr val="tx1"/>
                </a:solidFill>
              </a:rPr>
              <a:t>Estado de Ocupación de las Secciones de Vía</a:t>
            </a:r>
          </a:p>
          <a:p>
            <a:pPr marL="1200150" lvl="3" indent="-342900">
              <a:lnSpc>
                <a:spcPct val="90000"/>
              </a:lnSpc>
              <a:defRPr/>
            </a:pPr>
            <a:r>
              <a:rPr lang="es-ES_tradnl" sz="1400" dirty="0">
                <a:solidFill>
                  <a:schemeClr val="tx1"/>
                </a:solidFill>
              </a:rPr>
              <a:t>Otras</a:t>
            </a: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a:blip r:embed="rId3"/>
          <a:stretch>
            <a:fillRect/>
          </a:stretch>
        </p:blipFill>
        <p:spPr>
          <a:xfrm>
            <a:off x="2123728" y="2670700"/>
            <a:ext cx="4447037" cy="1809484"/>
          </a:xfrm>
          <a:prstGeom prst="rect">
            <a:avLst/>
          </a:prstGeom>
        </p:spPr>
      </p:pic>
    </p:spTree>
    <p:extLst>
      <p:ext uri="{BB962C8B-B14F-4D97-AF65-F5344CB8AC3E}">
        <p14:creationId xmlns:p14="http://schemas.microsoft.com/office/powerpoint/2010/main" val="2206808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26</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4. </a:t>
            </a:r>
            <a:r>
              <a:rPr lang="fr-FR" dirty="0" err="1">
                <a:solidFill>
                  <a:schemeClr val="tx2"/>
                </a:solidFill>
                <a:latin typeface="+mn-lt"/>
                <a:ea typeface="+mn-ea"/>
                <a:cs typeface="+mn-cs"/>
              </a:rPr>
              <a:t>Estados</a:t>
            </a:r>
            <a:r>
              <a:rPr lang="fr-FR" dirty="0">
                <a:solidFill>
                  <a:schemeClr val="tx2"/>
                </a:solidFill>
                <a:latin typeface="+mn-lt"/>
                <a:ea typeface="+mn-ea"/>
                <a:cs typeface="+mn-cs"/>
              </a:rPr>
              <a:t> de </a:t>
            </a:r>
            <a:r>
              <a:rPr lang="fr-FR" dirty="0" err="1">
                <a:solidFill>
                  <a:schemeClr val="tx2"/>
                </a:solidFill>
                <a:latin typeface="+mn-lt"/>
                <a:ea typeface="+mn-ea"/>
                <a:cs typeface="+mn-cs"/>
              </a:rPr>
              <a:t>una</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Principios</a:t>
            </a:r>
            <a:r>
              <a:rPr lang="fr-FR" dirty="0">
                <a:solidFill>
                  <a:schemeClr val="tx2"/>
                </a:solidFill>
                <a:latin typeface="+mn-lt"/>
                <a:ea typeface="+mn-ea"/>
                <a:cs typeface="+mn-cs"/>
              </a:rPr>
              <a:t> </a:t>
            </a:r>
            <a:r>
              <a:rPr lang="fr-FR" dirty="0" err="1">
                <a:solidFill>
                  <a:schemeClr val="tx2"/>
                </a:solidFill>
                <a:latin typeface="+mn-lt"/>
                <a:ea typeface="+mn-ea"/>
                <a:cs typeface="+mn-cs"/>
              </a:rPr>
              <a:t>Básicos</a:t>
            </a:r>
            <a:r>
              <a:rPr lang="fr-FR" dirty="0">
                <a:solidFill>
                  <a:schemeClr val="tx2"/>
                </a:solidFill>
                <a:latin typeface="+mn-lt"/>
                <a:ea typeface="+mn-ea"/>
                <a:cs typeface="+mn-cs"/>
              </a:rPr>
              <a:t>.</a:t>
            </a:r>
          </a:p>
        </p:txBody>
      </p:sp>
      <p:sp>
        <p:nvSpPr>
          <p:cNvPr id="26" name="Content Placeholder 1"/>
          <p:cNvSpPr txBox="1">
            <a:spLocks/>
          </p:cNvSpPr>
          <p:nvPr/>
        </p:nvSpPr>
        <p:spPr>
          <a:xfrm>
            <a:off x="611560" y="357370"/>
            <a:ext cx="7344816"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smtClean="0">
              <a:solidFill>
                <a:schemeClr val="tx1"/>
              </a:solidFill>
            </a:endParaRPr>
          </a:p>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marL="342900" indent="-342900" algn="just">
              <a:lnSpc>
                <a:spcPct val="90000"/>
              </a:lnSpc>
              <a:buFont typeface="+mj-lt"/>
              <a:buAutoNum type="arabicPeriod"/>
              <a:defRPr/>
            </a:pPr>
            <a:r>
              <a:rPr lang="es-ES" sz="1600" dirty="0" smtClean="0">
                <a:solidFill>
                  <a:schemeClr val="tx1"/>
                </a:solidFill>
              </a:rPr>
              <a:t>No </a:t>
            </a:r>
            <a:r>
              <a:rPr lang="es-ES" sz="1600" dirty="0">
                <a:solidFill>
                  <a:schemeClr val="tx1"/>
                </a:solidFill>
              </a:rPr>
              <a:t>se podrá ordenar un aspecto permisivo a una señal de principio de ruta, si todos los aparatos de vía requeridos por la ruta no están en la posición correspondiente. </a:t>
            </a:r>
          </a:p>
          <a:p>
            <a:pPr marL="342900" indent="-342900" algn="just">
              <a:lnSpc>
                <a:spcPct val="90000"/>
              </a:lnSpc>
              <a:buFont typeface="+mj-lt"/>
              <a:buAutoNum type="arabicPeriod"/>
              <a:defRPr/>
            </a:pPr>
            <a:endParaRPr lang="es-ES" sz="1600" dirty="0">
              <a:solidFill>
                <a:schemeClr val="tx1"/>
              </a:solidFill>
            </a:endParaRPr>
          </a:p>
          <a:p>
            <a:pPr marL="342900" indent="-342900" algn="just">
              <a:lnSpc>
                <a:spcPct val="90000"/>
              </a:lnSpc>
              <a:buFont typeface="+mj-lt"/>
              <a:buAutoNum type="arabicPeriod"/>
              <a:defRPr/>
            </a:pPr>
            <a:r>
              <a:rPr lang="es-ES" sz="1600" dirty="0" smtClean="0">
                <a:solidFill>
                  <a:schemeClr val="tx1"/>
                </a:solidFill>
              </a:rPr>
              <a:t>No </a:t>
            </a:r>
            <a:r>
              <a:rPr lang="es-ES" sz="1600" dirty="0">
                <a:solidFill>
                  <a:schemeClr val="tx1"/>
                </a:solidFill>
              </a:rPr>
              <a:t>se podrá cambiar la posición de ningún aparato de vía enclavado por una ruta.</a:t>
            </a:r>
          </a:p>
          <a:p>
            <a:pPr marL="342900" indent="-342900" algn="just">
              <a:lnSpc>
                <a:spcPct val="90000"/>
              </a:lnSpc>
              <a:buFont typeface="+mj-lt"/>
              <a:buAutoNum type="arabicPeriod"/>
              <a:defRPr/>
            </a:pPr>
            <a:endParaRPr lang="es-ES" sz="1600" dirty="0">
              <a:solidFill>
                <a:schemeClr val="tx1"/>
              </a:solidFill>
            </a:endParaRPr>
          </a:p>
          <a:p>
            <a:pPr marL="342900" indent="-342900" algn="just">
              <a:lnSpc>
                <a:spcPct val="90000"/>
              </a:lnSpc>
              <a:buFont typeface="+mj-lt"/>
              <a:buAutoNum type="arabicPeriod"/>
              <a:defRPr/>
            </a:pPr>
            <a:r>
              <a:rPr lang="es-ES" sz="1600" dirty="0" smtClean="0">
                <a:solidFill>
                  <a:schemeClr val="tx1"/>
                </a:solidFill>
              </a:rPr>
              <a:t>No </a:t>
            </a:r>
            <a:r>
              <a:rPr lang="es-ES" sz="1600" dirty="0">
                <a:solidFill>
                  <a:schemeClr val="tx1"/>
                </a:solidFill>
              </a:rPr>
              <a:t>se podrá aceptar una ruta si existe una ruta INCOMPATIBLE previamente autorizada.</a:t>
            </a: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287386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es-ES"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Señales</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27</a:t>
            </a:fld>
            <a:endParaRPr lang="fr-FR" noProof="0"/>
          </a:p>
        </p:txBody>
      </p:sp>
      <p:sp>
        <p:nvSpPr>
          <p:cNvPr id="25" name="Espace réservé du texte 24"/>
          <p:cNvSpPr>
            <a:spLocks noGrp="1"/>
          </p:cNvSpPr>
          <p:nvPr>
            <p:ph type="body" sz="quarter" idx="13"/>
          </p:nvPr>
        </p:nvSpPr>
        <p:spPr/>
        <p:txBody>
          <a:bodyPr/>
          <a:lstStyle/>
          <a:p>
            <a:r>
              <a:rPr lang="es-ES" dirty="0" smtClean="0"/>
              <a:t>Incompatibilidad</a:t>
            </a:r>
            <a:endParaRPr lang="fr-FR" dirty="0"/>
          </a:p>
        </p:txBody>
      </p:sp>
    </p:spTree>
    <p:extLst>
      <p:ext uri="{BB962C8B-B14F-4D97-AF65-F5344CB8AC3E}">
        <p14:creationId xmlns:p14="http://schemas.microsoft.com/office/powerpoint/2010/main" val="1173013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28</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5. </a:t>
            </a:r>
            <a:r>
              <a:rPr lang="fr-FR" dirty="0" err="1">
                <a:solidFill>
                  <a:schemeClr val="tx2"/>
                </a:solidFill>
                <a:latin typeface="+mn-lt"/>
                <a:ea typeface="+mn-ea"/>
                <a:cs typeface="+mn-cs"/>
              </a:rPr>
              <a:t>Incompatibilidad</a:t>
            </a:r>
            <a:endParaRPr lang="fr-FR" dirty="0">
              <a:solidFill>
                <a:schemeClr val="tx2"/>
              </a:solidFill>
              <a:latin typeface="+mn-lt"/>
              <a:ea typeface="+mn-ea"/>
              <a:cs typeface="+mn-cs"/>
            </a:endParaRP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marL="0" lvl="1" indent="0" algn="just">
              <a:lnSpc>
                <a:spcPct val="90000"/>
              </a:lnSpc>
              <a:buNone/>
              <a:defRPr/>
            </a:pPr>
            <a:r>
              <a:rPr lang="es-ES" sz="1600" b="1" dirty="0">
                <a:solidFill>
                  <a:schemeClr val="tx1"/>
                </a:solidFill>
              </a:rPr>
              <a:t>Incompatibilidad por Zona Asegurada:</a:t>
            </a:r>
          </a:p>
          <a:p>
            <a:pPr marL="0" lvl="1" indent="0" algn="just">
              <a:buFontTx/>
              <a:buNone/>
              <a:defRPr/>
            </a:pPr>
            <a:r>
              <a:rPr lang="es-ES" sz="1400" dirty="0" smtClean="0">
                <a:solidFill>
                  <a:schemeClr val="tx1"/>
                </a:solidFill>
              </a:rPr>
              <a:t>Ambas </a:t>
            </a:r>
            <a:r>
              <a:rPr lang="es-ES" sz="1400" dirty="0">
                <a:solidFill>
                  <a:schemeClr val="tx1"/>
                </a:solidFill>
              </a:rPr>
              <a:t>RUTAS comparten elementos de la zona asegurada (en el </a:t>
            </a:r>
            <a:r>
              <a:rPr lang="es-ES" sz="1400" dirty="0" smtClean="0">
                <a:solidFill>
                  <a:schemeClr val="tx1"/>
                </a:solidFill>
              </a:rPr>
              <a:t>mismo </a:t>
            </a:r>
            <a:r>
              <a:rPr lang="es-ES" sz="1400" dirty="0">
                <a:solidFill>
                  <a:schemeClr val="tx1"/>
                </a:solidFill>
              </a:rPr>
              <a:t>sentido o en </a:t>
            </a:r>
            <a:r>
              <a:rPr lang="es-ES" sz="1400" dirty="0" smtClean="0">
                <a:solidFill>
                  <a:schemeClr val="tx1"/>
                </a:solidFill>
              </a:rPr>
              <a:t>sentido contrario</a:t>
            </a:r>
            <a:r>
              <a:rPr lang="es-ES" sz="1400" dirty="0">
                <a:solidFill>
                  <a:schemeClr val="tx1"/>
                </a:solidFill>
              </a:rPr>
              <a:t>).</a:t>
            </a:r>
            <a:endParaRPr lang="es-ES" sz="1400" dirty="0">
              <a:solidFill>
                <a:schemeClr val="tx1"/>
              </a:solidFill>
              <a:latin typeface="Arial" charset="0"/>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rotWithShape="1">
          <a:blip r:embed="rId3"/>
          <a:srcRect t="10643"/>
          <a:stretch/>
        </p:blipFill>
        <p:spPr>
          <a:xfrm>
            <a:off x="827584" y="1779662"/>
            <a:ext cx="7236296" cy="2736415"/>
          </a:xfrm>
          <a:prstGeom prst="rect">
            <a:avLst/>
          </a:prstGeom>
        </p:spPr>
      </p:pic>
    </p:spTree>
    <p:extLst>
      <p:ext uri="{BB962C8B-B14F-4D97-AF65-F5344CB8AC3E}">
        <p14:creationId xmlns:p14="http://schemas.microsoft.com/office/powerpoint/2010/main" val="1240724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29</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5. </a:t>
            </a:r>
            <a:r>
              <a:rPr lang="fr-FR" dirty="0" err="1">
                <a:solidFill>
                  <a:schemeClr val="tx2"/>
                </a:solidFill>
                <a:latin typeface="+mn-lt"/>
                <a:ea typeface="+mn-ea"/>
                <a:cs typeface="+mn-cs"/>
              </a:rPr>
              <a:t>Incompatibilidad</a:t>
            </a:r>
            <a:endParaRPr lang="fr-FR" dirty="0">
              <a:solidFill>
                <a:schemeClr val="tx2"/>
              </a:solidFill>
              <a:latin typeface="+mn-lt"/>
              <a:ea typeface="+mn-ea"/>
              <a:cs typeface="+mn-cs"/>
            </a:endParaRP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marL="0" lvl="1" indent="0" algn="just">
              <a:lnSpc>
                <a:spcPct val="90000"/>
              </a:lnSpc>
              <a:buNone/>
              <a:defRPr/>
            </a:pPr>
            <a:r>
              <a:rPr lang="es-ES" sz="1600" b="1" dirty="0">
                <a:solidFill>
                  <a:schemeClr val="tx1"/>
                </a:solidFill>
              </a:rPr>
              <a:t>Incompatibilidad por </a:t>
            </a:r>
            <a:r>
              <a:rPr lang="es-ES" sz="1600" b="1" dirty="0" smtClean="0">
                <a:solidFill>
                  <a:schemeClr val="tx1"/>
                </a:solidFill>
              </a:rPr>
              <a:t>Posición de Aparato de Vía:</a:t>
            </a:r>
            <a:endParaRPr lang="es-ES" sz="1600" b="1" dirty="0">
              <a:solidFill>
                <a:schemeClr val="tx1"/>
              </a:solidFill>
            </a:endParaRPr>
          </a:p>
          <a:p>
            <a:pPr marL="0" lvl="1" indent="0" algn="just">
              <a:buFontTx/>
              <a:buNone/>
              <a:defRPr/>
            </a:pPr>
            <a:r>
              <a:rPr lang="es-ES" sz="1400" dirty="0">
                <a:solidFill>
                  <a:schemeClr val="tx1"/>
                </a:solidFill>
              </a:rPr>
              <a:t>Una RUTA exige que uno o varios aparatos de vía estén en una determinada </a:t>
            </a:r>
            <a:r>
              <a:rPr lang="es-ES" sz="1400" dirty="0" smtClean="0">
                <a:solidFill>
                  <a:schemeClr val="tx1"/>
                </a:solidFill>
              </a:rPr>
              <a:t>posición </a:t>
            </a:r>
            <a:r>
              <a:rPr lang="es-ES" sz="1400" dirty="0">
                <a:solidFill>
                  <a:schemeClr val="tx1"/>
                </a:solidFill>
              </a:rPr>
              <a:t>y, la otra, en la posición opuesta.</a:t>
            </a:r>
            <a:endParaRPr lang="es-ES_tradnl" sz="1400" dirty="0">
              <a:solidFill>
                <a:schemeClr val="tx1"/>
              </a:solidFill>
            </a:endParaRPr>
          </a:p>
          <a:p>
            <a:pPr algn="l">
              <a:defRPr/>
            </a:pPr>
            <a:endParaRPr lang="es-ES" sz="1600" dirty="0">
              <a:solidFill>
                <a:schemeClr val="tx1"/>
              </a:solidFill>
            </a:endParaRPr>
          </a:p>
        </p:txBody>
      </p:sp>
      <p:pic>
        <p:nvPicPr>
          <p:cNvPr id="6" name="Imagen 5"/>
          <p:cNvPicPr>
            <a:picLocks noChangeAspect="1"/>
          </p:cNvPicPr>
          <p:nvPr/>
        </p:nvPicPr>
        <p:blipFill>
          <a:blip r:embed="rId3"/>
          <a:stretch>
            <a:fillRect/>
          </a:stretch>
        </p:blipFill>
        <p:spPr>
          <a:xfrm>
            <a:off x="1692599" y="1704324"/>
            <a:ext cx="5758804" cy="2829700"/>
          </a:xfrm>
          <a:prstGeom prst="rect">
            <a:avLst/>
          </a:prstGeom>
        </p:spPr>
      </p:pic>
    </p:spTree>
    <p:extLst>
      <p:ext uri="{BB962C8B-B14F-4D97-AF65-F5344CB8AC3E}">
        <p14:creationId xmlns:p14="http://schemas.microsoft.com/office/powerpoint/2010/main" val="1427384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3</a:t>
            </a:fld>
            <a:endParaRPr lang="fr-FR" dirty="0"/>
          </a:p>
        </p:txBody>
      </p:sp>
      <p:sp>
        <p:nvSpPr>
          <p:cNvPr id="4" name="Espace réservé du pied de page 3"/>
          <p:cNvSpPr>
            <a:spLocks noGrp="1"/>
          </p:cNvSpPr>
          <p:nvPr>
            <p:ph type="ftr" sz="quarter" idx="12"/>
          </p:nvPr>
        </p:nvSpPr>
        <p:spPr/>
        <p:txBody>
          <a:bodyPr/>
          <a:lstStyle/>
          <a:p>
            <a:r>
              <a:rPr lang="es-ES" dirty="0" smtClean="0"/>
              <a:t>Conceptos de Ruta</a:t>
            </a:r>
            <a:endParaRPr lang="es-ES" dirty="0"/>
          </a:p>
        </p:txBody>
      </p:sp>
      <p:sp>
        <p:nvSpPr>
          <p:cNvPr id="24" name="Titre 23"/>
          <p:cNvSpPr>
            <a:spLocks noGrp="1"/>
          </p:cNvSpPr>
          <p:nvPr>
            <p:ph type="title"/>
          </p:nvPr>
        </p:nvSpPr>
        <p:spPr/>
        <p:txBody>
          <a:bodyPr/>
          <a:lstStyle/>
          <a:p>
            <a:r>
              <a:rPr lang="fr-FR" dirty="0" smtClean="0"/>
              <a:t>Agenda</a:t>
            </a:r>
            <a:endParaRPr lang="fr-FR" dirty="0"/>
          </a:p>
        </p:txBody>
      </p:sp>
      <p:sp>
        <p:nvSpPr>
          <p:cNvPr id="30" name="Marcador de texto 29"/>
          <p:cNvSpPr>
            <a:spLocks noGrp="1"/>
          </p:cNvSpPr>
          <p:nvPr>
            <p:ph type="body" sz="quarter" idx="13"/>
          </p:nvPr>
        </p:nvSpPr>
        <p:spPr/>
        <p:txBody>
          <a:bodyPr/>
          <a:lstStyle/>
          <a:p>
            <a:r>
              <a:rPr lang="es-ES" dirty="0" smtClean="0"/>
              <a:t>1.</a:t>
            </a:r>
            <a:endParaRPr lang="es-ES" dirty="0"/>
          </a:p>
        </p:txBody>
      </p:sp>
      <p:sp>
        <p:nvSpPr>
          <p:cNvPr id="31" name="Marcador de texto 30"/>
          <p:cNvSpPr>
            <a:spLocks noGrp="1"/>
          </p:cNvSpPr>
          <p:nvPr>
            <p:ph type="body" sz="quarter" idx="14"/>
          </p:nvPr>
        </p:nvSpPr>
        <p:spPr/>
        <p:txBody>
          <a:bodyPr/>
          <a:lstStyle/>
          <a:p>
            <a:r>
              <a:rPr lang="es-ES" b="1" u="sng" dirty="0">
                <a:solidFill>
                  <a:schemeClr val="tx2"/>
                </a:solidFill>
              </a:rPr>
              <a:t>Definición</a:t>
            </a:r>
          </a:p>
        </p:txBody>
      </p:sp>
      <p:sp>
        <p:nvSpPr>
          <p:cNvPr id="32" name="Marcador de texto 31"/>
          <p:cNvSpPr>
            <a:spLocks noGrp="1"/>
          </p:cNvSpPr>
          <p:nvPr>
            <p:ph type="body" sz="quarter" idx="15"/>
          </p:nvPr>
        </p:nvSpPr>
        <p:spPr/>
        <p:txBody>
          <a:bodyPr/>
          <a:lstStyle/>
          <a:p>
            <a:r>
              <a:rPr lang="es-ES" dirty="0" smtClean="0"/>
              <a:t>2.</a:t>
            </a:r>
            <a:endParaRPr lang="es-ES" dirty="0"/>
          </a:p>
        </p:txBody>
      </p:sp>
      <p:sp>
        <p:nvSpPr>
          <p:cNvPr id="33" name="Marcador de texto 32"/>
          <p:cNvSpPr>
            <a:spLocks noGrp="1"/>
          </p:cNvSpPr>
          <p:nvPr>
            <p:ph type="body" sz="quarter" idx="16"/>
          </p:nvPr>
        </p:nvSpPr>
        <p:spPr/>
        <p:txBody>
          <a:bodyPr/>
          <a:lstStyle/>
          <a:p>
            <a:r>
              <a:rPr lang="es-ES" b="1" u="sng" dirty="0">
                <a:solidFill>
                  <a:schemeClr val="tx2"/>
                </a:solidFill>
              </a:rPr>
              <a:t>Partes de la Ruta</a:t>
            </a:r>
          </a:p>
        </p:txBody>
      </p:sp>
      <p:sp>
        <p:nvSpPr>
          <p:cNvPr id="34" name="Marcador de texto 33"/>
          <p:cNvSpPr>
            <a:spLocks noGrp="1"/>
          </p:cNvSpPr>
          <p:nvPr>
            <p:ph type="body" sz="quarter" idx="17"/>
          </p:nvPr>
        </p:nvSpPr>
        <p:spPr/>
        <p:txBody>
          <a:bodyPr/>
          <a:lstStyle/>
          <a:p>
            <a:r>
              <a:rPr lang="es-ES" dirty="0" smtClean="0"/>
              <a:t>3.</a:t>
            </a:r>
            <a:endParaRPr lang="es-ES" dirty="0"/>
          </a:p>
        </p:txBody>
      </p:sp>
      <p:sp>
        <p:nvSpPr>
          <p:cNvPr id="35" name="Marcador de texto 34"/>
          <p:cNvSpPr>
            <a:spLocks noGrp="1"/>
          </p:cNvSpPr>
          <p:nvPr>
            <p:ph type="body" sz="quarter" idx="18"/>
          </p:nvPr>
        </p:nvSpPr>
        <p:spPr/>
        <p:txBody>
          <a:bodyPr/>
          <a:lstStyle/>
          <a:p>
            <a:r>
              <a:rPr lang="es-ES" b="1" u="sng" dirty="0">
                <a:solidFill>
                  <a:schemeClr val="tx2"/>
                </a:solidFill>
              </a:rPr>
              <a:t>Tipos de Ruta</a:t>
            </a:r>
          </a:p>
        </p:txBody>
      </p:sp>
      <p:sp>
        <p:nvSpPr>
          <p:cNvPr id="36" name="Marcador de texto 35"/>
          <p:cNvSpPr>
            <a:spLocks noGrp="1"/>
          </p:cNvSpPr>
          <p:nvPr>
            <p:ph type="body" sz="quarter" idx="19"/>
          </p:nvPr>
        </p:nvSpPr>
        <p:spPr/>
        <p:txBody>
          <a:bodyPr/>
          <a:lstStyle/>
          <a:p>
            <a:r>
              <a:rPr lang="es-ES" dirty="0" smtClean="0"/>
              <a:t>4.</a:t>
            </a:r>
            <a:endParaRPr lang="es-ES" dirty="0"/>
          </a:p>
        </p:txBody>
      </p:sp>
      <p:sp>
        <p:nvSpPr>
          <p:cNvPr id="37" name="Marcador de texto 36"/>
          <p:cNvSpPr>
            <a:spLocks noGrp="1"/>
          </p:cNvSpPr>
          <p:nvPr>
            <p:ph type="body" sz="quarter" idx="20"/>
          </p:nvPr>
        </p:nvSpPr>
        <p:spPr/>
        <p:txBody>
          <a:bodyPr/>
          <a:lstStyle/>
          <a:p>
            <a:r>
              <a:rPr lang="es-ES" b="1" u="sng" dirty="0">
                <a:solidFill>
                  <a:schemeClr val="tx2"/>
                </a:solidFill>
              </a:rPr>
              <a:t>Estados de la Ruta</a:t>
            </a:r>
          </a:p>
        </p:txBody>
      </p:sp>
      <p:sp>
        <p:nvSpPr>
          <p:cNvPr id="38" name="Marcador de texto 37"/>
          <p:cNvSpPr>
            <a:spLocks noGrp="1"/>
          </p:cNvSpPr>
          <p:nvPr>
            <p:ph type="body" sz="quarter" idx="21"/>
          </p:nvPr>
        </p:nvSpPr>
        <p:spPr/>
        <p:txBody>
          <a:bodyPr/>
          <a:lstStyle/>
          <a:p>
            <a:r>
              <a:rPr lang="es-ES" dirty="0" smtClean="0"/>
              <a:t>5.</a:t>
            </a:r>
            <a:endParaRPr lang="es-ES" dirty="0"/>
          </a:p>
        </p:txBody>
      </p:sp>
      <p:sp>
        <p:nvSpPr>
          <p:cNvPr id="39" name="Marcador de texto 38"/>
          <p:cNvSpPr>
            <a:spLocks noGrp="1"/>
          </p:cNvSpPr>
          <p:nvPr>
            <p:ph type="body" sz="quarter" idx="22"/>
          </p:nvPr>
        </p:nvSpPr>
        <p:spPr/>
        <p:txBody>
          <a:bodyPr/>
          <a:lstStyle/>
          <a:p>
            <a:r>
              <a:rPr lang="es-ES" b="1" u="sng" dirty="0">
                <a:solidFill>
                  <a:schemeClr val="tx2"/>
                </a:solidFill>
              </a:rPr>
              <a:t>Incompatibilidad</a:t>
            </a:r>
          </a:p>
        </p:txBody>
      </p:sp>
      <p:sp>
        <p:nvSpPr>
          <p:cNvPr id="40" name="Marcador de texto 39"/>
          <p:cNvSpPr>
            <a:spLocks noGrp="1"/>
          </p:cNvSpPr>
          <p:nvPr>
            <p:ph type="body" sz="quarter" idx="23"/>
          </p:nvPr>
        </p:nvSpPr>
        <p:spPr/>
        <p:txBody>
          <a:bodyPr/>
          <a:lstStyle/>
          <a:p>
            <a:r>
              <a:rPr lang="es-ES" dirty="0" smtClean="0"/>
              <a:t>6.</a:t>
            </a:r>
            <a:endParaRPr lang="es-ES" dirty="0"/>
          </a:p>
        </p:txBody>
      </p:sp>
      <p:sp>
        <p:nvSpPr>
          <p:cNvPr id="42" name="Marcador de texto 41"/>
          <p:cNvSpPr>
            <a:spLocks noGrp="1"/>
          </p:cNvSpPr>
          <p:nvPr>
            <p:ph type="body" sz="quarter" idx="24"/>
          </p:nvPr>
        </p:nvSpPr>
        <p:spPr/>
        <p:txBody>
          <a:bodyPr/>
          <a:lstStyle/>
          <a:p>
            <a:r>
              <a:rPr lang="es-ES" b="1" u="sng" dirty="0">
                <a:solidFill>
                  <a:schemeClr val="tx2"/>
                </a:solidFill>
              </a:rPr>
              <a:t>Anulación de Ruta</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30</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5. </a:t>
            </a:r>
            <a:r>
              <a:rPr lang="fr-FR" dirty="0" err="1">
                <a:solidFill>
                  <a:schemeClr val="tx2"/>
                </a:solidFill>
                <a:latin typeface="+mn-lt"/>
                <a:ea typeface="+mn-ea"/>
                <a:cs typeface="+mn-cs"/>
              </a:rPr>
              <a:t>Incompatibilidad</a:t>
            </a:r>
            <a:endParaRPr lang="fr-FR" dirty="0">
              <a:solidFill>
                <a:schemeClr val="tx2"/>
              </a:solidFill>
              <a:latin typeface="+mn-lt"/>
              <a:ea typeface="+mn-ea"/>
              <a:cs typeface="+mn-cs"/>
            </a:endParaRP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marL="0" lvl="1" indent="0" algn="just">
              <a:lnSpc>
                <a:spcPct val="90000"/>
              </a:lnSpc>
              <a:buNone/>
              <a:defRPr/>
            </a:pPr>
            <a:r>
              <a:rPr lang="es-ES" sz="1600" b="1" dirty="0">
                <a:solidFill>
                  <a:schemeClr val="tx1"/>
                </a:solidFill>
              </a:rPr>
              <a:t>Incompatibilidad por </a:t>
            </a:r>
            <a:r>
              <a:rPr lang="es-ES" sz="1600" b="1" dirty="0" smtClean="0">
                <a:solidFill>
                  <a:schemeClr val="tx1"/>
                </a:solidFill>
              </a:rPr>
              <a:t>Deslizamiento:</a:t>
            </a:r>
            <a:endParaRPr lang="es-ES" sz="1600" b="1" dirty="0">
              <a:solidFill>
                <a:schemeClr val="tx1"/>
              </a:solidFill>
            </a:endParaRPr>
          </a:p>
          <a:p>
            <a:pPr marL="0" lvl="1" indent="0" algn="just">
              <a:buNone/>
              <a:defRPr/>
            </a:pPr>
            <a:r>
              <a:rPr lang="es-ES" sz="1400" dirty="0" smtClean="0">
                <a:solidFill>
                  <a:schemeClr val="tx1"/>
                </a:solidFill>
              </a:rPr>
              <a:t>Una </a:t>
            </a:r>
            <a:r>
              <a:rPr lang="es-ES" sz="1400" dirty="0">
                <a:solidFill>
                  <a:schemeClr val="tx1"/>
                </a:solidFill>
              </a:rPr>
              <a:t>RUTA exige, en su zona asegurada,  algún elemento de la zona de deslizamiento de la otra, no siendo la ruta de </a:t>
            </a:r>
            <a:r>
              <a:rPr lang="es-ES" sz="1400" dirty="0" smtClean="0">
                <a:solidFill>
                  <a:schemeClr val="tx1"/>
                </a:solidFill>
              </a:rPr>
              <a:t>continuación.</a:t>
            </a:r>
          </a:p>
          <a:p>
            <a:pPr marL="0" lvl="1" indent="0" algn="just">
              <a:buNone/>
              <a:defRPr/>
            </a:pPr>
            <a:endParaRPr lang="es-ES" sz="1400" dirty="0">
              <a:solidFill>
                <a:schemeClr val="tx1"/>
              </a:solidFill>
            </a:endParaRPr>
          </a:p>
          <a:p>
            <a:pPr marL="0" lvl="1" indent="0" algn="just">
              <a:buNone/>
              <a:defRPr/>
            </a:pPr>
            <a:endParaRPr lang="es-ES" sz="1400" dirty="0" smtClean="0">
              <a:solidFill>
                <a:schemeClr val="tx1"/>
              </a:solidFill>
            </a:endParaRPr>
          </a:p>
          <a:p>
            <a:pPr marL="0" lvl="1" indent="0" algn="just">
              <a:buNone/>
              <a:defRPr/>
            </a:pPr>
            <a:endParaRPr lang="es-ES" sz="1400" dirty="0">
              <a:solidFill>
                <a:schemeClr val="tx1"/>
              </a:solidFill>
            </a:endParaRPr>
          </a:p>
          <a:p>
            <a:pPr marL="0" lvl="1" indent="0" algn="just">
              <a:buNone/>
              <a:defRPr/>
            </a:pPr>
            <a:endParaRPr lang="es-ES" sz="1400" dirty="0" smtClean="0">
              <a:solidFill>
                <a:schemeClr val="tx1"/>
              </a:solidFill>
            </a:endParaRPr>
          </a:p>
          <a:p>
            <a:pPr marL="0" lvl="1" indent="0" algn="just">
              <a:buNone/>
              <a:defRPr/>
            </a:pPr>
            <a:endParaRPr lang="es-ES" sz="1400" dirty="0">
              <a:solidFill>
                <a:schemeClr val="tx1"/>
              </a:solidFill>
            </a:endParaRPr>
          </a:p>
          <a:p>
            <a:pPr marL="0" lvl="1" indent="0" algn="just">
              <a:buNone/>
              <a:defRPr/>
            </a:pPr>
            <a:endParaRPr lang="es-ES" sz="1400" dirty="0" smtClean="0">
              <a:solidFill>
                <a:schemeClr val="tx1"/>
              </a:solidFill>
            </a:endParaRPr>
          </a:p>
          <a:p>
            <a:pPr marL="0" lvl="1" indent="0" algn="just">
              <a:buNone/>
              <a:defRPr/>
            </a:pPr>
            <a:endParaRPr lang="es-ES" sz="1400" dirty="0">
              <a:solidFill>
                <a:schemeClr val="tx1"/>
              </a:solidFill>
            </a:endParaRPr>
          </a:p>
          <a:p>
            <a:pPr marL="0" lvl="1" indent="0" algn="just">
              <a:buNone/>
              <a:defRPr/>
            </a:pPr>
            <a:endParaRPr lang="es-ES" sz="1400" dirty="0" smtClean="0">
              <a:solidFill>
                <a:schemeClr val="tx1"/>
              </a:solidFill>
            </a:endParaRPr>
          </a:p>
          <a:p>
            <a:pPr marL="0" lvl="1" indent="0" algn="just">
              <a:buNone/>
              <a:defRPr/>
            </a:pPr>
            <a:endParaRPr lang="es-ES" sz="1400" dirty="0">
              <a:solidFill>
                <a:schemeClr val="tx1"/>
              </a:solidFill>
            </a:endParaRPr>
          </a:p>
          <a:p>
            <a:pPr marL="0" lvl="1" indent="0" algn="just">
              <a:buNone/>
              <a:defRPr/>
            </a:pPr>
            <a:endParaRPr lang="es-ES" sz="1400" dirty="0" smtClean="0">
              <a:solidFill>
                <a:schemeClr val="tx1"/>
              </a:solidFill>
            </a:endParaRPr>
          </a:p>
          <a:p>
            <a:pPr marL="0" lvl="1" indent="0" algn="just">
              <a:buNone/>
              <a:defRPr/>
            </a:pPr>
            <a:endParaRPr lang="es-ES" sz="1400" dirty="0">
              <a:solidFill>
                <a:schemeClr val="tx1"/>
              </a:solidFill>
            </a:endParaRPr>
          </a:p>
          <a:p>
            <a:pPr marL="0" lvl="1" indent="0" algn="just">
              <a:buNone/>
              <a:defRPr/>
            </a:pPr>
            <a:endParaRPr lang="es-ES" sz="1400" dirty="0" smtClean="0">
              <a:solidFill>
                <a:schemeClr val="tx1"/>
              </a:solidFill>
            </a:endParaRPr>
          </a:p>
          <a:p>
            <a:pPr marL="0" lvl="1" indent="0" algn="just">
              <a:buNone/>
              <a:defRPr/>
            </a:pPr>
            <a:r>
              <a:rPr lang="es-ES_tradnl" sz="1400" dirty="0" smtClean="0">
                <a:solidFill>
                  <a:schemeClr val="tx1"/>
                </a:solidFill>
              </a:rPr>
              <a:t>La </a:t>
            </a:r>
            <a:r>
              <a:rPr lang="es-ES_tradnl" sz="1400" dirty="0">
                <a:solidFill>
                  <a:schemeClr val="tx1"/>
                </a:solidFill>
              </a:rPr>
              <a:t>zona de deslizamiento es la zona que puede ser ocupada porque un tren rebase la señal final de ruta en aspecto no permisivo, por lo que debe ser protegida para evitar una colisión.</a:t>
            </a:r>
          </a:p>
          <a:p>
            <a:pPr marL="0" lvl="1" indent="0" algn="just">
              <a:buNone/>
              <a:defRPr/>
            </a:pPr>
            <a:endParaRPr lang="es-ES" sz="1400" dirty="0">
              <a:solidFill>
                <a:schemeClr val="tx1"/>
              </a:solidFill>
            </a:endParaRPr>
          </a:p>
          <a:p>
            <a:pPr marL="0" lvl="1" indent="0" algn="just">
              <a:buFontTx/>
              <a:buNone/>
              <a:defRPr/>
            </a:pPr>
            <a:endParaRPr lang="es-ES_tradnl" sz="14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a:blip r:embed="rId3"/>
          <a:stretch>
            <a:fillRect/>
          </a:stretch>
        </p:blipFill>
        <p:spPr>
          <a:xfrm>
            <a:off x="1691680" y="1635646"/>
            <a:ext cx="5522032" cy="2253605"/>
          </a:xfrm>
          <a:prstGeom prst="rect">
            <a:avLst/>
          </a:prstGeom>
        </p:spPr>
      </p:pic>
    </p:spTree>
    <p:extLst>
      <p:ext uri="{BB962C8B-B14F-4D97-AF65-F5344CB8AC3E}">
        <p14:creationId xmlns:p14="http://schemas.microsoft.com/office/powerpoint/2010/main" val="3196357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6.</a:t>
            </a:r>
            <a:endParaRPr lang="fr-FR" dirty="0"/>
          </a:p>
        </p:txBody>
      </p:sp>
      <p:sp>
        <p:nvSpPr>
          <p:cNvPr id="2" name="Espace réservé de la date 1"/>
          <p:cNvSpPr>
            <a:spLocks noGrp="1"/>
          </p:cNvSpPr>
          <p:nvPr>
            <p:ph type="dt" sz="half" idx="10"/>
          </p:nvPr>
        </p:nvSpPr>
        <p:spPr/>
        <p:txBody>
          <a:bodyPr/>
          <a:lstStyle/>
          <a:p>
            <a:r>
              <a:rPr lang="es-ES"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Señales</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31</a:t>
            </a:fld>
            <a:endParaRPr lang="fr-FR" noProof="0"/>
          </a:p>
        </p:txBody>
      </p:sp>
      <p:sp>
        <p:nvSpPr>
          <p:cNvPr id="25" name="Espace réservé du texte 24"/>
          <p:cNvSpPr>
            <a:spLocks noGrp="1"/>
          </p:cNvSpPr>
          <p:nvPr>
            <p:ph type="body" sz="quarter" idx="13"/>
          </p:nvPr>
        </p:nvSpPr>
        <p:spPr/>
        <p:txBody>
          <a:bodyPr/>
          <a:lstStyle/>
          <a:p>
            <a:r>
              <a:rPr lang="es-ES" dirty="0" smtClean="0"/>
              <a:t>Anulación Ruta</a:t>
            </a:r>
            <a:endParaRPr lang="fr-FR" dirty="0"/>
          </a:p>
        </p:txBody>
      </p:sp>
    </p:spTree>
    <p:extLst>
      <p:ext uri="{BB962C8B-B14F-4D97-AF65-F5344CB8AC3E}">
        <p14:creationId xmlns:p14="http://schemas.microsoft.com/office/powerpoint/2010/main" val="1198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32</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defTabSz="727075">
              <a:lnSpc>
                <a:spcPct val="90000"/>
              </a:lnSpc>
              <a:buClr>
                <a:schemeClr val="accent2"/>
              </a:buClr>
              <a:buSzPct val="80000"/>
              <a:buNone/>
              <a:defRPr/>
            </a:pPr>
            <a:endParaRPr lang="es-ES" sz="1600" dirty="0">
              <a:solidFill>
                <a:schemeClr val="tx1"/>
              </a:solidFill>
            </a:endParaRPr>
          </a:p>
          <a:p>
            <a:pPr marL="0" lvl="1" indent="0" defTabSz="727075">
              <a:lnSpc>
                <a:spcPct val="90000"/>
              </a:lnSpc>
              <a:buClr>
                <a:schemeClr val="accent2"/>
              </a:buClr>
              <a:buSzPct val="80000"/>
              <a:buNone/>
              <a:defRPr/>
            </a:pPr>
            <a:endParaRPr lang="es-ES" sz="1600" dirty="0">
              <a:solidFill>
                <a:schemeClr val="tx1"/>
              </a:solidFill>
            </a:endParaRPr>
          </a:p>
          <a:p>
            <a:pPr marL="0" lvl="1" indent="0" algn="l" defTabSz="727075">
              <a:lnSpc>
                <a:spcPct val="90000"/>
              </a:lnSpc>
              <a:buClr>
                <a:schemeClr val="accent2"/>
              </a:buClr>
              <a:buSzPct val="80000"/>
              <a:buNone/>
              <a:defRPr/>
            </a:pPr>
            <a:r>
              <a:rPr lang="es-ES" sz="1400" dirty="0" smtClean="0">
                <a:solidFill>
                  <a:schemeClr val="tx1"/>
                </a:solidFill>
              </a:rPr>
              <a:t>El </a:t>
            </a:r>
            <a:r>
              <a:rPr lang="es-ES" sz="1400" dirty="0" err="1">
                <a:solidFill>
                  <a:schemeClr val="tx1"/>
                </a:solidFill>
              </a:rPr>
              <a:t>desenclavamiento</a:t>
            </a:r>
            <a:r>
              <a:rPr lang="es-ES" sz="1400" dirty="0">
                <a:solidFill>
                  <a:schemeClr val="tx1"/>
                </a:solidFill>
              </a:rPr>
              <a:t> de aparatos y liberación de las secciones de vía de la ruta asegurada se realiza automáticamente conforme el tren ocupa y libera en secuencia.</a:t>
            </a:r>
          </a:p>
          <a:p>
            <a:pPr marL="342900" lvl="1" indent="-342900" algn="l" defTabSz="727075">
              <a:lnSpc>
                <a:spcPct val="90000"/>
              </a:lnSpc>
              <a:buClr>
                <a:schemeClr val="accent2"/>
              </a:buClr>
              <a:buSzPct val="80000"/>
              <a:buFontTx/>
              <a:buChar char="•"/>
              <a:defRPr/>
            </a:pPr>
            <a:endParaRPr lang="es-ES" sz="1400" dirty="0">
              <a:solidFill>
                <a:schemeClr val="tx1"/>
              </a:solidFill>
            </a:endParaRPr>
          </a:p>
          <a:p>
            <a:pPr marL="0" lvl="1" indent="0" algn="l" defTabSz="727075">
              <a:lnSpc>
                <a:spcPct val="90000"/>
              </a:lnSpc>
              <a:buClr>
                <a:schemeClr val="accent2"/>
              </a:buClr>
              <a:buSzPct val="80000"/>
              <a:buNone/>
              <a:defRPr/>
            </a:pPr>
            <a:r>
              <a:rPr lang="es-ES" sz="1400" dirty="0">
                <a:solidFill>
                  <a:schemeClr val="tx1"/>
                </a:solidFill>
              </a:rPr>
              <a:t>La última sección de vía de la ruta asegurada y el deslizamiento se liberan después de un tiempo de protección.</a:t>
            </a:r>
          </a:p>
          <a:p>
            <a:pPr algn="l">
              <a:defRPr/>
            </a:pPr>
            <a:endParaRPr lang="es-ES_tradnl" sz="1600" dirty="0" smtClean="0">
              <a:solidFill>
                <a:schemeClr val="tx1"/>
              </a:solidFill>
            </a:endParaRPr>
          </a:p>
          <a:p>
            <a:pPr algn="l">
              <a:defRPr/>
            </a:pPr>
            <a:r>
              <a:rPr lang="es-ES_tradnl" sz="1400" b="1" dirty="0" smtClean="0">
                <a:solidFill>
                  <a:schemeClr val="tx1"/>
                </a:solidFill>
              </a:rPr>
              <a:t>6.1. Se establece la Ruta de Itinerario:</a:t>
            </a: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a:blip r:embed="rId3"/>
          <a:stretch>
            <a:fillRect/>
          </a:stretch>
        </p:blipFill>
        <p:spPr>
          <a:xfrm>
            <a:off x="1903878" y="2544344"/>
            <a:ext cx="5202397" cy="1782753"/>
          </a:xfrm>
          <a:prstGeom prst="rect">
            <a:avLst/>
          </a:prstGeom>
        </p:spPr>
      </p:pic>
    </p:spTree>
    <p:extLst>
      <p:ext uri="{BB962C8B-B14F-4D97-AF65-F5344CB8AC3E}">
        <p14:creationId xmlns:p14="http://schemas.microsoft.com/office/powerpoint/2010/main" val="85886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33</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r>
              <a:rPr lang="es-ES_tradnl" sz="1400" b="1" dirty="0" smtClean="0">
                <a:solidFill>
                  <a:schemeClr val="tx1"/>
                </a:solidFill>
              </a:rPr>
              <a:t>6.2. Secuencia de Paso de Tren. </a:t>
            </a:r>
          </a:p>
          <a:p>
            <a:pPr algn="l">
              <a:defRPr/>
            </a:pPr>
            <a:r>
              <a:rPr lang="es-ES_tradnl" sz="1400" dirty="0" smtClean="0">
                <a:solidFill>
                  <a:schemeClr val="tx1"/>
                </a:solidFill>
              </a:rPr>
              <a:t>El tren ocupa el circuito de vía de principio de la ruta.</a:t>
            </a:r>
            <a:endParaRPr lang="es-ES_tradnl"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a:blip r:embed="rId3"/>
          <a:stretch>
            <a:fillRect/>
          </a:stretch>
        </p:blipFill>
        <p:spPr>
          <a:xfrm>
            <a:off x="1169877" y="1511989"/>
            <a:ext cx="6804248" cy="2263538"/>
          </a:xfrm>
          <a:prstGeom prst="rect">
            <a:avLst/>
          </a:prstGeom>
        </p:spPr>
      </p:pic>
    </p:spTree>
    <p:extLst>
      <p:ext uri="{BB962C8B-B14F-4D97-AF65-F5344CB8AC3E}">
        <p14:creationId xmlns:p14="http://schemas.microsoft.com/office/powerpoint/2010/main" val="19652683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1169877" y="1635646"/>
            <a:ext cx="6779130" cy="2323492"/>
          </a:xfrm>
          <a:prstGeom prst="rect">
            <a:avLst/>
          </a:prstGeom>
        </p:spPr>
      </p:pic>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34</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r>
              <a:rPr lang="es-ES_tradnl" sz="1400" b="1" dirty="0" smtClean="0">
                <a:solidFill>
                  <a:schemeClr val="tx1"/>
                </a:solidFill>
              </a:rPr>
              <a:t>6.2. Secuencia de Paso de Tren. </a:t>
            </a:r>
          </a:p>
          <a:p>
            <a:pPr algn="l">
              <a:defRPr/>
            </a:pPr>
            <a:r>
              <a:rPr lang="es-ES_tradnl" sz="1400" dirty="0" smtClean="0">
                <a:solidFill>
                  <a:schemeClr val="tx1"/>
                </a:solidFill>
              </a:rPr>
              <a:t>El tren ocupa el primer circuito de vía de principio de la ruta (comienza la circulación de ruta).</a:t>
            </a:r>
            <a:endParaRPr lang="es-ES_tradnl"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7814876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971600" y="1779662"/>
            <a:ext cx="7380312" cy="2357182"/>
          </a:xfrm>
          <a:prstGeom prst="rect">
            <a:avLst/>
          </a:prstGeom>
        </p:spPr>
      </p:pic>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35</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r>
              <a:rPr lang="es-ES_tradnl" sz="1400" b="1" dirty="0" smtClean="0">
                <a:solidFill>
                  <a:schemeClr val="tx1"/>
                </a:solidFill>
              </a:rPr>
              <a:t>6.2. Secuencia de Paso de Tren. </a:t>
            </a:r>
          </a:p>
          <a:p>
            <a:pPr algn="l">
              <a:defRPr/>
            </a:pPr>
            <a:r>
              <a:rPr lang="es-ES_tradnl" sz="1400" dirty="0" smtClean="0">
                <a:solidFill>
                  <a:schemeClr val="tx1"/>
                </a:solidFill>
              </a:rPr>
              <a:t>El tren libera el circuito de vía de principio de la ruta.</a:t>
            </a:r>
            <a:endParaRPr lang="es-ES_tradnl"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2879052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36</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r>
              <a:rPr lang="es-ES_tradnl" sz="1400" b="1" dirty="0" smtClean="0">
                <a:solidFill>
                  <a:schemeClr val="tx1"/>
                </a:solidFill>
              </a:rPr>
              <a:t>6.2. Secuencia de Paso de Tren. </a:t>
            </a:r>
          </a:p>
          <a:p>
            <a:pPr algn="l">
              <a:defRPr/>
            </a:pPr>
            <a:r>
              <a:rPr lang="es-ES_tradnl" sz="1400" dirty="0" smtClean="0">
                <a:solidFill>
                  <a:schemeClr val="tx1"/>
                </a:solidFill>
              </a:rPr>
              <a:t>El tren ocupa el segundo circuito de vía de la ruta.</a:t>
            </a:r>
            <a:endParaRPr lang="es-ES_tradnl"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6" name="Imagen 5"/>
          <p:cNvPicPr>
            <a:picLocks noChangeAspect="1"/>
          </p:cNvPicPr>
          <p:nvPr/>
        </p:nvPicPr>
        <p:blipFill>
          <a:blip r:embed="rId3"/>
          <a:stretch>
            <a:fillRect/>
          </a:stretch>
        </p:blipFill>
        <p:spPr>
          <a:xfrm>
            <a:off x="1187624" y="1845360"/>
            <a:ext cx="6552728" cy="2259791"/>
          </a:xfrm>
          <a:prstGeom prst="rect">
            <a:avLst/>
          </a:prstGeom>
        </p:spPr>
      </p:pic>
    </p:spTree>
    <p:extLst>
      <p:ext uri="{BB962C8B-B14F-4D97-AF65-F5344CB8AC3E}">
        <p14:creationId xmlns:p14="http://schemas.microsoft.com/office/powerpoint/2010/main" val="82427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850925" y="1673929"/>
            <a:ext cx="7308304" cy="2602651"/>
          </a:xfrm>
          <a:prstGeom prst="rect">
            <a:avLst/>
          </a:prstGeom>
        </p:spPr>
      </p:pic>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37</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r>
              <a:rPr lang="es-ES_tradnl" sz="1400" b="1" dirty="0" smtClean="0">
                <a:solidFill>
                  <a:schemeClr val="tx1"/>
                </a:solidFill>
              </a:rPr>
              <a:t>6.2. Secuencia de Paso de Tren. </a:t>
            </a:r>
          </a:p>
          <a:p>
            <a:pPr algn="l">
              <a:defRPr/>
            </a:pPr>
            <a:r>
              <a:rPr lang="es-ES_tradnl" sz="1400" dirty="0" smtClean="0">
                <a:solidFill>
                  <a:schemeClr val="tx1"/>
                </a:solidFill>
              </a:rPr>
              <a:t>El tren libera el primer circuito de vía de la ruta, produciendo el </a:t>
            </a:r>
            <a:r>
              <a:rPr lang="es-ES_tradnl" sz="1400" dirty="0" err="1" smtClean="0">
                <a:solidFill>
                  <a:schemeClr val="tx1"/>
                </a:solidFill>
              </a:rPr>
              <a:t>desenclavamiento</a:t>
            </a:r>
            <a:r>
              <a:rPr lang="es-ES_tradnl" sz="1400" dirty="0" smtClean="0">
                <a:solidFill>
                  <a:schemeClr val="tx1"/>
                </a:solidFill>
              </a:rPr>
              <a:t> del primer circuito de vía</a:t>
            </a:r>
            <a:endParaRPr lang="es-ES_tradnl"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2972196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38</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r>
              <a:rPr lang="es-ES_tradnl" sz="1400" b="1" dirty="0" smtClean="0">
                <a:solidFill>
                  <a:schemeClr val="tx1"/>
                </a:solidFill>
              </a:rPr>
              <a:t>6.2. Secuencia de Paso de Tren. </a:t>
            </a:r>
          </a:p>
          <a:p>
            <a:pPr algn="l">
              <a:defRPr/>
            </a:pPr>
            <a:r>
              <a:rPr lang="es-ES_tradnl" sz="1400" dirty="0" smtClean="0">
                <a:solidFill>
                  <a:schemeClr val="tx1"/>
                </a:solidFill>
              </a:rPr>
              <a:t>El tren ocupa el último circuito de vía de la ruta.</a:t>
            </a:r>
            <a:endParaRPr lang="es-ES_tradnl"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6" name="Imagen 5"/>
          <p:cNvPicPr>
            <a:picLocks noChangeAspect="1"/>
          </p:cNvPicPr>
          <p:nvPr/>
        </p:nvPicPr>
        <p:blipFill>
          <a:blip r:embed="rId3"/>
          <a:stretch>
            <a:fillRect/>
          </a:stretch>
        </p:blipFill>
        <p:spPr>
          <a:xfrm>
            <a:off x="1043608" y="1707654"/>
            <a:ext cx="6588224" cy="2410812"/>
          </a:xfrm>
          <a:prstGeom prst="rect">
            <a:avLst/>
          </a:prstGeom>
        </p:spPr>
      </p:pic>
    </p:spTree>
    <p:extLst>
      <p:ext uri="{BB962C8B-B14F-4D97-AF65-F5344CB8AC3E}">
        <p14:creationId xmlns:p14="http://schemas.microsoft.com/office/powerpoint/2010/main" val="1692167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133873" y="1779662"/>
            <a:ext cx="6876256" cy="2397874"/>
          </a:xfrm>
          <a:prstGeom prst="rect">
            <a:avLst/>
          </a:prstGeom>
        </p:spPr>
      </p:pic>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39</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r>
              <a:rPr lang="es-ES_tradnl" sz="1400" b="1" dirty="0" smtClean="0">
                <a:solidFill>
                  <a:schemeClr val="tx1"/>
                </a:solidFill>
              </a:rPr>
              <a:t>6.2. Secuencia de Paso de Tren. </a:t>
            </a:r>
          </a:p>
          <a:p>
            <a:pPr algn="l">
              <a:defRPr/>
            </a:pPr>
            <a:r>
              <a:rPr lang="es-ES_tradnl" sz="1400" dirty="0" smtClean="0">
                <a:solidFill>
                  <a:schemeClr val="tx1"/>
                </a:solidFill>
              </a:rPr>
              <a:t>El tren libera el segundo circuito de vía de la ruta produciendo el </a:t>
            </a:r>
            <a:r>
              <a:rPr lang="es-ES_tradnl" sz="1400" dirty="0" err="1" smtClean="0">
                <a:solidFill>
                  <a:schemeClr val="tx1"/>
                </a:solidFill>
              </a:rPr>
              <a:t>desenclavamiento</a:t>
            </a:r>
            <a:r>
              <a:rPr lang="es-ES_tradnl" sz="1400" dirty="0" smtClean="0">
                <a:solidFill>
                  <a:schemeClr val="tx1"/>
                </a:solidFill>
              </a:rPr>
              <a:t> del segundo circuito de vía.</a:t>
            </a:r>
            <a:endParaRPr lang="es-ES_tradnl"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561455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es-ES"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Señales</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4</a:t>
            </a:fld>
            <a:endParaRPr lang="fr-FR" noProof="0"/>
          </a:p>
        </p:txBody>
      </p:sp>
      <p:sp>
        <p:nvSpPr>
          <p:cNvPr id="25" name="Espace réservé du texte 24"/>
          <p:cNvSpPr>
            <a:spLocks noGrp="1"/>
          </p:cNvSpPr>
          <p:nvPr>
            <p:ph type="body" sz="quarter" idx="13"/>
          </p:nvPr>
        </p:nvSpPr>
        <p:spPr/>
        <p:txBody>
          <a:bodyPr/>
          <a:lstStyle/>
          <a:p>
            <a:r>
              <a:rPr lang="fr-FR" dirty="0" err="1" smtClean="0"/>
              <a:t>Definición</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989857" y="1851670"/>
            <a:ext cx="7164288" cy="2429312"/>
          </a:xfrm>
          <a:prstGeom prst="rect">
            <a:avLst/>
          </a:prstGeom>
        </p:spPr>
      </p:pic>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40</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r>
              <a:rPr lang="es-ES_tradnl" sz="1400" b="1" dirty="0" smtClean="0">
                <a:solidFill>
                  <a:schemeClr val="tx1"/>
                </a:solidFill>
              </a:rPr>
              <a:t>6.2. Liberación de la ruta. </a:t>
            </a:r>
          </a:p>
          <a:p>
            <a:pPr algn="l">
              <a:defRPr/>
            </a:pPr>
            <a:r>
              <a:rPr lang="es-ES_tradnl" sz="1400" dirty="0" smtClean="0">
                <a:solidFill>
                  <a:schemeClr val="tx1"/>
                </a:solidFill>
              </a:rPr>
              <a:t>Transcurrido un tiempo el circuito de vía de estacionamiento se desenclava y se libera la ruta y el deslizamiento.</a:t>
            </a:r>
            <a:endParaRPr lang="es-ES_tradnl"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5385616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41</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Artificial</a:t>
            </a:r>
            <a:r>
              <a:rPr lang="fr-FR" dirty="0">
                <a:solidFill>
                  <a:schemeClr val="tx2"/>
                </a:solidFill>
                <a:latin typeface="+mn-lt"/>
                <a:ea typeface="+mn-ea"/>
                <a:cs typeface="+mn-cs"/>
              </a:rPr>
              <a:t> (DAI).</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smtClean="0">
              <a:solidFill>
                <a:schemeClr val="tx1"/>
              </a:solidFill>
            </a:endParaRPr>
          </a:p>
          <a:p>
            <a:pPr marL="285750" indent="-285750" algn="just">
              <a:lnSpc>
                <a:spcPct val="90000"/>
              </a:lnSpc>
              <a:buFont typeface="Arial" panose="020B0604020202020204" pitchFamily="34" charset="0"/>
              <a:buChar char="•"/>
              <a:defRPr/>
            </a:pPr>
            <a:endParaRPr lang="es-ES" sz="1600" b="1" dirty="0">
              <a:solidFill>
                <a:schemeClr val="tx1"/>
              </a:solidFill>
            </a:endParaRPr>
          </a:p>
          <a:p>
            <a:pPr marL="0" lvl="1" indent="0" algn="just" defTabSz="727075">
              <a:lnSpc>
                <a:spcPct val="90000"/>
              </a:lnSpc>
              <a:buSzPct val="80000"/>
              <a:buNone/>
              <a:defRPr/>
            </a:pPr>
            <a:r>
              <a:rPr lang="es-ES" sz="1600" b="1" dirty="0" smtClean="0">
                <a:solidFill>
                  <a:schemeClr val="tx1"/>
                </a:solidFill>
              </a:rPr>
              <a:t>DAI: Disolución </a:t>
            </a:r>
            <a:r>
              <a:rPr lang="es-ES" sz="1600" b="1" dirty="0" err="1" smtClean="0">
                <a:solidFill>
                  <a:schemeClr val="tx1"/>
                </a:solidFill>
              </a:rPr>
              <a:t>Aritificial</a:t>
            </a:r>
            <a:r>
              <a:rPr lang="es-ES" sz="1600" b="1" dirty="0" smtClean="0">
                <a:solidFill>
                  <a:schemeClr val="tx1"/>
                </a:solidFill>
              </a:rPr>
              <a:t> de Itinerario</a:t>
            </a:r>
          </a:p>
          <a:p>
            <a:pPr marL="0" lvl="1" indent="0" algn="just" defTabSz="727075">
              <a:lnSpc>
                <a:spcPct val="90000"/>
              </a:lnSpc>
              <a:buSzPct val="80000"/>
              <a:buNone/>
              <a:defRPr/>
            </a:pPr>
            <a:endParaRPr lang="es-ES" sz="800" b="1" dirty="0" smtClean="0">
              <a:solidFill>
                <a:schemeClr val="tx1"/>
              </a:solidFill>
            </a:endParaRPr>
          </a:p>
          <a:p>
            <a:pPr marL="0" lvl="1" indent="0" algn="just" defTabSz="727075">
              <a:lnSpc>
                <a:spcPct val="90000"/>
              </a:lnSpc>
              <a:buSzPct val="80000"/>
              <a:buNone/>
              <a:defRPr/>
            </a:pPr>
            <a:endParaRPr lang="es-ES" sz="800" dirty="0" smtClean="0">
              <a:solidFill>
                <a:schemeClr val="tx1"/>
              </a:solidFill>
            </a:endParaRPr>
          </a:p>
          <a:p>
            <a:pPr lvl="1" algn="just" defTabSz="727075">
              <a:lnSpc>
                <a:spcPct val="90000"/>
              </a:lnSpc>
              <a:buSzPct val="80000"/>
              <a:defRPr/>
            </a:pPr>
            <a:r>
              <a:rPr lang="es-ES" sz="1400" dirty="0" smtClean="0">
                <a:solidFill>
                  <a:schemeClr val="tx1"/>
                </a:solidFill>
              </a:rPr>
              <a:t>Mando </a:t>
            </a:r>
            <a:r>
              <a:rPr lang="es-ES" sz="1400" dirty="0">
                <a:solidFill>
                  <a:schemeClr val="tx1"/>
                </a:solidFill>
              </a:rPr>
              <a:t>de operador sobre la señal de principio de ruta para solicitar la disolución de una ruta establecida</a:t>
            </a:r>
            <a:r>
              <a:rPr lang="es-ES" sz="1400" dirty="0" smtClean="0">
                <a:solidFill>
                  <a:schemeClr val="tx1"/>
                </a:solidFill>
              </a:rPr>
              <a:t>.</a:t>
            </a:r>
          </a:p>
          <a:p>
            <a:pPr lvl="1" algn="just" defTabSz="727075">
              <a:lnSpc>
                <a:spcPct val="90000"/>
              </a:lnSpc>
              <a:buSzPct val="80000"/>
              <a:defRPr/>
            </a:pPr>
            <a:endParaRPr lang="es-ES" sz="800" dirty="0">
              <a:solidFill>
                <a:schemeClr val="tx1"/>
              </a:solidFill>
            </a:endParaRPr>
          </a:p>
          <a:p>
            <a:pPr lvl="1" algn="just" defTabSz="727075">
              <a:lnSpc>
                <a:spcPct val="90000"/>
              </a:lnSpc>
              <a:buSzPct val="80000"/>
              <a:defRPr/>
            </a:pPr>
            <a:r>
              <a:rPr lang="es-ES" sz="1400" dirty="0">
                <a:solidFill>
                  <a:schemeClr val="tx1"/>
                </a:solidFill>
              </a:rPr>
              <a:t>Cuando es aceptado por el enclavamiento, provoca el cierre de la señal principio de ruta y la correspondiente repercusión de aspectos</a:t>
            </a:r>
            <a:r>
              <a:rPr lang="es-ES" sz="1400" dirty="0" smtClean="0">
                <a:solidFill>
                  <a:schemeClr val="tx1"/>
                </a:solidFill>
              </a:rPr>
              <a:t>.</a:t>
            </a:r>
          </a:p>
          <a:p>
            <a:pPr lvl="1" algn="just" defTabSz="727075">
              <a:lnSpc>
                <a:spcPct val="90000"/>
              </a:lnSpc>
              <a:buSzPct val="80000"/>
              <a:defRPr/>
            </a:pPr>
            <a:endParaRPr lang="es-ES" sz="800" dirty="0">
              <a:solidFill>
                <a:schemeClr val="tx1"/>
              </a:solidFill>
            </a:endParaRPr>
          </a:p>
          <a:p>
            <a:pPr lvl="1" algn="just" defTabSz="727075">
              <a:lnSpc>
                <a:spcPct val="90000"/>
              </a:lnSpc>
              <a:buSzPct val="80000"/>
              <a:defRPr/>
            </a:pPr>
            <a:r>
              <a:rPr lang="es-ES" sz="1400" dirty="0" smtClean="0">
                <a:solidFill>
                  <a:schemeClr val="tx1"/>
                </a:solidFill>
              </a:rPr>
              <a:t>Si el mando se ejecuta con la señal de principio abierta y existe circulación en la proximidad, se arranca un </a:t>
            </a:r>
            <a:r>
              <a:rPr lang="es-ES" sz="1400" dirty="0" err="1" smtClean="0">
                <a:solidFill>
                  <a:schemeClr val="tx1"/>
                </a:solidFill>
              </a:rPr>
              <a:t>diferímetro</a:t>
            </a:r>
            <a:r>
              <a:rPr lang="es-ES" sz="1400" dirty="0" smtClean="0">
                <a:solidFill>
                  <a:schemeClr val="tx1"/>
                </a:solidFill>
              </a:rPr>
              <a:t>. La ruta permanecerá enclavada hasta que finalice la cuenta del </a:t>
            </a:r>
            <a:r>
              <a:rPr lang="es-ES" sz="1400" dirty="0" err="1" smtClean="0">
                <a:solidFill>
                  <a:schemeClr val="tx1"/>
                </a:solidFill>
              </a:rPr>
              <a:t>diferímetro</a:t>
            </a:r>
            <a:r>
              <a:rPr lang="es-ES" sz="1400" dirty="0" smtClean="0">
                <a:solidFill>
                  <a:schemeClr val="tx1"/>
                </a:solidFill>
              </a:rPr>
              <a:t>.</a:t>
            </a:r>
          </a:p>
          <a:p>
            <a:pPr lvl="1" algn="just" defTabSz="727075">
              <a:lnSpc>
                <a:spcPct val="90000"/>
              </a:lnSpc>
              <a:buSzPct val="80000"/>
              <a:defRPr/>
            </a:pPr>
            <a:endParaRPr lang="es-ES" sz="800" dirty="0" smtClean="0">
              <a:solidFill>
                <a:schemeClr val="tx1"/>
              </a:solidFill>
            </a:endParaRPr>
          </a:p>
          <a:p>
            <a:pPr lvl="1" algn="just" defTabSz="727075">
              <a:lnSpc>
                <a:spcPct val="90000"/>
              </a:lnSpc>
              <a:buSzPct val="80000"/>
              <a:defRPr/>
            </a:pPr>
            <a:r>
              <a:rPr lang="es-ES" sz="1400" dirty="0" smtClean="0">
                <a:solidFill>
                  <a:schemeClr val="tx1"/>
                </a:solidFill>
              </a:rPr>
              <a:t>Si no se ha producido la apertura previa de señal de inicio, la ruta se libera inmediatamente.</a:t>
            </a:r>
          </a:p>
          <a:p>
            <a:pPr lvl="1" algn="just" defTabSz="727075">
              <a:lnSpc>
                <a:spcPct val="90000"/>
              </a:lnSpc>
              <a:buSzPct val="80000"/>
              <a:defRPr/>
            </a:pPr>
            <a:endParaRPr lang="es-ES" sz="800" dirty="0">
              <a:solidFill>
                <a:schemeClr val="tx1"/>
              </a:solidFill>
            </a:endParaRPr>
          </a:p>
          <a:p>
            <a:pPr lvl="1" algn="just" defTabSz="727075">
              <a:lnSpc>
                <a:spcPct val="90000"/>
              </a:lnSpc>
              <a:buSzPct val="80000"/>
              <a:defRPr/>
            </a:pPr>
            <a:r>
              <a:rPr lang="es-ES" sz="1400" dirty="0" smtClean="0">
                <a:solidFill>
                  <a:schemeClr val="tx1"/>
                </a:solidFill>
              </a:rPr>
              <a:t>El mando se </a:t>
            </a:r>
            <a:r>
              <a:rPr lang="es-ES" sz="1400" dirty="0">
                <a:solidFill>
                  <a:schemeClr val="tx1"/>
                </a:solidFill>
              </a:rPr>
              <a:t>rechaza si </a:t>
            </a:r>
            <a:r>
              <a:rPr lang="es-ES" sz="1400" dirty="0" smtClean="0">
                <a:solidFill>
                  <a:schemeClr val="tx1"/>
                </a:solidFill>
              </a:rPr>
              <a:t>se ha producido una secuencia incorrecta de paso de tren.</a:t>
            </a:r>
            <a:endParaRPr lang="es-ES" sz="1400"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40053764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42</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Zona de </a:t>
            </a:r>
            <a:r>
              <a:rPr lang="fr-FR" dirty="0" err="1">
                <a:solidFill>
                  <a:schemeClr val="tx2"/>
                </a:solidFill>
                <a:latin typeface="+mn-lt"/>
                <a:ea typeface="+mn-ea"/>
                <a:cs typeface="+mn-cs"/>
              </a:rPr>
              <a:t>Proximidad</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marL="285750" indent="-285750" algn="l">
              <a:lnSpc>
                <a:spcPct val="90000"/>
              </a:lnSpc>
              <a:buFont typeface="Arial" panose="020B0604020202020204" pitchFamily="34" charset="0"/>
              <a:buChar char="•"/>
              <a:defRPr/>
            </a:pPr>
            <a:endParaRPr lang="es-ES" sz="1400" b="1" dirty="0">
              <a:solidFill>
                <a:schemeClr val="tx1"/>
              </a:solidFill>
            </a:endParaRPr>
          </a:p>
          <a:p>
            <a:pPr algn="just">
              <a:lnSpc>
                <a:spcPct val="90000"/>
              </a:lnSpc>
              <a:defRPr/>
            </a:pPr>
            <a:r>
              <a:rPr lang="es-ES_tradnl" sz="1400" dirty="0">
                <a:solidFill>
                  <a:schemeClr val="tx1"/>
                </a:solidFill>
              </a:rPr>
              <a:t>Es la zona situada antes de la señal de principio que protege la distancia de frenado del tren ante un cambio de </a:t>
            </a:r>
            <a:r>
              <a:rPr lang="es-ES_tradnl" sz="1400" dirty="0" smtClean="0">
                <a:solidFill>
                  <a:schemeClr val="tx1"/>
                </a:solidFill>
              </a:rPr>
              <a:t>aspecto.</a:t>
            </a:r>
            <a:endParaRPr lang="es-ES_tradnl" sz="1400" dirty="0">
              <a:solidFill>
                <a:schemeClr val="tx1"/>
              </a:solidFill>
            </a:endParaRPr>
          </a:p>
          <a:p>
            <a:pPr marL="285750" indent="-285750" algn="just">
              <a:buFont typeface="Arial" panose="020B0604020202020204" pitchFamily="34" charset="0"/>
              <a:buChar char="•"/>
              <a:defRPr/>
            </a:pPr>
            <a:endParaRPr lang="es-ES_tradnl" sz="1600" dirty="0">
              <a:solidFill>
                <a:schemeClr val="tx1"/>
              </a:solidFill>
            </a:endParaRPr>
          </a:p>
          <a:p>
            <a:pPr algn="just">
              <a:defRPr/>
            </a:pPr>
            <a:r>
              <a:rPr lang="es-ES" sz="1400" b="1" dirty="0" smtClean="0">
                <a:solidFill>
                  <a:schemeClr val="tx1"/>
                </a:solidFill>
              </a:rPr>
              <a:t>Tipos de Proximidad</a:t>
            </a:r>
          </a:p>
          <a:p>
            <a:pPr algn="just">
              <a:defRPr/>
            </a:pPr>
            <a:endParaRPr lang="es-ES" sz="1400" dirty="0">
              <a:solidFill>
                <a:schemeClr val="tx1"/>
              </a:solidFill>
            </a:endParaRPr>
          </a:p>
          <a:p>
            <a:pPr algn="just">
              <a:defRPr/>
            </a:pPr>
            <a:r>
              <a:rPr lang="es-ES" sz="1400" b="1" u="sng" dirty="0" smtClean="0">
                <a:solidFill>
                  <a:schemeClr val="tx1"/>
                </a:solidFill>
              </a:rPr>
              <a:t>DIRECTA</a:t>
            </a:r>
            <a:r>
              <a:rPr lang="es-ES" sz="1400" dirty="0" smtClean="0">
                <a:solidFill>
                  <a:schemeClr val="tx1"/>
                </a:solidFill>
              </a:rPr>
              <a:t>: El tren está situado en el circuito de vía anterior a la señal de inicio. Lleva asociado un tiempo de disolución de ruta.</a:t>
            </a:r>
          </a:p>
          <a:p>
            <a:pPr algn="just">
              <a:defRPr/>
            </a:pPr>
            <a:endParaRPr lang="es-ES" sz="1400" dirty="0" smtClean="0">
              <a:solidFill>
                <a:schemeClr val="tx1"/>
              </a:solidFill>
            </a:endParaRPr>
          </a:p>
          <a:p>
            <a:pPr algn="just">
              <a:defRPr/>
            </a:pPr>
            <a:r>
              <a:rPr lang="es-ES" sz="1400" b="1" u="sng" dirty="0" smtClean="0">
                <a:solidFill>
                  <a:schemeClr val="tx1"/>
                </a:solidFill>
              </a:rPr>
              <a:t>TRANSFERIDA</a:t>
            </a:r>
            <a:r>
              <a:rPr lang="es-ES" sz="1400" dirty="0" smtClean="0">
                <a:solidFill>
                  <a:schemeClr val="tx1"/>
                </a:solidFill>
              </a:rPr>
              <a:t>: El tren se sitúa en los circuitos de vía previos al circuito de vía anterior a la señal de inicio. Es necesario realizar una ruta por detrás de la señal de inicio para que entre el tiempo de disolución de ruta.</a:t>
            </a:r>
            <a:endParaRPr lang="es-ES" sz="1400" dirty="0">
              <a:solidFill>
                <a:schemeClr val="tx1"/>
              </a:solidFill>
            </a:endParaRPr>
          </a:p>
        </p:txBody>
      </p:sp>
    </p:spTree>
    <p:extLst>
      <p:ext uri="{BB962C8B-B14F-4D97-AF65-F5344CB8AC3E}">
        <p14:creationId xmlns:p14="http://schemas.microsoft.com/office/powerpoint/2010/main" val="18210487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43</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Zona de </a:t>
            </a:r>
            <a:r>
              <a:rPr lang="fr-FR" dirty="0" err="1">
                <a:solidFill>
                  <a:schemeClr val="tx2"/>
                </a:solidFill>
                <a:latin typeface="+mn-lt"/>
                <a:ea typeface="+mn-ea"/>
                <a:cs typeface="+mn-cs"/>
              </a:rPr>
              <a:t>Proximidad</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marL="0" lvl="1" indent="0" algn="just">
              <a:lnSpc>
                <a:spcPct val="90000"/>
              </a:lnSpc>
              <a:buNone/>
              <a:defRPr/>
            </a:pPr>
            <a:r>
              <a:rPr lang="es-ES" sz="1400" b="1" dirty="0" smtClean="0">
                <a:solidFill>
                  <a:schemeClr val="tx1"/>
                </a:solidFill>
              </a:rPr>
              <a:t>DAI sin tiempo de retardo: </a:t>
            </a:r>
            <a:r>
              <a:rPr lang="es-ES" sz="1400" dirty="0" smtClean="0">
                <a:solidFill>
                  <a:schemeClr val="tx1"/>
                </a:solidFill>
              </a:rPr>
              <a:t>no existe tren en la proximidad de la señal de inicio. La ruta se disuelve inmediatamente. </a:t>
            </a:r>
          </a:p>
          <a:p>
            <a:pPr marL="0" lvl="1" indent="0" algn="just">
              <a:lnSpc>
                <a:spcPct val="90000"/>
              </a:lnSpc>
              <a:buNone/>
              <a:defRPr/>
            </a:pPr>
            <a:endParaRPr lang="es-ES" sz="1400" dirty="0">
              <a:solidFill>
                <a:schemeClr val="tx1"/>
              </a:solidFill>
              <a:latin typeface="Arial" charset="0"/>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2" name="Imagen 1"/>
          <p:cNvPicPr>
            <a:picLocks noChangeAspect="1"/>
          </p:cNvPicPr>
          <p:nvPr/>
        </p:nvPicPr>
        <p:blipFill>
          <a:blip r:embed="rId3"/>
          <a:stretch>
            <a:fillRect/>
          </a:stretch>
        </p:blipFill>
        <p:spPr>
          <a:xfrm>
            <a:off x="850925" y="1563638"/>
            <a:ext cx="7308304" cy="2661773"/>
          </a:xfrm>
          <a:prstGeom prst="rect">
            <a:avLst/>
          </a:prstGeom>
        </p:spPr>
      </p:pic>
    </p:spTree>
    <p:extLst>
      <p:ext uri="{BB962C8B-B14F-4D97-AF65-F5344CB8AC3E}">
        <p14:creationId xmlns:p14="http://schemas.microsoft.com/office/powerpoint/2010/main" val="2795706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44</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marL="0" lvl="1" indent="0" algn="just">
              <a:lnSpc>
                <a:spcPct val="90000"/>
              </a:lnSpc>
              <a:buNone/>
              <a:defRPr/>
            </a:pPr>
            <a:r>
              <a:rPr lang="es-ES" sz="1400" b="1" dirty="0" smtClean="0">
                <a:solidFill>
                  <a:schemeClr val="tx1"/>
                </a:solidFill>
              </a:rPr>
              <a:t>DAI con tiempo de retardo: </a:t>
            </a:r>
            <a:r>
              <a:rPr lang="es-ES" sz="1400" dirty="0" smtClean="0">
                <a:solidFill>
                  <a:schemeClr val="tx1"/>
                </a:solidFill>
              </a:rPr>
              <a:t>existe tren en la proximidad de la señal de inicio. Lleva asociado un tiempo de disolución de ruta.</a:t>
            </a:r>
          </a:p>
          <a:p>
            <a:pPr marL="0" lvl="1" indent="0" algn="just">
              <a:lnSpc>
                <a:spcPct val="90000"/>
              </a:lnSpc>
              <a:buNone/>
              <a:defRPr/>
            </a:pPr>
            <a:endParaRPr lang="es-ES" sz="1400" dirty="0">
              <a:solidFill>
                <a:schemeClr val="tx1"/>
              </a:solidFill>
            </a:endParaRPr>
          </a:p>
          <a:p>
            <a:pPr marL="0" lvl="1" indent="0" algn="just">
              <a:lnSpc>
                <a:spcPct val="90000"/>
              </a:lnSpc>
              <a:buNone/>
              <a:defRPr/>
            </a:pPr>
            <a:r>
              <a:rPr lang="es-ES" sz="1400" dirty="0" smtClean="0">
                <a:solidFill>
                  <a:schemeClr val="tx1"/>
                </a:solidFill>
              </a:rPr>
              <a:t>Proximidad Directa:</a:t>
            </a:r>
          </a:p>
          <a:p>
            <a:pPr marL="0" lvl="1" indent="0" algn="just">
              <a:lnSpc>
                <a:spcPct val="90000"/>
              </a:lnSpc>
              <a:buNone/>
              <a:defRPr/>
            </a:pPr>
            <a:endParaRPr lang="es-ES" sz="1400" dirty="0">
              <a:solidFill>
                <a:schemeClr val="tx1"/>
              </a:solidFill>
              <a:latin typeface="Arial" charset="0"/>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10" name="Imagen 9"/>
          <p:cNvPicPr>
            <a:picLocks noChangeAspect="1"/>
          </p:cNvPicPr>
          <p:nvPr/>
        </p:nvPicPr>
        <p:blipFill rotWithShape="1">
          <a:blip r:embed="rId3"/>
          <a:srcRect t="52882" b="8834"/>
          <a:stretch/>
        </p:blipFill>
        <p:spPr>
          <a:xfrm>
            <a:off x="1207891" y="1828347"/>
            <a:ext cx="6988119" cy="972266"/>
          </a:xfrm>
          <a:prstGeom prst="rect">
            <a:avLst/>
          </a:prstGeom>
        </p:spPr>
      </p:pic>
      <p:pic>
        <p:nvPicPr>
          <p:cNvPr id="11" name="Imagen 10"/>
          <p:cNvPicPr>
            <a:picLocks noChangeAspect="1"/>
          </p:cNvPicPr>
          <p:nvPr/>
        </p:nvPicPr>
        <p:blipFill rotWithShape="1">
          <a:blip r:embed="rId4"/>
          <a:srcRect t="17769" b="22428"/>
          <a:stretch/>
        </p:blipFill>
        <p:spPr>
          <a:xfrm>
            <a:off x="1207892" y="3075806"/>
            <a:ext cx="6988119" cy="1080121"/>
          </a:xfrm>
          <a:prstGeom prst="rect">
            <a:avLst/>
          </a:prstGeom>
        </p:spPr>
      </p:pic>
    </p:spTree>
    <p:extLst>
      <p:ext uri="{BB962C8B-B14F-4D97-AF65-F5344CB8AC3E}">
        <p14:creationId xmlns:p14="http://schemas.microsoft.com/office/powerpoint/2010/main" val="17973838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45</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Paso de </a:t>
            </a:r>
            <a:r>
              <a:rPr lang="fr-FR" dirty="0" err="1">
                <a:solidFill>
                  <a:schemeClr val="tx2"/>
                </a:solidFill>
                <a:latin typeface="+mn-lt"/>
                <a:ea typeface="+mn-ea"/>
                <a:cs typeface="+mn-cs"/>
              </a:rPr>
              <a:t>Tren</a:t>
            </a:r>
            <a:r>
              <a:rPr lang="fr-FR" dirty="0">
                <a:solidFill>
                  <a:schemeClr val="tx2"/>
                </a:solidFill>
                <a:latin typeface="+mn-lt"/>
                <a:ea typeface="+mn-ea"/>
                <a:cs typeface="+mn-cs"/>
              </a:rPr>
              <a:t>.</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marL="0" lvl="1" indent="0" algn="just">
              <a:lnSpc>
                <a:spcPct val="90000"/>
              </a:lnSpc>
              <a:buNone/>
              <a:defRPr/>
            </a:pPr>
            <a:r>
              <a:rPr lang="es-ES" sz="1400" b="1" dirty="0" smtClean="0">
                <a:solidFill>
                  <a:schemeClr val="tx1"/>
                </a:solidFill>
              </a:rPr>
              <a:t>DAI con tiempo de retardo: </a:t>
            </a:r>
            <a:r>
              <a:rPr lang="es-ES" sz="1400" dirty="0" smtClean="0">
                <a:solidFill>
                  <a:schemeClr val="tx1"/>
                </a:solidFill>
              </a:rPr>
              <a:t>existe tren en la proximidad de la señal de inicio. Lleva asociado un tiempo de disolución de ruta.</a:t>
            </a:r>
          </a:p>
          <a:p>
            <a:pPr marL="0" lvl="1" indent="0" algn="just">
              <a:lnSpc>
                <a:spcPct val="90000"/>
              </a:lnSpc>
              <a:buNone/>
              <a:defRPr/>
            </a:pPr>
            <a:endParaRPr lang="es-ES" sz="1400" dirty="0">
              <a:solidFill>
                <a:schemeClr val="tx1"/>
              </a:solidFill>
            </a:endParaRPr>
          </a:p>
          <a:p>
            <a:pPr marL="0" lvl="1" indent="0" algn="just">
              <a:lnSpc>
                <a:spcPct val="90000"/>
              </a:lnSpc>
              <a:buNone/>
              <a:defRPr/>
            </a:pPr>
            <a:r>
              <a:rPr lang="es-ES" sz="1400" dirty="0" smtClean="0">
                <a:solidFill>
                  <a:schemeClr val="tx1"/>
                </a:solidFill>
              </a:rPr>
              <a:t>Proximidad Transferida:</a:t>
            </a:r>
          </a:p>
          <a:p>
            <a:pPr marL="0" lvl="1" indent="0" algn="just">
              <a:lnSpc>
                <a:spcPct val="90000"/>
              </a:lnSpc>
              <a:buNone/>
              <a:defRPr/>
            </a:pPr>
            <a:endParaRPr lang="es-ES" sz="1400" dirty="0">
              <a:solidFill>
                <a:schemeClr val="tx1"/>
              </a:solidFill>
              <a:latin typeface="Arial" charset="0"/>
            </a:endParaRPr>
          </a:p>
          <a:p>
            <a:pPr algn="l">
              <a:defRPr/>
            </a:pPr>
            <a:endParaRPr lang="es-ES_tradnl" sz="1600" dirty="0">
              <a:solidFill>
                <a:schemeClr val="tx1"/>
              </a:solidFill>
            </a:endParaRPr>
          </a:p>
          <a:p>
            <a:pPr algn="l">
              <a:defRPr/>
            </a:pPr>
            <a:endParaRPr lang="es-ES" sz="1600" dirty="0">
              <a:solidFill>
                <a:schemeClr val="tx1"/>
              </a:solidFill>
            </a:endParaRPr>
          </a:p>
        </p:txBody>
      </p:sp>
      <p:pic>
        <p:nvPicPr>
          <p:cNvPr id="8" name="Imagen 7"/>
          <p:cNvPicPr>
            <a:picLocks noChangeAspect="1"/>
          </p:cNvPicPr>
          <p:nvPr/>
        </p:nvPicPr>
        <p:blipFill>
          <a:blip r:embed="rId3"/>
          <a:stretch>
            <a:fillRect/>
          </a:stretch>
        </p:blipFill>
        <p:spPr>
          <a:xfrm>
            <a:off x="1198302" y="1851670"/>
            <a:ext cx="6997708" cy="958902"/>
          </a:xfrm>
          <a:prstGeom prst="rect">
            <a:avLst/>
          </a:prstGeom>
        </p:spPr>
      </p:pic>
      <p:pic>
        <p:nvPicPr>
          <p:cNvPr id="10" name="Imagen 9"/>
          <p:cNvPicPr>
            <a:picLocks noChangeAspect="1"/>
          </p:cNvPicPr>
          <p:nvPr/>
        </p:nvPicPr>
        <p:blipFill>
          <a:blip r:embed="rId4"/>
          <a:stretch>
            <a:fillRect/>
          </a:stretch>
        </p:blipFill>
        <p:spPr>
          <a:xfrm>
            <a:off x="1207892" y="3075806"/>
            <a:ext cx="6997708" cy="913986"/>
          </a:xfrm>
          <a:prstGeom prst="rect">
            <a:avLst/>
          </a:prstGeom>
        </p:spPr>
      </p:pic>
    </p:spTree>
    <p:extLst>
      <p:ext uri="{BB962C8B-B14F-4D97-AF65-F5344CB8AC3E}">
        <p14:creationId xmlns:p14="http://schemas.microsoft.com/office/powerpoint/2010/main" val="5453793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46</a:t>
            </a:fld>
            <a:endParaRPr lang="fr-FR" dirty="0"/>
          </a:p>
        </p:txBody>
      </p:sp>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6. </a:t>
            </a:r>
            <a:r>
              <a:rPr lang="fr-FR" dirty="0" err="1">
                <a:solidFill>
                  <a:schemeClr val="tx2"/>
                </a:solidFill>
                <a:latin typeface="+mn-lt"/>
                <a:ea typeface="+mn-ea"/>
                <a:cs typeface="+mn-cs"/>
              </a:rPr>
              <a:t>Anulación</a:t>
            </a:r>
            <a:r>
              <a:rPr lang="fr-FR" dirty="0">
                <a:solidFill>
                  <a:schemeClr val="tx2"/>
                </a:solidFill>
                <a:latin typeface="+mn-lt"/>
                <a:ea typeface="+mn-ea"/>
                <a:cs typeface="+mn-cs"/>
              </a:rPr>
              <a:t>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r>
              <a:rPr lang="fr-FR" dirty="0" err="1">
                <a:solidFill>
                  <a:schemeClr val="tx2"/>
                </a:solidFill>
                <a:latin typeface="+mn-lt"/>
                <a:ea typeface="+mn-ea"/>
                <a:cs typeface="+mn-cs"/>
              </a:rPr>
              <a:t>Emergencia</a:t>
            </a:r>
            <a:r>
              <a:rPr lang="fr-FR" dirty="0">
                <a:solidFill>
                  <a:schemeClr val="tx2"/>
                </a:solidFill>
                <a:latin typeface="+mn-lt"/>
                <a:ea typeface="+mn-ea"/>
                <a:cs typeface="+mn-cs"/>
              </a:rPr>
              <a:t> (DEI).</a:t>
            </a:r>
          </a:p>
        </p:txBody>
      </p:sp>
      <p:sp>
        <p:nvSpPr>
          <p:cNvPr id="26" name="Content Placeholder 1"/>
          <p:cNvSpPr txBox="1">
            <a:spLocks/>
          </p:cNvSpPr>
          <p:nvPr/>
        </p:nvSpPr>
        <p:spPr>
          <a:xfrm>
            <a:off x="431552" y="357370"/>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a:solidFill>
                <a:schemeClr val="tx1"/>
              </a:solidFill>
            </a:endParaRPr>
          </a:p>
          <a:p>
            <a:pPr algn="just">
              <a:lnSpc>
                <a:spcPct val="90000"/>
              </a:lnSpc>
              <a:defRPr/>
            </a:pPr>
            <a:endParaRPr lang="es-ES" sz="1600" b="1" dirty="0">
              <a:solidFill>
                <a:schemeClr val="tx1"/>
              </a:solidFill>
            </a:endParaRPr>
          </a:p>
          <a:p>
            <a:pPr algn="l">
              <a:defRPr/>
            </a:pPr>
            <a:endParaRPr lang="es-ES_tradnl" sz="1600" dirty="0">
              <a:solidFill>
                <a:schemeClr val="tx1"/>
              </a:solidFill>
            </a:endParaRPr>
          </a:p>
          <a:p>
            <a:pPr algn="l">
              <a:defRPr/>
            </a:pPr>
            <a:endParaRPr lang="es-ES" sz="1600" dirty="0">
              <a:solidFill>
                <a:schemeClr val="tx1"/>
              </a:solidFill>
            </a:endParaRPr>
          </a:p>
        </p:txBody>
      </p:sp>
      <p:sp>
        <p:nvSpPr>
          <p:cNvPr id="7" name="Content Placeholder 1"/>
          <p:cNvSpPr txBox="1">
            <a:spLocks/>
          </p:cNvSpPr>
          <p:nvPr/>
        </p:nvSpPr>
        <p:spPr>
          <a:xfrm>
            <a:off x="431552" y="393263"/>
            <a:ext cx="8147050" cy="4374619"/>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8000" lvl="4" indent="0">
              <a:buNone/>
              <a:defRPr/>
            </a:pPr>
            <a:endParaRPr lang="es-ES" sz="1600" dirty="0" smtClean="0">
              <a:solidFill>
                <a:schemeClr val="tx1"/>
              </a:solidFill>
            </a:endParaRPr>
          </a:p>
          <a:p>
            <a:pPr marL="285750" indent="-285750" algn="just">
              <a:lnSpc>
                <a:spcPct val="90000"/>
              </a:lnSpc>
              <a:buFont typeface="Arial" panose="020B0604020202020204" pitchFamily="34" charset="0"/>
              <a:buChar char="•"/>
              <a:defRPr/>
            </a:pPr>
            <a:endParaRPr lang="es-ES" sz="1600" b="1" dirty="0">
              <a:solidFill>
                <a:schemeClr val="tx1"/>
              </a:solidFill>
            </a:endParaRPr>
          </a:p>
          <a:p>
            <a:pPr marL="0" lvl="1" indent="0" algn="just" defTabSz="727075">
              <a:lnSpc>
                <a:spcPct val="90000"/>
              </a:lnSpc>
              <a:buSzPct val="80000"/>
              <a:buNone/>
              <a:defRPr/>
            </a:pPr>
            <a:r>
              <a:rPr lang="es-ES" sz="1600" b="1" dirty="0" smtClean="0">
                <a:solidFill>
                  <a:schemeClr val="tx1"/>
                </a:solidFill>
              </a:rPr>
              <a:t>DEI: Disolución por Emergencia de Itinerario</a:t>
            </a:r>
          </a:p>
          <a:p>
            <a:pPr marL="0" lvl="1" indent="0" algn="just" defTabSz="727075">
              <a:lnSpc>
                <a:spcPct val="90000"/>
              </a:lnSpc>
              <a:buSzPct val="80000"/>
              <a:buNone/>
              <a:defRPr/>
            </a:pPr>
            <a:endParaRPr lang="es-ES" sz="800" dirty="0" smtClean="0">
              <a:solidFill>
                <a:schemeClr val="tx1"/>
              </a:solidFill>
            </a:endParaRPr>
          </a:p>
          <a:p>
            <a:pPr lvl="1" algn="just" defTabSz="727075">
              <a:lnSpc>
                <a:spcPct val="90000"/>
              </a:lnSpc>
              <a:buSzPct val="80000"/>
              <a:defRPr/>
            </a:pPr>
            <a:endParaRPr lang="es-ES" sz="800" dirty="0" smtClean="0">
              <a:solidFill>
                <a:schemeClr val="tx1"/>
              </a:solidFill>
            </a:endParaRPr>
          </a:p>
          <a:p>
            <a:pPr marL="285750" indent="-285750" algn="just">
              <a:lnSpc>
                <a:spcPct val="90000"/>
              </a:lnSpc>
              <a:buFont typeface="Arial" panose="020B0604020202020204" pitchFamily="34" charset="0"/>
              <a:buChar char="•"/>
            </a:pPr>
            <a:r>
              <a:rPr lang="es-ES" altLang="es-ES" sz="1400" dirty="0">
                <a:solidFill>
                  <a:schemeClr val="tx1"/>
                </a:solidFill>
              </a:rPr>
              <a:t>Es un mando especial ejecutado por el operador sobre el elemento de final de ruta. </a:t>
            </a:r>
            <a:endParaRPr lang="es-ES" altLang="es-ES" sz="1400" dirty="0" smtClean="0">
              <a:solidFill>
                <a:schemeClr val="tx1"/>
              </a:solidFill>
            </a:endParaRPr>
          </a:p>
          <a:p>
            <a:pPr marL="285750" indent="-285750" algn="just">
              <a:lnSpc>
                <a:spcPct val="90000"/>
              </a:lnSpc>
              <a:buFont typeface="Arial" panose="020B0604020202020204" pitchFamily="34" charset="0"/>
              <a:buChar char="•"/>
            </a:pPr>
            <a:endParaRPr lang="es-ES_tradnl" altLang="es-ES" sz="800" dirty="0">
              <a:solidFill>
                <a:schemeClr val="tx1"/>
              </a:solidFill>
            </a:endParaRPr>
          </a:p>
          <a:p>
            <a:pPr marL="285750" indent="-285750" algn="just">
              <a:lnSpc>
                <a:spcPct val="90000"/>
              </a:lnSpc>
              <a:buFont typeface="Arial" panose="020B0604020202020204" pitchFamily="34" charset="0"/>
              <a:buChar char="•"/>
            </a:pPr>
            <a:r>
              <a:rPr lang="es-ES_tradnl" altLang="es-ES" sz="1400" dirty="0">
                <a:solidFill>
                  <a:schemeClr val="tx1"/>
                </a:solidFill>
              </a:rPr>
              <a:t>La Anulación por Emergencia de rutas permite al Operador de Tráfico conseguir el </a:t>
            </a:r>
            <a:r>
              <a:rPr lang="es-ES_tradnl" altLang="es-ES" sz="1400" dirty="0" err="1">
                <a:solidFill>
                  <a:schemeClr val="tx1"/>
                </a:solidFill>
              </a:rPr>
              <a:t>desenclavamiento</a:t>
            </a:r>
            <a:r>
              <a:rPr lang="es-ES_tradnl" altLang="es-ES" sz="1400" dirty="0">
                <a:solidFill>
                  <a:schemeClr val="tx1"/>
                </a:solidFill>
              </a:rPr>
              <a:t> de una ruta que haya podido quedar enclavada por una secuencia de paso de tren </a:t>
            </a:r>
            <a:r>
              <a:rPr lang="es-ES_tradnl" altLang="es-ES" sz="1400" dirty="0" smtClean="0">
                <a:solidFill>
                  <a:schemeClr val="tx1"/>
                </a:solidFill>
              </a:rPr>
              <a:t>incorrecta.</a:t>
            </a:r>
          </a:p>
          <a:p>
            <a:pPr marL="285750" indent="-285750" algn="just">
              <a:lnSpc>
                <a:spcPct val="90000"/>
              </a:lnSpc>
              <a:buFont typeface="Arial" panose="020B0604020202020204" pitchFamily="34" charset="0"/>
              <a:buChar char="•"/>
            </a:pPr>
            <a:endParaRPr lang="es-ES_tradnl" altLang="es-ES" sz="900" dirty="0" smtClean="0">
              <a:solidFill>
                <a:schemeClr val="tx1"/>
              </a:solidFill>
            </a:endParaRPr>
          </a:p>
          <a:p>
            <a:pPr marL="285750" indent="-285750" algn="just">
              <a:lnSpc>
                <a:spcPct val="90000"/>
              </a:lnSpc>
              <a:buFont typeface="Arial" panose="020B0604020202020204" pitchFamily="34" charset="0"/>
              <a:buChar char="•"/>
            </a:pPr>
            <a:r>
              <a:rPr lang="es-ES" altLang="es-ES" sz="1400" dirty="0" smtClean="0">
                <a:solidFill>
                  <a:schemeClr val="tx1"/>
                </a:solidFill>
              </a:rPr>
              <a:t>La </a:t>
            </a:r>
            <a:r>
              <a:rPr lang="es-ES" altLang="es-ES" sz="1400" dirty="0">
                <a:solidFill>
                  <a:schemeClr val="tx1"/>
                </a:solidFill>
              </a:rPr>
              <a:t>disolución por emergencia es rechazado si se dan condiciones para la disolución artificial (DAI</a:t>
            </a:r>
            <a:r>
              <a:rPr lang="es-ES" altLang="es-ES" sz="1400" dirty="0" smtClean="0">
                <a:solidFill>
                  <a:schemeClr val="tx1"/>
                </a:solidFill>
              </a:rPr>
              <a:t>).</a:t>
            </a:r>
          </a:p>
          <a:p>
            <a:pPr marL="285750" indent="-285750" algn="just">
              <a:lnSpc>
                <a:spcPct val="90000"/>
              </a:lnSpc>
              <a:buFont typeface="Arial" panose="020B0604020202020204" pitchFamily="34" charset="0"/>
              <a:buChar char="•"/>
            </a:pPr>
            <a:endParaRPr lang="es-ES" altLang="es-ES" sz="800" dirty="0" smtClean="0">
              <a:solidFill>
                <a:schemeClr val="tx1"/>
              </a:solidFill>
            </a:endParaRPr>
          </a:p>
          <a:p>
            <a:pPr marL="285750" indent="-285750" algn="just">
              <a:lnSpc>
                <a:spcPct val="90000"/>
              </a:lnSpc>
              <a:buFont typeface="Arial" panose="020B0604020202020204" pitchFamily="34" charset="0"/>
              <a:buChar char="•"/>
            </a:pPr>
            <a:r>
              <a:rPr lang="es-ES" altLang="es-ES" sz="1400" dirty="0" smtClean="0">
                <a:solidFill>
                  <a:schemeClr val="tx1"/>
                </a:solidFill>
              </a:rPr>
              <a:t>La </a:t>
            </a:r>
            <a:r>
              <a:rPr lang="es-ES" altLang="es-ES" sz="1400" dirty="0">
                <a:solidFill>
                  <a:schemeClr val="tx1"/>
                </a:solidFill>
              </a:rPr>
              <a:t>disolución de ruta por emergencia se realizará siempre con tiempo – 3 minutos en convencional, 6 minutos en Alta Velocidad.</a:t>
            </a:r>
          </a:p>
          <a:p>
            <a:pPr algn="l">
              <a:defRPr/>
            </a:pPr>
            <a:endParaRPr lang="es-ES_tradnl" sz="1600" dirty="0">
              <a:solidFill>
                <a:schemeClr val="tx1"/>
              </a:solidFill>
            </a:endParaRPr>
          </a:p>
          <a:p>
            <a:pPr algn="l">
              <a:defRPr/>
            </a:pPr>
            <a:endParaRPr lang="es-ES" sz="1600" dirty="0">
              <a:solidFill>
                <a:schemeClr val="tx1"/>
              </a:solidFill>
            </a:endParaRPr>
          </a:p>
        </p:txBody>
      </p:sp>
    </p:spTree>
    <p:extLst>
      <p:ext uri="{BB962C8B-B14F-4D97-AF65-F5344CB8AC3E}">
        <p14:creationId xmlns:p14="http://schemas.microsoft.com/office/powerpoint/2010/main" val="2680757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es-ES"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Señales</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47</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776" y="438663"/>
            <a:ext cx="8426450" cy="296883"/>
          </a:xfrm>
        </p:spPr>
        <p:txBody>
          <a:bodyPr>
            <a:normAutofit/>
          </a:bodyPr>
          <a:lstStyle/>
          <a:p>
            <a:r>
              <a:rPr lang="fr-FR" dirty="0">
                <a:solidFill>
                  <a:schemeClr val="tx2"/>
                </a:solidFill>
                <a:latin typeface="+mn-lt"/>
                <a:ea typeface="+mn-ea"/>
                <a:cs typeface="+mn-cs"/>
              </a:rPr>
              <a:t>1. </a:t>
            </a:r>
            <a:r>
              <a:rPr lang="fr-FR" dirty="0" err="1">
                <a:solidFill>
                  <a:schemeClr val="tx2"/>
                </a:solidFill>
                <a:latin typeface="+mn-lt"/>
                <a:ea typeface="+mn-ea"/>
                <a:cs typeface="+mn-cs"/>
              </a:rPr>
              <a:t>Definición</a:t>
            </a:r>
            <a:r>
              <a:rPr lang="fr-FR" dirty="0">
                <a:solidFill>
                  <a:schemeClr val="tx2"/>
                </a:solidFill>
                <a:latin typeface="+mn-lt"/>
                <a:ea typeface="+mn-ea"/>
                <a:cs typeface="+mn-cs"/>
              </a:rPr>
              <a:t> </a:t>
            </a:r>
          </a:p>
        </p:txBody>
      </p:sp>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smtClean="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5</a:t>
            </a:fld>
            <a:endParaRPr lang="fr-FR" dirty="0"/>
          </a:p>
        </p:txBody>
      </p:sp>
      <p:sp>
        <p:nvSpPr>
          <p:cNvPr id="10" name="Rectángulo 9"/>
          <p:cNvSpPr/>
          <p:nvPr/>
        </p:nvSpPr>
        <p:spPr>
          <a:xfrm>
            <a:off x="358776" y="906016"/>
            <a:ext cx="8533706" cy="2105192"/>
          </a:xfrm>
          <a:prstGeom prst="rect">
            <a:avLst/>
          </a:prstGeom>
        </p:spPr>
        <p:txBody>
          <a:bodyPr wrap="square">
            <a:spAutoFit/>
          </a:bodyPr>
          <a:lstStyle/>
          <a:p>
            <a:pPr>
              <a:lnSpc>
                <a:spcPct val="90000"/>
              </a:lnSpc>
              <a:defRPr/>
            </a:pPr>
            <a:r>
              <a:rPr lang="es-ES" sz="1600" dirty="0" smtClean="0"/>
              <a:t>Una </a:t>
            </a:r>
            <a:r>
              <a:rPr lang="es-ES" sz="1600" b="1" dirty="0"/>
              <a:t>RUTA</a:t>
            </a:r>
            <a:r>
              <a:rPr lang="es-ES" sz="1600" dirty="0"/>
              <a:t> es un camino físico (más un área de protección alrededor del mismo) con una dirección definida que se establece entre un punto de principio y fin.</a:t>
            </a:r>
          </a:p>
          <a:p>
            <a:pPr>
              <a:lnSpc>
                <a:spcPct val="90000"/>
              </a:lnSpc>
              <a:defRPr/>
            </a:pPr>
            <a:endParaRPr lang="es-ES" sz="1600" dirty="0"/>
          </a:p>
          <a:p>
            <a:pPr>
              <a:lnSpc>
                <a:spcPct val="90000"/>
              </a:lnSpc>
              <a:defRPr/>
            </a:pPr>
            <a:r>
              <a:rPr lang="es-ES" sz="1600" dirty="0"/>
              <a:t>Los puntos de principio y fin son señales absolutas que pueden ser luminosas o virtuales.</a:t>
            </a:r>
          </a:p>
          <a:p>
            <a:pPr>
              <a:lnSpc>
                <a:spcPct val="90000"/>
              </a:lnSpc>
              <a:defRPr/>
            </a:pPr>
            <a:endParaRPr lang="es-ES_tradnl" sz="1600" dirty="0"/>
          </a:p>
          <a:p>
            <a:pPr>
              <a:lnSpc>
                <a:spcPct val="105000"/>
              </a:lnSpc>
              <a:defRPr/>
            </a:pPr>
            <a:r>
              <a:rPr lang="es-ES_tradnl" sz="1600" dirty="0"/>
              <a:t>Los elementos físicos que conforman una ruta son: circuitos de vía, agujas o calces, señales, pasos a nivel, etc..</a:t>
            </a:r>
            <a:endParaRPr lang="es-ES" sz="1600" dirty="0"/>
          </a:p>
          <a:p>
            <a:pPr>
              <a:lnSpc>
                <a:spcPct val="105000"/>
              </a:lnSpc>
            </a:pPr>
            <a:endParaRPr lang="es-ES" altLang="es-ES" sz="800" dirty="0" smtClean="0"/>
          </a:p>
          <a:p>
            <a:pPr>
              <a:lnSpc>
                <a:spcPct val="105000"/>
              </a:lnSpc>
            </a:pPr>
            <a:endParaRPr lang="es-ES" altLang="es-ES" sz="1600" dirty="0"/>
          </a:p>
        </p:txBody>
      </p:sp>
      <p:pic>
        <p:nvPicPr>
          <p:cNvPr id="2" name="Imagen 1"/>
          <p:cNvPicPr>
            <a:picLocks noChangeAspect="1"/>
          </p:cNvPicPr>
          <p:nvPr/>
        </p:nvPicPr>
        <p:blipFill>
          <a:blip r:embed="rId2"/>
          <a:stretch>
            <a:fillRect/>
          </a:stretch>
        </p:blipFill>
        <p:spPr>
          <a:xfrm>
            <a:off x="1527029" y="3339380"/>
            <a:ext cx="6089944" cy="1104578"/>
          </a:xfrm>
          <a:prstGeom prst="rect">
            <a:avLst/>
          </a:prstGeom>
        </p:spPr>
      </p:pic>
    </p:spTree>
    <p:extLst>
      <p:ext uri="{BB962C8B-B14F-4D97-AF65-F5344CB8AC3E}">
        <p14:creationId xmlns:p14="http://schemas.microsoft.com/office/powerpoint/2010/main" val="558297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776" y="438663"/>
            <a:ext cx="8426450" cy="296883"/>
          </a:xfrm>
        </p:spPr>
        <p:txBody>
          <a:bodyPr>
            <a:normAutofit/>
          </a:bodyPr>
          <a:lstStyle/>
          <a:p>
            <a:r>
              <a:rPr lang="fr-FR" dirty="0">
                <a:solidFill>
                  <a:schemeClr val="tx2"/>
                </a:solidFill>
                <a:latin typeface="+mn-lt"/>
                <a:ea typeface="+mn-ea"/>
                <a:cs typeface="+mn-cs"/>
              </a:rPr>
              <a:t>1. </a:t>
            </a:r>
            <a:r>
              <a:rPr lang="fr-FR" dirty="0" err="1">
                <a:solidFill>
                  <a:schemeClr val="tx2"/>
                </a:solidFill>
                <a:latin typeface="+mn-lt"/>
                <a:ea typeface="+mn-ea"/>
                <a:cs typeface="+mn-cs"/>
              </a:rPr>
              <a:t>Definición</a:t>
            </a:r>
            <a:r>
              <a:rPr lang="fr-FR" dirty="0">
                <a:solidFill>
                  <a:schemeClr val="tx2"/>
                </a:solidFill>
                <a:latin typeface="+mn-lt"/>
                <a:ea typeface="+mn-ea"/>
                <a:cs typeface="+mn-cs"/>
              </a:rPr>
              <a:t> </a:t>
            </a:r>
          </a:p>
        </p:txBody>
      </p:sp>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smtClean="0"/>
              <a:t>Conceptos de Ruta</a:t>
            </a:r>
            <a:endParaRPr lang="es-ES"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6</a:t>
            </a:fld>
            <a:endParaRPr lang="fr-FR" dirty="0"/>
          </a:p>
        </p:txBody>
      </p:sp>
      <p:sp>
        <p:nvSpPr>
          <p:cNvPr id="10" name="Rectángulo 9"/>
          <p:cNvSpPr/>
          <p:nvPr/>
        </p:nvSpPr>
        <p:spPr>
          <a:xfrm>
            <a:off x="358776" y="906016"/>
            <a:ext cx="8533706" cy="825354"/>
          </a:xfrm>
          <a:prstGeom prst="rect">
            <a:avLst/>
          </a:prstGeom>
        </p:spPr>
        <p:txBody>
          <a:bodyPr wrap="square">
            <a:spAutoFit/>
          </a:bodyPr>
          <a:lstStyle/>
          <a:p>
            <a:pPr>
              <a:defRPr/>
            </a:pPr>
            <a:r>
              <a:rPr lang="es-ES_tradnl" sz="1600" dirty="0"/>
              <a:t>Una ruta es la manera de garantizar a un tren un camino seguro entre una señal de origen y una señal de destino.</a:t>
            </a:r>
            <a:endParaRPr lang="es-ES" sz="1600" dirty="0"/>
          </a:p>
          <a:p>
            <a:pPr>
              <a:lnSpc>
                <a:spcPct val="105000"/>
              </a:lnSpc>
            </a:pPr>
            <a:endParaRPr lang="es-ES" altLang="es-ES" sz="1600" dirty="0"/>
          </a:p>
        </p:txBody>
      </p:sp>
      <p:sp>
        <p:nvSpPr>
          <p:cNvPr id="8" name="1 CuadroTexto"/>
          <p:cNvSpPr txBox="1"/>
          <p:nvPr/>
        </p:nvSpPr>
        <p:spPr>
          <a:xfrm>
            <a:off x="5364088" y="2355726"/>
            <a:ext cx="2880319" cy="1077218"/>
          </a:xfrm>
          <a:prstGeom prst="rect">
            <a:avLst/>
          </a:prstGeom>
          <a:noFill/>
        </p:spPr>
        <p:txBody>
          <a:bodyPr wrap="square">
            <a:spAutoFit/>
          </a:bodyPr>
          <a:lstStyle/>
          <a:p>
            <a:pPr algn="just" eaLnBrk="1" hangingPunct="1">
              <a:defRPr/>
            </a:pPr>
            <a:r>
              <a:rPr lang="es-ES_tradnl" sz="1600" dirty="0">
                <a:latin typeface="+mn-lt"/>
              </a:rPr>
              <a:t>Los operadores utilizan</a:t>
            </a:r>
            <a:r>
              <a:rPr lang="es-ES" sz="1600" dirty="0">
                <a:latin typeface="+mn-lt"/>
              </a:rPr>
              <a:t> las rutas para poder desplazar los trenes de un lugar a otro en condiciones de seguridad.</a:t>
            </a:r>
            <a:endParaRPr lang="es-ES_tradnl" sz="1600" dirty="0">
              <a:latin typeface="+mn-lt"/>
            </a:endParaRPr>
          </a:p>
        </p:txBody>
      </p:sp>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35646"/>
            <a:ext cx="3960440" cy="2668823"/>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433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es-ES"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Señales</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7</a:t>
            </a:fld>
            <a:endParaRPr lang="fr-FR" noProof="0"/>
          </a:p>
        </p:txBody>
      </p:sp>
      <p:sp>
        <p:nvSpPr>
          <p:cNvPr id="25" name="Espace réservé du texte 24"/>
          <p:cNvSpPr>
            <a:spLocks noGrp="1"/>
          </p:cNvSpPr>
          <p:nvPr>
            <p:ph type="body" sz="quarter" idx="13"/>
          </p:nvPr>
        </p:nvSpPr>
        <p:spPr/>
        <p:txBody>
          <a:bodyPr/>
          <a:lstStyle/>
          <a:p>
            <a:r>
              <a:rPr lang="es-ES" dirty="0" smtClean="0"/>
              <a:t>Partes de la Ruta</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8</a:t>
            </a:fld>
            <a:endParaRPr lang="fr-FR" dirty="0"/>
          </a:p>
        </p:txBody>
      </p:sp>
      <p:sp>
        <p:nvSpPr>
          <p:cNvPr id="13" name="1 Rectángulo"/>
          <p:cNvSpPr/>
          <p:nvPr/>
        </p:nvSpPr>
        <p:spPr>
          <a:xfrm>
            <a:off x="527968" y="795536"/>
            <a:ext cx="7729538" cy="1200150"/>
          </a:xfrm>
          <a:prstGeom prst="rect">
            <a:avLst/>
          </a:prstGeom>
        </p:spPr>
        <p:txBody>
          <a:bodyPr>
            <a:spAutoFit/>
          </a:bodyPr>
          <a:lstStyle/>
          <a:p>
            <a:pPr lvl="1">
              <a:spcBef>
                <a:spcPct val="20000"/>
              </a:spcBef>
              <a:defRPr/>
            </a:pPr>
            <a:r>
              <a:rPr lang="es-ES" sz="2400" kern="0" dirty="0">
                <a:latin typeface="FuturaA Bk BT" pitchFamily="34" charset="0"/>
              </a:rPr>
              <a:t>RUTA </a:t>
            </a:r>
            <a:r>
              <a:rPr lang="es-ES" sz="2400" b="0" kern="0" dirty="0">
                <a:solidFill>
                  <a:srgbClr val="808080"/>
                </a:solidFill>
                <a:latin typeface="FuturaA Bk BT" pitchFamily="34" charset="0"/>
              </a:rPr>
              <a:t>= </a:t>
            </a:r>
            <a:r>
              <a:rPr lang="es-ES" sz="2400" b="0" kern="0" dirty="0">
                <a:latin typeface="FuturaA Bk BT" pitchFamily="34" charset="0"/>
              </a:rPr>
              <a:t>Zona Asegurada</a:t>
            </a:r>
            <a:r>
              <a:rPr lang="es-ES" sz="2400" b="0" kern="0" dirty="0">
                <a:solidFill>
                  <a:srgbClr val="3333CC">
                    <a:lumMod val="75000"/>
                  </a:srgbClr>
                </a:solidFill>
                <a:latin typeface="FuturaA Bk BT" pitchFamily="34" charset="0"/>
              </a:rPr>
              <a:t>+ </a:t>
            </a:r>
            <a:r>
              <a:rPr lang="es-ES" sz="2400" b="0" kern="0" dirty="0">
                <a:solidFill>
                  <a:srgbClr val="0066CC"/>
                </a:solidFill>
                <a:latin typeface="FuturaA Bk BT" pitchFamily="34" charset="0"/>
              </a:rPr>
              <a:t>zona de Proximidad </a:t>
            </a:r>
            <a:r>
              <a:rPr lang="es-ES" sz="2400" b="0" kern="0" dirty="0">
                <a:solidFill>
                  <a:srgbClr val="3333CC">
                    <a:lumMod val="75000"/>
                  </a:srgbClr>
                </a:solidFill>
                <a:latin typeface="FuturaA Bk BT" pitchFamily="34" charset="0"/>
              </a:rPr>
              <a:t>+ </a:t>
            </a:r>
            <a:r>
              <a:rPr lang="es-ES" sz="2400" b="0" kern="0" dirty="0">
                <a:solidFill>
                  <a:srgbClr val="008000"/>
                </a:solidFill>
                <a:latin typeface="FuturaA Bk BT" pitchFamily="34" charset="0"/>
              </a:rPr>
              <a:t>zona de Deslizamiento </a:t>
            </a:r>
            <a:r>
              <a:rPr lang="es-ES" sz="2400" b="0" kern="0" dirty="0">
                <a:solidFill>
                  <a:srgbClr val="3333CC">
                    <a:lumMod val="75000"/>
                  </a:srgbClr>
                </a:solidFill>
                <a:latin typeface="FuturaA Bk BT" pitchFamily="34" charset="0"/>
              </a:rPr>
              <a:t>+ </a:t>
            </a:r>
            <a:r>
              <a:rPr lang="es-ES" sz="2400" b="0" kern="0" dirty="0">
                <a:solidFill>
                  <a:srgbClr val="FF9933"/>
                </a:solidFill>
                <a:latin typeface="FuturaA Bk BT" pitchFamily="34" charset="0"/>
              </a:rPr>
              <a:t>zona de Protección de Flanco </a:t>
            </a:r>
          </a:p>
        </p:txBody>
      </p:sp>
      <p:pic>
        <p:nvPicPr>
          <p:cNvPr id="6" name="Imagen 5"/>
          <p:cNvPicPr>
            <a:picLocks noChangeAspect="1"/>
          </p:cNvPicPr>
          <p:nvPr/>
        </p:nvPicPr>
        <p:blipFill rotWithShape="1">
          <a:blip r:embed="rId2"/>
          <a:srcRect t="7890"/>
          <a:stretch/>
        </p:blipFill>
        <p:spPr>
          <a:xfrm>
            <a:off x="1062621" y="1923678"/>
            <a:ext cx="6660232" cy="2522001"/>
          </a:xfrm>
          <a:prstGeom prst="rect">
            <a:avLst/>
          </a:prstGeom>
        </p:spPr>
      </p:pic>
      <p:sp>
        <p:nvSpPr>
          <p:cNvPr id="8"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2. Partes de la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2758309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es-ES" smtClean="0"/>
              <a:t>Date</a:t>
            </a:r>
            <a:endParaRPr lang="fr-FR"/>
          </a:p>
        </p:txBody>
      </p:sp>
      <p:sp>
        <p:nvSpPr>
          <p:cNvPr id="4" name="Espace réservé du pied de page 3"/>
          <p:cNvSpPr>
            <a:spLocks noGrp="1"/>
          </p:cNvSpPr>
          <p:nvPr>
            <p:ph type="ftr" sz="quarter" idx="11"/>
          </p:nvPr>
        </p:nvSpPr>
        <p:spPr/>
        <p:txBody>
          <a:bodyPr/>
          <a:lstStyle/>
          <a:p>
            <a:r>
              <a:rPr lang="es-ES" dirty="0"/>
              <a:t>Conceptos de Ruta</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9</a:t>
            </a:fld>
            <a:endParaRPr lang="fr-FR" dirty="0"/>
          </a:p>
        </p:txBody>
      </p:sp>
      <p:sp>
        <p:nvSpPr>
          <p:cNvPr id="8" name="Content Placeholder 1"/>
          <p:cNvSpPr txBox="1">
            <a:spLocks/>
          </p:cNvSpPr>
          <p:nvPr/>
        </p:nvSpPr>
        <p:spPr>
          <a:xfrm>
            <a:off x="431552" y="357371"/>
            <a:ext cx="8147050" cy="720080"/>
          </a:xfrm>
          <a:prstGeom prst="rect">
            <a:avLst/>
          </a:prstGeom>
        </p:spPr>
        <p:txBody>
          <a:bodyPr/>
          <a:lst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endParaRPr lang="es-ES" sz="2800" dirty="0" smtClean="0"/>
          </a:p>
          <a:p>
            <a:pPr algn="l">
              <a:defRPr/>
            </a:pPr>
            <a:r>
              <a:rPr lang="es-ES" sz="1600" b="1" dirty="0" smtClean="0">
                <a:solidFill>
                  <a:schemeClr val="tx1"/>
                </a:solidFill>
              </a:rPr>
              <a:t>Zona Asegurada</a:t>
            </a:r>
            <a:r>
              <a:rPr lang="es-ES" sz="1600" dirty="0" smtClean="0">
                <a:solidFill>
                  <a:schemeClr val="tx1"/>
                </a:solidFill>
              </a:rPr>
              <a:t>: compuesta por todos los elementos que el tren recorre entre el punto de principio y fin.</a:t>
            </a:r>
            <a:endParaRPr lang="es-ES" sz="1600" dirty="0">
              <a:solidFill>
                <a:schemeClr val="tx1"/>
              </a:solidFill>
            </a:endParaRPr>
          </a:p>
        </p:txBody>
      </p:sp>
      <p:pic>
        <p:nvPicPr>
          <p:cNvPr id="2" name="Imagen 1"/>
          <p:cNvPicPr>
            <a:picLocks noChangeAspect="1"/>
          </p:cNvPicPr>
          <p:nvPr/>
        </p:nvPicPr>
        <p:blipFill>
          <a:blip r:embed="rId2"/>
          <a:stretch>
            <a:fillRect/>
          </a:stretch>
        </p:blipFill>
        <p:spPr>
          <a:xfrm>
            <a:off x="1061242" y="1446548"/>
            <a:ext cx="6662990" cy="2376264"/>
          </a:xfrm>
          <a:prstGeom prst="rect">
            <a:avLst/>
          </a:prstGeom>
        </p:spPr>
      </p:pic>
      <p:sp>
        <p:nvSpPr>
          <p:cNvPr id="9" name="Titre 6"/>
          <p:cNvSpPr txBox="1">
            <a:spLocks/>
          </p:cNvSpPr>
          <p:nvPr/>
        </p:nvSpPr>
        <p:spPr bwMode="gray">
          <a:xfrm>
            <a:off x="358776" y="438663"/>
            <a:ext cx="8426450" cy="296883"/>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fr-FR" dirty="0">
                <a:solidFill>
                  <a:schemeClr val="tx2"/>
                </a:solidFill>
                <a:latin typeface="+mn-lt"/>
                <a:ea typeface="+mn-ea"/>
                <a:cs typeface="+mn-cs"/>
              </a:rPr>
              <a:t>2. Partes de la </a:t>
            </a:r>
            <a:r>
              <a:rPr lang="fr-FR" dirty="0" err="1">
                <a:solidFill>
                  <a:schemeClr val="tx2"/>
                </a:solidFill>
                <a:latin typeface="+mn-lt"/>
                <a:ea typeface="+mn-ea"/>
                <a:cs typeface="+mn-cs"/>
              </a:rPr>
              <a:t>Ruta</a:t>
            </a:r>
            <a:r>
              <a:rPr lang="fr-FR" dirty="0">
                <a:solidFill>
                  <a:schemeClr val="tx2"/>
                </a:solidFill>
                <a:latin typeface="+mn-lt"/>
                <a:ea typeface="+mn-ea"/>
                <a:cs typeface="+mn-cs"/>
              </a:rPr>
              <a:t> </a:t>
            </a:r>
          </a:p>
        </p:txBody>
      </p:sp>
    </p:spTree>
    <p:extLst>
      <p:ext uri="{BB962C8B-B14F-4D97-AF65-F5344CB8AC3E}">
        <p14:creationId xmlns:p14="http://schemas.microsoft.com/office/powerpoint/2010/main" val="1656873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2.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3750</TotalTime>
  <Words>2376</Words>
  <Application>Microsoft Office PowerPoint</Application>
  <PresentationFormat>Presentación en pantalla (16:9)</PresentationFormat>
  <Paragraphs>543</Paragraphs>
  <Slides>47</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47</vt:i4>
      </vt:variant>
    </vt:vector>
  </HeadingPairs>
  <TitlesOfParts>
    <vt:vector size="54" baseType="lpstr">
      <vt:lpstr>Arial</vt:lpstr>
      <vt:lpstr>Arial Black</vt:lpstr>
      <vt:lpstr>Calibri</vt:lpstr>
      <vt:lpstr>FuturaA Bk BT</vt:lpstr>
      <vt:lpstr>Invensys Andale</vt:lpstr>
      <vt:lpstr>Wingdings</vt:lpstr>
      <vt:lpstr>Altran</vt:lpstr>
      <vt:lpstr>Presentación de PowerPoint</vt:lpstr>
      <vt:lpstr>Presentación de PowerPoint</vt:lpstr>
      <vt:lpstr>Agenda</vt:lpstr>
      <vt:lpstr>1.</vt:lpstr>
      <vt:lpstr>1. Definición </vt:lpstr>
      <vt:lpstr>1. Definición </vt:lpstr>
      <vt:lpstr>2.</vt:lpstr>
      <vt:lpstr>Presentación de PowerPoint</vt:lpstr>
      <vt:lpstr>Presentación de PowerPoint</vt:lpstr>
      <vt:lpstr>Presentación de PowerPoint</vt:lpstr>
      <vt:lpstr>Presentación de PowerPoint</vt:lpstr>
      <vt:lpstr>Presentación de PowerPoint</vt:lpstr>
      <vt:lpstr>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vt:lpstr>
      <vt:lpstr>Presentación de PowerPoint</vt:lpstr>
      <vt:lpstr>Presentación de PowerPoint</vt:lpstr>
      <vt:lpstr>Presentación de PowerPoint</vt:lpstr>
      <vt:lpstr>Presentación de PowerPoint</vt:lpstr>
      <vt:lpstr>Presentación de PowerPoint</vt:lpstr>
      <vt:lpstr>5.</vt:lpstr>
      <vt:lpstr>Presentación de PowerPoint</vt:lpstr>
      <vt:lpstr>Presentación de PowerPoint</vt:lpstr>
      <vt:lpstr>Presentación de PowerPoint</vt:lpstr>
      <vt:lpstr>6.</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Altran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Altran</dc:subject>
  <dc:creator>Fabrizio Alejandro Patiño Ferranti</dc:creator>
  <cp:lastModifiedBy>Fabrizio Alejandro Patiño Ferranti</cp:lastModifiedBy>
  <cp:revision>260</cp:revision>
  <dcterms:created xsi:type="dcterms:W3CDTF">2018-03-26T07:23:09Z</dcterms:created>
  <dcterms:modified xsi:type="dcterms:W3CDTF">2021-08-26T17:18:16Z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