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76" r:id="rId2"/>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6 Düz Bağlayıcı"/>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28 Başlık"/>
          <p:cNvSpPr>
            <a:spLocks noGrp="1"/>
          </p:cNvSpPr>
          <p:nvPr>
            <p:ph type="ctrTitle"/>
          </p:nvPr>
        </p:nvSpPr>
        <p:spPr>
          <a:xfrm>
            <a:off x="381000" y="4853411"/>
            <a:ext cx="8458200" cy="1222375"/>
          </a:xfrm>
        </p:spPr>
        <p:txBody>
          <a:bodyPr anchor="t"/>
          <a:lstStyle/>
          <a:p>
            <a:r>
              <a:rPr kumimoji="0" lang="tr-TR" smtClean="0"/>
              <a:t>Asıl başlık stili için tıklatın</a:t>
            </a:r>
            <a:endParaRPr kumimoji="0" lang="en-US"/>
          </a:p>
        </p:txBody>
      </p:sp>
      <p:sp>
        <p:nvSpPr>
          <p:cNvPr id="9" name="8 Alt Başlık"/>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16" name="15 Veri Yer Tutucusu"/>
          <p:cNvSpPr>
            <a:spLocks noGrp="1"/>
          </p:cNvSpPr>
          <p:nvPr>
            <p:ph type="dt" sz="half" idx="10"/>
          </p:nvPr>
        </p:nvSpPr>
        <p:spPr/>
        <p:txBody>
          <a:bodyPr/>
          <a:lstStyle/>
          <a:p>
            <a:fld id="{1C9411B9-9566-4DD8-834E-5D33F4FA8783}" type="datetimeFigureOut">
              <a:rPr lang="tr-TR" smtClean="0"/>
              <a:pPr/>
              <a:t>18.3.2024</a:t>
            </a:fld>
            <a:endParaRPr lang="tr-TR"/>
          </a:p>
        </p:txBody>
      </p:sp>
      <p:sp>
        <p:nvSpPr>
          <p:cNvPr id="2" name="1 Altbilgi Yer Tutucusu"/>
          <p:cNvSpPr>
            <a:spLocks noGrp="1"/>
          </p:cNvSpPr>
          <p:nvPr>
            <p:ph type="ftr" sz="quarter" idx="11"/>
          </p:nvPr>
        </p:nvSpPr>
        <p:spPr/>
        <p:txBody>
          <a:bodyPr/>
          <a:lstStyle/>
          <a:p>
            <a:endParaRPr lang="tr-TR"/>
          </a:p>
        </p:txBody>
      </p:sp>
      <p:sp>
        <p:nvSpPr>
          <p:cNvPr id="15" name="14 Slayt Numarası Yer Tutucusu"/>
          <p:cNvSpPr>
            <a:spLocks noGrp="1"/>
          </p:cNvSpPr>
          <p:nvPr>
            <p:ph type="sldNum" sz="quarter" idx="12"/>
          </p:nvPr>
        </p:nvSpPr>
        <p:spPr>
          <a:xfrm>
            <a:off x="8229600" y="6473952"/>
            <a:ext cx="758952" cy="246888"/>
          </a:xfrm>
        </p:spPr>
        <p:txBody>
          <a:bodyPr/>
          <a:lstStyle/>
          <a:p>
            <a:fld id="{81A52EBA-2AD6-447F-BB87-3DF8F57D30A6}"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1C9411B9-9566-4DD8-834E-5D33F4FA8783}" type="datetimeFigureOut">
              <a:rPr lang="tr-TR" smtClean="0"/>
              <a:pPr/>
              <a:t>18.3.2024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1A52EBA-2AD6-447F-BB87-3DF8F57D30A6}"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858000" y="549276"/>
            <a:ext cx="18288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549276"/>
            <a:ext cx="62484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1C9411B9-9566-4DD8-834E-5D33F4FA8783}" type="datetimeFigureOut">
              <a:rPr lang="tr-TR" smtClean="0"/>
              <a:pPr/>
              <a:t>18.3.2024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1A52EBA-2AD6-447F-BB87-3DF8F57D30A6}"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2" name="21 Başlık"/>
          <p:cNvSpPr>
            <a:spLocks noGrp="1"/>
          </p:cNvSpPr>
          <p:nvPr>
            <p:ph type="title"/>
          </p:nvPr>
        </p:nvSpPr>
        <p:spPr/>
        <p:txBody>
          <a:bodyPr/>
          <a:lstStyle/>
          <a:p>
            <a:r>
              <a:rPr kumimoji="0" lang="tr-TR" smtClean="0"/>
              <a:t>Asıl başlık stili için tıklatın</a:t>
            </a:r>
            <a:endParaRPr kumimoji="0" lang="en-US"/>
          </a:p>
        </p:txBody>
      </p:sp>
      <p:sp>
        <p:nvSpPr>
          <p:cNvPr id="27" name="26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5" name="24 Veri Yer Tutucusu"/>
          <p:cNvSpPr>
            <a:spLocks noGrp="1"/>
          </p:cNvSpPr>
          <p:nvPr>
            <p:ph type="dt" sz="half" idx="10"/>
          </p:nvPr>
        </p:nvSpPr>
        <p:spPr/>
        <p:txBody>
          <a:bodyPr/>
          <a:lstStyle/>
          <a:p>
            <a:fld id="{1C9411B9-9566-4DD8-834E-5D33F4FA8783}" type="datetimeFigureOut">
              <a:rPr lang="tr-TR" smtClean="0"/>
              <a:pPr/>
              <a:t>18.3.2024</a:t>
            </a:fld>
            <a:endParaRPr lang="tr-TR"/>
          </a:p>
        </p:txBody>
      </p:sp>
      <p:sp>
        <p:nvSpPr>
          <p:cNvPr id="19" name="18 Altbilgi Yer Tutucusu"/>
          <p:cNvSpPr>
            <a:spLocks noGrp="1"/>
          </p:cNvSpPr>
          <p:nvPr>
            <p:ph type="ftr" sz="quarter" idx="11"/>
          </p:nvPr>
        </p:nvSpPr>
        <p:spPr>
          <a:xfrm>
            <a:off x="3581400" y="76200"/>
            <a:ext cx="2895600" cy="288925"/>
          </a:xfrm>
        </p:spPr>
        <p:txBody>
          <a:bodyPr/>
          <a:lstStyle/>
          <a:p>
            <a:endParaRPr lang="tr-TR"/>
          </a:p>
        </p:txBody>
      </p:sp>
      <p:sp>
        <p:nvSpPr>
          <p:cNvPr id="16" name="15 Slayt Numarası Yer Tutucusu"/>
          <p:cNvSpPr>
            <a:spLocks noGrp="1"/>
          </p:cNvSpPr>
          <p:nvPr>
            <p:ph type="sldNum" sz="quarter" idx="12"/>
          </p:nvPr>
        </p:nvSpPr>
        <p:spPr>
          <a:xfrm>
            <a:off x="8229600" y="6473952"/>
            <a:ext cx="758952" cy="246888"/>
          </a:xfrm>
        </p:spPr>
        <p:txBody>
          <a:bodyPr/>
          <a:lstStyle/>
          <a:p>
            <a:fld id="{81A52EBA-2AD6-447F-BB87-3DF8F57D30A6}"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2"/>
      </p:bgRef>
    </p:bg>
    <p:spTree>
      <p:nvGrpSpPr>
        <p:cNvPr id="1" name=""/>
        <p:cNvGrpSpPr/>
        <p:nvPr/>
      </p:nvGrpSpPr>
      <p:grpSpPr>
        <a:xfrm>
          <a:off x="0" y="0"/>
          <a:ext cx="0" cy="0"/>
          <a:chOff x="0" y="0"/>
          <a:chExt cx="0" cy="0"/>
        </a:xfrm>
      </p:grpSpPr>
      <p:sp>
        <p:nvSpPr>
          <p:cNvPr id="7" name="6 Düz Bağlayıcı"/>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etin Yer Tutucusu"/>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19" name="18 Veri Yer Tutucusu"/>
          <p:cNvSpPr>
            <a:spLocks noGrp="1"/>
          </p:cNvSpPr>
          <p:nvPr>
            <p:ph type="dt" sz="half" idx="10"/>
          </p:nvPr>
        </p:nvSpPr>
        <p:spPr/>
        <p:txBody>
          <a:bodyPr/>
          <a:lstStyle/>
          <a:p>
            <a:fld id="{1C9411B9-9566-4DD8-834E-5D33F4FA8783}" type="datetimeFigureOut">
              <a:rPr lang="tr-TR" smtClean="0"/>
              <a:pPr/>
              <a:t>18.3.2024</a:t>
            </a:fld>
            <a:endParaRPr lang="tr-TR"/>
          </a:p>
        </p:txBody>
      </p:sp>
      <p:sp>
        <p:nvSpPr>
          <p:cNvPr id="11" name="10 Altbilgi Yer Tutucusu"/>
          <p:cNvSpPr>
            <a:spLocks noGrp="1"/>
          </p:cNvSpPr>
          <p:nvPr>
            <p:ph type="ftr" sz="quarter" idx="11"/>
          </p:nvPr>
        </p:nvSpPr>
        <p:spPr/>
        <p:txBody>
          <a:bodyPr/>
          <a:lstStyle/>
          <a:p>
            <a:endParaRPr lang="tr-TR"/>
          </a:p>
        </p:txBody>
      </p:sp>
      <p:sp>
        <p:nvSpPr>
          <p:cNvPr id="16" name="15 Slayt Numarası Yer Tutucusu"/>
          <p:cNvSpPr>
            <a:spLocks noGrp="1"/>
          </p:cNvSpPr>
          <p:nvPr>
            <p:ph type="sldNum" sz="quarter" idx="12"/>
          </p:nvPr>
        </p:nvSpPr>
        <p:spPr/>
        <p:txBody>
          <a:bodyPr/>
          <a:lstStyle/>
          <a:p>
            <a:fld id="{81A52EBA-2AD6-447F-BB87-3DF8F57D30A6}" type="slidenum">
              <a:rPr lang="tr-TR" smtClean="0"/>
              <a:pPr/>
              <a:t>‹#›</a:t>
            </a:fld>
            <a:endParaRPr lang="tr-TR"/>
          </a:p>
        </p:txBody>
      </p:sp>
      <p:sp>
        <p:nvSpPr>
          <p:cNvPr id="8" name="7 Başlık"/>
          <p:cNvSpPr>
            <a:spLocks noGrp="1"/>
          </p:cNvSpPr>
          <p:nvPr>
            <p:ph type="title"/>
          </p:nvPr>
        </p:nvSpPr>
        <p:spPr>
          <a:xfrm>
            <a:off x="180475" y="2947085"/>
            <a:ext cx="8686800" cy="1184825"/>
          </a:xfrm>
        </p:spPr>
        <p:txBody>
          <a:bodyPr rtlCol="0" anchor="t"/>
          <a:lstStyle>
            <a:lvl1pPr algn="r">
              <a:defRPr/>
            </a:lvl1pPr>
          </a:lstStyle>
          <a:p>
            <a:r>
              <a:rPr kumimoji="0" lang="tr-TR" smtClean="0"/>
              <a:t>Asıl başlık stili için tıklatın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0" name="19 Başlık"/>
          <p:cNvSpPr>
            <a:spLocks noGrp="1"/>
          </p:cNvSpPr>
          <p:nvPr>
            <p:ph type="title"/>
          </p:nvPr>
        </p:nvSpPr>
        <p:spPr>
          <a:xfrm>
            <a:off x="301752" y="457200"/>
            <a:ext cx="8686800" cy="841248"/>
          </a:xfrm>
        </p:spPr>
        <p:txBody>
          <a:bodyPr/>
          <a:lstStyle/>
          <a:p>
            <a:r>
              <a:rPr kumimoji="0" lang="tr-TR" smtClean="0"/>
              <a:t>Asıl başlık stili için tıklatın</a:t>
            </a:r>
            <a:endParaRPr kumimoji="0" lang="en-US"/>
          </a:p>
        </p:txBody>
      </p:sp>
      <p:sp>
        <p:nvSpPr>
          <p:cNvPr id="14" name="13 İçerik Yer Tutucusu"/>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20 Veri Yer Tutucusu"/>
          <p:cNvSpPr>
            <a:spLocks noGrp="1"/>
          </p:cNvSpPr>
          <p:nvPr>
            <p:ph type="dt" sz="half" idx="10"/>
          </p:nvPr>
        </p:nvSpPr>
        <p:spPr/>
        <p:txBody>
          <a:bodyPr/>
          <a:lstStyle/>
          <a:p>
            <a:fld id="{1C9411B9-9566-4DD8-834E-5D33F4FA8783}" type="datetimeFigureOut">
              <a:rPr lang="tr-TR" smtClean="0"/>
              <a:pPr/>
              <a:t>18.3.2024</a:t>
            </a:fld>
            <a:endParaRPr lang="tr-TR"/>
          </a:p>
        </p:txBody>
      </p:sp>
      <p:sp>
        <p:nvSpPr>
          <p:cNvPr id="10" name="9 Altbilgi Yer Tutucusu"/>
          <p:cNvSpPr>
            <a:spLocks noGrp="1"/>
          </p:cNvSpPr>
          <p:nvPr>
            <p:ph type="ftr" sz="quarter" idx="11"/>
          </p:nvPr>
        </p:nvSpPr>
        <p:spPr/>
        <p:txBody>
          <a:bodyPr/>
          <a:lstStyle/>
          <a:p>
            <a:endParaRPr lang="tr-TR"/>
          </a:p>
        </p:txBody>
      </p:sp>
      <p:sp>
        <p:nvSpPr>
          <p:cNvPr id="31" name="30 Slayt Numarası Yer Tutucusu"/>
          <p:cNvSpPr>
            <a:spLocks noGrp="1"/>
          </p:cNvSpPr>
          <p:nvPr>
            <p:ph type="sldNum" sz="quarter" idx="12"/>
          </p:nvPr>
        </p:nvSpPr>
        <p:spPr/>
        <p:txBody>
          <a:bodyPr/>
          <a:lstStyle/>
          <a:p>
            <a:fld id="{81A52EBA-2AD6-447F-BB87-3DF8F57D30A6}"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9" name="28 Başlık"/>
          <p:cNvSpPr>
            <a:spLocks noGrp="1"/>
          </p:cNvSpPr>
          <p:nvPr>
            <p:ph type="title"/>
          </p:nvPr>
        </p:nvSpPr>
        <p:spPr>
          <a:xfrm>
            <a:off x="304800" y="5410200"/>
            <a:ext cx="8610600" cy="882650"/>
          </a:xfrm>
        </p:spPr>
        <p:txBody>
          <a:bodyPr anchor="ctr"/>
          <a:lstStyle>
            <a:lvl1pPr>
              <a:defRPr/>
            </a:lvl1p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25" name="24 Metin Yer Tutucusu"/>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İçerik Yer Tutucusu"/>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8" name="27 İçerik Yer Tutucusu"/>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9 Veri Yer Tutucusu"/>
          <p:cNvSpPr>
            <a:spLocks noGrp="1"/>
          </p:cNvSpPr>
          <p:nvPr>
            <p:ph type="dt" sz="half" idx="10"/>
          </p:nvPr>
        </p:nvSpPr>
        <p:spPr/>
        <p:txBody>
          <a:bodyPr/>
          <a:lstStyle/>
          <a:p>
            <a:fld id="{1C9411B9-9566-4DD8-834E-5D33F4FA8783}" type="datetimeFigureOut">
              <a:rPr lang="tr-TR" smtClean="0"/>
              <a:pPr/>
              <a:t>18.3.2024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229600" y="6477000"/>
            <a:ext cx="762000" cy="246888"/>
          </a:xfrm>
        </p:spPr>
        <p:txBody>
          <a:bodyPr/>
          <a:lstStyle/>
          <a:p>
            <a:fld id="{81A52EBA-2AD6-447F-BB87-3DF8F57D30A6}" type="slidenum">
              <a:rPr lang="tr-TR" smtClean="0"/>
              <a:pPr/>
              <a:t>‹#›</a:t>
            </a:fld>
            <a:endParaRPr lang="tr-TR"/>
          </a:p>
        </p:txBody>
      </p:sp>
      <p:sp>
        <p:nvSpPr>
          <p:cNvPr id="11" name="10 Düz Bağlayıcı"/>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30" name="29 Başlık"/>
          <p:cNvSpPr>
            <a:spLocks noGrp="1"/>
          </p:cNvSpPr>
          <p:nvPr>
            <p:ph type="title"/>
          </p:nvPr>
        </p:nvSpPr>
        <p:spPr>
          <a:xfrm>
            <a:off x="301752" y="457200"/>
            <a:ext cx="8686800" cy="841248"/>
          </a:xfrm>
        </p:spPr>
        <p:txBody>
          <a:bodyPr/>
          <a:lstStyle/>
          <a:p>
            <a:r>
              <a:rPr kumimoji="0" lang="tr-TR" smtClean="0"/>
              <a:t>Asıl başlık stili için tıklatın</a:t>
            </a:r>
            <a:endParaRPr kumimoji="0" lang="en-US"/>
          </a:p>
        </p:txBody>
      </p:sp>
      <p:sp>
        <p:nvSpPr>
          <p:cNvPr id="12" name="11 Veri Yer Tutucusu"/>
          <p:cNvSpPr>
            <a:spLocks noGrp="1"/>
          </p:cNvSpPr>
          <p:nvPr>
            <p:ph type="dt" sz="half" idx="10"/>
          </p:nvPr>
        </p:nvSpPr>
        <p:spPr/>
        <p:txBody>
          <a:bodyPr/>
          <a:lstStyle/>
          <a:p>
            <a:fld id="{1C9411B9-9566-4DD8-834E-5D33F4FA8783}" type="datetimeFigureOut">
              <a:rPr lang="tr-TR" smtClean="0"/>
              <a:pPr/>
              <a:t>18.3.2024</a:t>
            </a:fld>
            <a:endParaRPr lang="tr-TR"/>
          </a:p>
        </p:txBody>
      </p:sp>
      <p:sp>
        <p:nvSpPr>
          <p:cNvPr id="21" name="20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1A52EBA-2AD6-447F-BB87-3DF8F57D30A6}"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3" name="2 Veri Yer Tutucusu"/>
          <p:cNvSpPr>
            <a:spLocks noGrp="1"/>
          </p:cNvSpPr>
          <p:nvPr>
            <p:ph type="dt" sz="half" idx="10"/>
          </p:nvPr>
        </p:nvSpPr>
        <p:spPr/>
        <p:txBody>
          <a:bodyPr/>
          <a:lstStyle/>
          <a:p>
            <a:fld id="{1C9411B9-9566-4DD8-834E-5D33F4FA8783}" type="datetimeFigureOut">
              <a:rPr lang="tr-TR" smtClean="0"/>
              <a:pPr/>
              <a:t>18.3.2024</a:t>
            </a:fld>
            <a:endParaRPr lang="tr-TR"/>
          </a:p>
        </p:txBody>
      </p:sp>
      <p:sp>
        <p:nvSpPr>
          <p:cNvPr id="24" name="23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81A52EBA-2AD6-447F-BB87-3DF8F57D30A6}"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7 Düz Bağlayıcı"/>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Başlık"/>
          <p:cNvSpPr>
            <a:spLocks noGrp="1"/>
          </p:cNvSpPr>
          <p:nvPr>
            <p:ph type="title"/>
          </p:nvPr>
        </p:nvSpPr>
        <p:spPr>
          <a:xfrm>
            <a:off x="457200" y="5486400"/>
            <a:ext cx="8458200" cy="520700"/>
          </a:xfrm>
        </p:spPr>
        <p:txBody>
          <a:bodyPr anchor="ctr"/>
          <a:lstStyle>
            <a:lvl1pPr algn="l">
              <a:buNone/>
              <a:defRPr sz="2000" b="1"/>
            </a:lvl1pPr>
          </a:lstStyle>
          <a:p>
            <a:r>
              <a:rPr kumimoji="0" lang="tr-TR" smtClean="0"/>
              <a:t>Asıl başlık stili için tıklatın</a:t>
            </a:r>
            <a:endParaRPr kumimoji="0" lang="en-US"/>
          </a:p>
        </p:txBody>
      </p:sp>
      <p:sp>
        <p:nvSpPr>
          <p:cNvPr id="26" name="25 Metin Yer Tutucusu"/>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14" name="13 İçerik Yer Tutucusu"/>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5" name="24 Veri Yer Tutucusu"/>
          <p:cNvSpPr>
            <a:spLocks noGrp="1"/>
          </p:cNvSpPr>
          <p:nvPr>
            <p:ph type="dt" sz="half" idx="10"/>
          </p:nvPr>
        </p:nvSpPr>
        <p:spPr/>
        <p:txBody>
          <a:bodyPr/>
          <a:lstStyle/>
          <a:p>
            <a:fld id="{1C9411B9-9566-4DD8-834E-5D33F4FA8783}" type="datetimeFigureOut">
              <a:rPr lang="tr-TR" smtClean="0"/>
              <a:pPr/>
              <a:t>18.3.2024</a:t>
            </a:fld>
            <a:endParaRPr lang="tr-TR"/>
          </a:p>
        </p:txBody>
      </p:sp>
      <p:sp>
        <p:nvSpPr>
          <p:cNvPr id="29" name="28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81A52EBA-2AD6-447F-BB87-3DF8F57D30A6}"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3" name="12 Resim Yer Tutucusu"/>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tr-TR" smtClean="0"/>
              <a:t>Resim eklemek için simgeyi tıklatın</a:t>
            </a:r>
            <a:endParaRPr kumimoji="0" lang="en-US" dirty="0"/>
          </a:p>
        </p:txBody>
      </p:sp>
      <p:sp>
        <p:nvSpPr>
          <p:cNvPr id="7" name="6 Veri Yer Tutucusu"/>
          <p:cNvSpPr>
            <a:spLocks noGrp="1"/>
          </p:cNvSpPr>
          <p:nvPr>
            <p:ph type="dt" sz="half" idx="10"/>
          </p:nvPr>
        </p:nvSpPr>
        <p:spPr/>
        <p:txBody>
          <a:bodyPr/>
          <a:lstStyle/>
          <a:p>
            <a:fld id="{1C9411B9-9566-4DD8-834E-5D33F4FA8783}" type="datetimeFigureOut">
              <a:rPr lang="tr-TR" smtClean="0"/>
              <a:pPr/>
              <a:t>18.3.2024</a:t>
            </a:fld>
            <a:endParaRPr lang="tr-TR"/>
          </a:p>
        </p:txBody>
      </p:sp>
      <p:sp>
        <p:nvSpPr>
          <p:cNvPr id="5" name="4 Altbilgi Yer Tutucusu"/>
          <p:cNvSpPr>
            <a:spLocks noGrp="1"/>
          </p:cNvSpPr>
          <p:nvPr>
            <p:ph type="ftr" sz="quarter" idx="11"/>
          </p:nvPr>
        </p:nvSpPr>
        <p:spPr/>
        <p:txBody>
          <a:bodyPr/>
          <a:lstStyle/>
          <a:p>
            <a:endParaRPr lang="tr-TR"/>
          </a:p>
        </p:txBody>
      </p:sp>
      <p:sp>
        <p:nvSpPr>
          <p:cNvPr id="31" name="30 Slayt Numarası Yer Tutucusu"/>
          <p:cNvSpPr>
            <a:spLocks noGrp="1"/>
          </p:cNvSpPr>
          <p:nvPr>
            <p:ph type="sldNum" sz="quarter" idx="12"/>
          </p:nvPr>
        </p:nvSpPr>
        <p:spPr/>
        <p:txBody>
          <a:bodyPr/>
          <a:lstStyle/>
          <a:p>
            <a:fld id="{81A52EBA-2AD6-447F-BB87-3DF8F57D30A6}" type="slidenum">
              <a:rPr lang="tr-TR" smtClean="0"/>
              <a:pPr/>
              <a:t>‹#›</a:t>
            </a:fld>
            <a:endParaRPr lang="tr-TR"/>
          </a:p>
        </p:txBody>
      </p:sp>
      <p:sp>
        <p:nvSpPr>
          <p:cNvPr id="17" name="16 Başlık"/>
          <p:cNvSpPr>
            <a:spLocks noGrp="1"/>
          </p:cNvSpPr>
          <p:nvPr>
            <p:ph type="title"/>
          </p:nvPr>
        </p:nvSpPr>
        <p:spPr>
          <a:xfrm>
            <a:off x="381000" y="4993760"/>
            <a:ext cx="5867400" cy="522288"/>
          </a:xfrm>
        </p:spPr>
        <p:txBody>
          <a:bodyPr anchor="ctr"/>
          <a:lstStyle>
            <a:lvl1pPr algn="l">
              <a:buNone/>
              <a:defRPr sz="2000" b="1"/>
            </a:lvl1pPr>
          </a:lstStyle>
          <a:p>
            <a:r>
              <a:rPr kumimoji="0" lang="tr-TR" smtClean="0"/>
              <a:t>Asıl başlık stili için tıklatın</a:t>
            </a:r>
            <a:endParaRPr kumimoji="0" lang="en-US"/>
          </a:p>
        </p:txBody>
      </p:sp>
      <p:sp>
        <p:nvSpPr>
          <p:cNvPr id="26" name="25 Metin Yer Tutucusu"/>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Düz Bağlayıcı"/>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Metin Yer Tutucusu"/>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1" name="10 Veri Yer Tutucusu"/>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C9411B9-9566-4DD8-834E-5D33F4FA8783}" type="datetimeFigureOut">
              <a:rPr lang="tr-TR" smtClean="0"/>
              <a:pPr/>
              <a:t>18.3.2024</a:t>
            </a:fld>
            <a:endParaRPr lang="tr-TR"/>
          </a:p>
        </p:txBody>
      </p:sp>
      <p:sp>
        <p:nvSpPr>
          <p:cNvPr id="28" name="27 Altbilgi Yer Tutucusu"/>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tr-TR"/>
          </a:p>
        </p:txBody>
      </p:sp>
      <p:sp>
        <p:nvSpPr>
          <p:cNvPr id="5" name="4 Slayt Numarası Yer Tutucusu"/>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81A52EBA-2AD6-447F-BB87-3DF8F57D30A6}" type="slidenum">
              <a:rPr lang="tr-TR" smtClean="0"/>
              <a:pPr/>
              <a:t>‹#›</a:t>
            </a:fld>
            <a:endParaRPr lang="tr-TR"/>
          </a:p>
        </p:txBody>
      </p:sp>
      <p:sp>
        <p:nvSpPr>
          <p:cNvPr id="10" name="9 Başlık Yer Tutucusu"/>
          <p:cNvSpPr>
            <a:spLocks noGrp="1"/>
          </p:cNvSpPr>
          <p:nvPr>
            <p:ph type="title"/>
          </p:nvPr>
        </p:nvSpPr>
        <p:spPr>
          <a:xfrm>
            <a:off x="304800" y="457200"/>
            <a:ext cx="8686800" cy="838200"/>
          </a:xfrm>
          <a:prstGeom prst="rect">
            <a:avLst/>
          </a:prstGeom>
        </p:spPr>
        <p:txBody>
          <a:bodyPr vert="horz" anchor="ctr">
            <a:normAutofit/>
          </a:bodyPr>
          <a:lstStyle/>
          <a:p>
            <a:r>
              <a:rPr kumimoji="0" lang="tr-TR" smtClean="0"/>
              <a:t>Asıl başlık stili için tıklatın</a:t>
            </a:r>
            <a:endParaRPr kumimoji="0" lang="en-US"/>
          </a:p>
        </p:txBody>
      </p:sp>
      <p:sp>
        <p:nvSpPr>
          <p:cNvPr id="9" name="8 Düz Bağlayıcı"/>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Düz Bağlayıcı"/>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1752" y="457200"/>
            <a:ext cx="8686800" cy="5329254"/>
          </a:xfrm>
        </p:spPr>
        <p:txBody>
          <a:bodyPr>
            <a:normAutofit/>
          </a:bodyPr>
          <a:lstStyle/>
          <a:p>
            <a:r>
              <a:rPr lang="tr-TR" sz="6000" dirty="0" smtClean="0">
                <a:solidFill>
                  <a:srgbClr val="002060"/>
                </a:solidFill>
              </a:rPr>
              <a:t>Mustafa </a:t>
            </a:r>
            <a:r>
              <a:rPr lang="tr-TR" sz="6000" dirty="0" err="1" smtClean="0">
                <a:solidFill>
                  <a:srgbClr val="002060"/>
                </a:solidFill>
              </a:rPr>
              <a:t>oskay</a:t>
            </a:r>
            <a:r>
              <a:rPr lang="tr-TR" sz="6000" dirty="0" smtClean="0">
                <a:solidFill>
                  <a:srgbClr val="002060"/>
                </a:solidFill>
              </a:rPr>
              <a:t> veri organizasyonu makale ödevi</a:t>
            </a:r>
            <a:br>
              <a:rPr lang="tr-TR" sz="6000" dirty="0" smtClean="0">
                <a:solidFill>
                  <a:srgbClr val="002060"/>
                </a:solidFill>
              </a:rPr>
            </a:br>
            <a:r>
              <a:rPr lang="tr-TR" sz="6000" dirty="0" smtClean="0">
                <a:solidFill>
                  <a:srgbClr val="002060"/>
                </a:solidFill>
              </a:rPr>
              <a:t>02210224043</a:t>
            </a:r>
            <a:endParaRPr lang="tr-TR" sz="6000"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214290"/>
            <a:ext cx="3357554" cy="785818"/>
          </a:xfrm>
        </p:spPr>
        <p:txBody>
          <a:bodyPr/>
          <a:lstStyle/>
          <a:p>
            <a:r>
              <a:rPr lang="tr-TR" dirty="0" smtClean="0"/>
              <a:t>4.4 İLİŞKİSEL VERİ MODELİ</a:t>
            </a:r>
            <a:endParaRPr lang="tr-TR" dirty="0"/>
          </a:p>
        </p:txBody>
      </p:sp>
      <p:sp>
        <p:nvSpPr>
          <p:cNvPr id="3" name="2 Metin Yer Tutucusu"/>
          <p:cNvSpPr>
            <a:spLocks noGrp="1"/>
          </p:cNvSpPr>
          <p:nvPr>
            <p:ph type="body" idx="2"/>
          </p:nvPr>
        </p:nvSpPr>
        <p:spPr>
          <a:xfrm>
            <a:off x="285721" y="1500174"/>
            <a:ext cx="2928958" cy="3910026"/>
          </a:xfrm>
        </p:spPr>
        <p:txBody>
          <a:bodyPr>
            <a:normAutofit fontScale="85000" lnSpcReduction="20000"/>
          </a:bodyPr>
          <a:lstStyle/>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r>
              <a:rPr lang="tr-TR" sz="1800" dirty="0" smtClean="0"/>
              <a:t>İ</a:t>
            </a:r>
          </a:p>
          <a:p>
            <a:endParaRPr lang="tr-TR" sz="1800" dirty="0" smtClean="0"/>
          </a:p>
          <a:p>
            <a:endParaRPr lang="tr-TR" sz="1800" dirty="0" smtClean="0"/>
          </a:p>
          <a:p>
            <a:endParaRPr lang="tr-TR" sz="1800" dirty="0" smtClean="0"/>
          </a:p>
          <a:p>
            <a:endParaRPr lang="tr-TR" sz="1900" b="1" dirty="0" smtClean="0"/>
          </a:p>
          <a:p>
            <a:r>
              <a:rPr lang="tr-TR" sz="1900" b="1" dirty="0" smtClean="0"/>
              <a:t>İLİŞKİSEL VERİ MODELİ ÖRNEĞİ</a:t>
            </a:r>
          </a:p>
        </p:txBody>
      </p:sp>
      <p:sp>
        <p:nvSpPr>
          <p:cNvPr id="4" name="3 İçerik Yer Tutucusu"/>
          <p:cNvSpPr>
            <a:spLocks noGrp="1"/>
          </p:cNvSpPr>
          <p:nvPr>
            <p:ph sz="half" idx="1"/>
          </p:nvPr>
        </p:nvSpPr>
        <p:spPr>
          <a:xfrm>
            <a:off x="3575050" y="785794"/>
            <a:ext cx="5340350" cy="4624406"/>
          </a:xfrm>
        </p:spPr>
        <p:txBody>
          <a:bodyPr>
            <a:noAutofit/>
          </a:bodyPr>
          <a:lstStyle/>
          <a:p>
            <a:r>
              <a:rPr lang="tr-TR" sz="1800" b="1" dirty="0" smtClean="0"/>
              <a:t>HİYERAŞİK VE AĞ VERİ MODELLERİNİN BAZI KONULARDA YETERSİZ KALMASI SONUCUNDA AĞ VERİ MODELİ ORTAYA ÇIKMIŞTIR</a:t>
            </a:r>
          </a:p>
          <a:p>
            <a:r>
              <a:rPr lang="tr-TR" sz="1800" b="1" dirty="0" smtClean="0"/>
              <a:t>İLİŞKİSEL VERİ MODELİNİN TEMEL KAVRAMI, İLİŞKİDİR</a:t>
            </a:r>
          </a:p>
          <a:p>
            <a:r>
              <a:rPr lang="tr-TR" sz="1800" b="1" dirty="0" smtClean="0"/>
              <a:t>İLİŞKİLER YARDIMIYLA VERİ İÇERSİNDEKİ İLİŞKİLER MODELLENİR</a:t>
            </a:r>
          </a:p>
          <a:p>
            <a:r>
              <a:rPr lang="tr-TR" sz="1800" b="1" dirty="0" smtClean="0"/>
              <a:t>BU SEBEBTEN DLAYI İLİŞKİSEL VERİ TABANI ÇEŞİTLİ İLİŞKİ ÖRNEKKLERİNDEN OLUŞUR</a:t>
            </a:r>
          </a:p>
          <a:p>
            <a:r>
              <a:rPr lang="tr-TR" sz="1800" b="1" dirty="0" smtClean="0"/>
              <a:t>KAVRAMSAL OLARAK İLİŞKİLER ,SATIR VE SÜTÜNLARDAN OLUŞAN İKİ BOYUTLU TABLOLARLA KAREKTERİZE EDİLİR.GENELİKLE  VERİ TABANINDA HER TABLO İÇİN BİR DOSYA BULUNUR</a:t>
            </a:r>
          </a:p>
          <a:p>
            <a:r>
              <a:rPr lang="tr-TR" sz="1800" b="1" dirty="0" smtClean="0"/>
              <a:t>TABLONUN HER  HER SATIRI BİRBİRLERİYLE İLİŞKİLİ OLAN VERİLERİN BİR TOPULUGUDDUR</a:t>
            </a:r>
          </a:p>
          <a:p>
            <a:r>
              <a:rPr lang="tr-TR" sz="1800" b="1" dirty="0" smtClean="0"/>
              <a:t>SÜTUNLARDA İSE NİTELİKLER BULUNUR</a:t>
            </a:r>
          </a:p>
          <a:p>
            <a:endParaRPr lang="tr-TR" sz="1800" b="1" dirty="0" smtClean="0"/>
          </a:p>
          <a:p>
            <a:pPr>
              <a:buNone/>
            </a:pPr>
            <a:endParaRPr lang="tr-TR" sz="1800" b="1" dirty="0"/>
          </a:p>
        </p:txBody>
      </p:sp>
      <p:pic>
        <p:nvPicPr>
          <p:cNvPr id="6146" name="Picture 2" descr="C:\Users\as\Desktop\Ekran AlDAıntısı.PNG"/>
          <p:cNvPicPr>
            <a:picLocks noChangeAspect="1" noChangeArrowheads="1"/>
          </p:cNvPicPr>
          <p:nvPr/>
        </p:nvPicPr>
        <p:blipFill>
          <a:blip r:embed="rId2"/>
          <a:srcRect/>
          <a:stretch>
            <a:fillRect/>
          </a:stretch>
        </p:blipFill>
        <p:spPr bwMode="auto">
          <a:xfrm>
            <a:off x="285720" y="1785926"/>
            <a:ext cx="2838450" cy="2928958"/>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500042"/>
            <a:ext cx="3786182" cy="520700"/>
          </a:xfrm>
        </p:spPr>
        <p:txBody>
          <a:bodyPr>
            <a:normAutofit fontScale="90000"/>
          </a:bodyPr>
          <a:lstStyle/>
          <a:p>
            <a:r>
              <a:rPr lang="tr-TR" dirty="0" smtClean="0"/>
              <a:t>4.5 NESNE YÖNELİMLİ VERİ MODELİ</a:t>
            </a:r>
            <a:endParaRPr lang="tr-TR" dirty="0"/>
          </a:p>
        </p:txBody>
      </p:sp>
      <p:sp>
        <p:nvSpPr>
          <p:cNvPr id="3" name="2 Metin Yer Tutucusu"/>
          <p:cNvSpPr>
            <a:spLocks noGrp="1"/>
          </p:cNvSpPr>
          <p:nvPr>
            <p:ph type="body" idx="2"/>
          </p:nvPr>
        </p:nvSpPr>
        <p:spPr>
          <a:xfrm>
            <a:off x="457200" y="1428736"/>
            <a:ext cx="3008313" cy="3981464"/>
          </a:xfrm>
        </p:spPr>
        <p:txBody>
          <a:bodyPr/>
          <a:lstStyle/>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r>
              <a:rPr lang="tr-TR" b="1" dirty="0" smtClean="0"/>
              <a:t>NESNE  YÖNELİMLİ VERİ MODELİ    ÖRNEGİ </a:t>
            </a:r>
            <a:endParaRPr lang="tr-TR" b="1" dirty="0"/>
          </a:p>
        </p:txBody>
      </p:sp>
      <p:sp>
        <p:nvSpPr>
          <p:cNvPr id="4" name="3 İçerik Yer Tutucusu"/>
          <p:cNvSpPr>
            <a:spLocks noGrp="1"/>
          </p:cNvSpPr>
          <p:nvPr>
            <p:ph sz="half" idx="1"/>
          </p:nvPr>
        </p:nvSpPr>
        <p:spPr>
          <a:xfrm>
            <a:off x="3857620" y="1357298"/>
            <a:ext cx="5126036" cy="3929090"/>
          </a:xfrm>
        </p:spPr>
        <p:txBody>
          <a:bodyPr/>
          <a:lstStyle/>
          <a:p>
            <a:r>
              <a:rPr lang="tr-TR" b="1" dirty="0" smtClean="0"/>
              <a:t>DAHA SONRALARI ORTAYA ÇIKAN BAŞARSINI KANITLAYAN, NESNE YÖNEMLİ PROGRAMLAMAYA DAYANAN VERİ TABANI MODELİDİR</a:t>
            </a:r>
            <a:endParaRPr lang="tr-TR" b="1" dirty="0"/>
          </a:p>
        </p:txBody>
      </p:sp>
      <p:pic>
        <p:nvPicPr>
          <p:cNvPr id="7171" name="Picture 3" descr="C:\Users\as\Desktop\ASDW.PNG"/>
          <p:cNvPicPr>
            <a:picLocks noChangeAspect="1" noChangeArrowheads="1"/>
          </p:cNvPicPr>
          <p:nvPr/>
        </p:nvPicPr>
        <p:blipFill>
          <a:blip r:embed="rId2"/>
          <a:srcRect/>
          <a:stretch>
            <a:fillRect/>
          </a:stretch>
        </p:blipFill>
        <p:spPr bwMode="auto">
          <a:xfrm>
            <a:off x="428596" y="1785926"/>
            <a:ext cx="3000375" cy="3000396"/>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571480"/>
            <a:ext cx="3429024" cy="520700"/>
          </a:xfrm>
        </p:spPr>
        <p:txBody>
          <a:bodyPr>
            <a:normAutofit fontScale="90000"/>
          </a:bodyPr>
          <a:lstStyle/>
          <a:p>
            <a:r>
              <a:rPr lang="tr-TR" dirty="0" smtClean="0"/>
              <a:t>4.6  NESNE İLİŞKİSEL VERİ   MODELİ</a:t>
            </a:r>
            <a:endParaRPr lang="tr-TR" dirty="0"/>
          </a:p>
        </p:txBody>
      </p:sp>
      <p:sp>
        <p:nvSpPr>
          <p:cNvPr id="3" name="2 Metin Yer Tutucusu"/>
          <p:cNvSpPr>
            <a:spLocks noGrp="1"/>
          </p:cNvSpPr>
          <p:nvPr>
            <p:ph type="body" idx="2"/>
          </p:nvPr>
        </p:nvSpPr>
        <p:spPr>
          <a:xfrm>
            <a:off x="457200" y="1285860"/>
            <a:ext cx="3008313" cy="4124340"/>
          </a:xfrm>
        </p:spPr>
        <p:txBody>
          <a:bodyPr/>
          <a:lstStyle/>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r>
              <a:rPr lang="tr-TR" b="1" dirty="0" smtClean="0"/>
              <a:t> NESNE İLİŞKİSEL  VERİ MODELİ </a:t>
            </a:r>
          </a:p>
          <a:p>
            <a:r>
              <a:rPr lang="tr-TR" b="1" dirty="0" smtClean="0"/>
              <a:t>                  ÖRNEĞİ</a:t>
            </a:r>
            <a:endParaRPr lang="tr-TR" b="1" dirty="0"/>
          </a:p>
        </p:txBody>
      </p:sp>
      <p:sp>
        <p:nvSpPr>
          <p:cNvPr id="4" name="3 İçerik Yer Tutucusu"/>
          <p:cNvSpPr>
            <a:spLocks noGrp="1"/>
          </p:cNvSpPr>
          <p:nvPr>
            <p:ph sz="half" idx="1"/>
          </p:nvPr>
        </p:nvSpPr>
        <p:spPr>
          <a:xfrm>
            <a:off x="3871906" y="1643050"/>
            <a:ext cx="5272094" cy="4338654"/>
          </a:xfrm>
        </p:spPr>
        <p:txBody>
          <a:bodyPr/>
          <a:lstStyle/>
          <a:p>
            <a:r>
              <a:rPr lang="tr-TR" sz="2400" b="1" dirty="0" smtClean="0"/>
              <a:t>NESNE İLİŞKİSEL VERİ TABANI, İLİŞKİSEL İŞLEVSİZLİGİNİN ÜZERİNE NESNE YÖNELİMLİ ÖZELLİKLER İÇERİR</a:t>
            </a:r>
          </a:p>
          <a:p>
            <a:r>
              <a:rPr lang="tr-TR" sz="2400" b="1" dirty="0" smtClean="0"/>
              <a:t>İLİŞKİSEL VERİ TABANLARI İÇERİSİNDE İLK NESNE  YÖNELİMLİ KARAKTERİSTLİKLER İÇEREN VERİ TABANI 1997 YILINDA PİYASAYA SÜRÜLEN ‘</a:t>
            </a:r>
            <a:r>
              <a:rPr lang="tr-TR" sz="2400" b="1" u="sng" dirty="0" smtClean="0">
                <a:solidFill>
                  <a:srgbClr val="0070C0"/>
                </a:solidFill>
              </a:rPr>
              <a:t>ORACLE8</a:t>
            </a:r>
            <a:r>
              <a:rPr lang="tr-TR" sz="2400" b="1" dirty="0" smtClean="0"/>
              <a:t>’ DİR</a:t>
            </a:r>
            <a:r>
              <a:rPr lang="tr-TR" sz="2000" b="1" dirty="0" smtClean="0"/>
              <a:t>.</a:t>
            </a:r>
            <a:endParaRPr lang="tr-TR" b="1" dirty="0"/>
          </a:p>
        </p:txBody>
      </p:sp>
      <p:pic>
        <p:nvPicPr>
          <p:cNvPr id="8194" name="Picture 2" descr="C:\Users\as\Desktop\Ekran WQ2.PNG"/>
          <p:cNvPicPr>
            <a:picLocks noChangeAspect="1" noChangeArrowheads="1"/>
          </p:cNvPicPr>
          <p:nvPr/>
        </p:nvPicPr>
        <p:blipFill>
          <a:blip r:embed="rId2"/>
          <a:srcRect/>
          <a:stretch>
            <a:fillRect/>
          </a:stretch>
        </p:blipFill>
        <p:spPr bwMode="auto">
          <a:xfrm>
            <a:off x="500034" y="2071678"/>
            <a:ext cx="2928958" cy="2571768"/>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000100" y="457200"/>
            <a:ext cx="7991500" cy="838200"/>
          </a:xfrm>
        </p:spPr>
        <p:txBody>
          <a:bodyPr/>
          <a:lstStyle/>
          <a:p>
            <a:r>
              <a:rPr lang="tr-TR" dirty="0" smtClean="0"/>
              <a:t>4.7 ÇOKLU ORTAM VERİ TABANI</a:t>
            </a:r>
            <a:endParaRPr lang="tr-TR" dirty="0"/>
          </a:p>
        </p:txBody>
      </p:sp>
      <p:sp>
        <p:nvSpPr>
          <p:cNvPr id="3" name="2 İçerik Yer Tutucusu"/>
          <p:cNvSpPr>
            <a:spLocks noGrp="1"/>
          </p:cNvSpPr>
          <p:nvPr>
            <p:ph idx="1"/>
          </p:nvPr>
        </p:nvSpPr>
        <p:spPr/>
        <p:txBody>
          <a:bodyPr>
            <a:normAutofit fontScale="85000" lnSpcReduction="10000"/>
          </a:bodyPr>
          <a:lstStyle/>
          <a:p>
            <a:r>
              <a:rPr lang="tr-TR" b="1" dirty="0" smtClean="0"/>
              <a:t> ÇOKLU ORTAM VERİ  TABANLARI NESNE  İLİŞKİLİ VERİ TABANLARIYLA BÜYÜK BİR BENZERLİK GÖSTERİR</a:t>
            </a:r>
          </a:p>
          <a:p>
            <a:r>
              <a:rPr lang="tr-TR" b="1" dirty="0" smtClean="0"/>
              <a:t>FİLM , MÜZİK ,METİN VE VİDEO GİBİ BÜYÜK  VERİLERİ İŞLEMEK VE AYNI ZAMANDA İŞLEME SIRASINDAKİ ADIMLARI KULANICIYA GİZLEMEK İÇİN FARKLI ÖZELLİKLER İÇERİR.</a:t>
            </a:r>
          </a:p>
          <a:p>
            <a:r>
              <a:rPr lang="tr-TR" b="1" dirty="0" smtClean="0"/>
              <a:t>ÇOKLU  ORTAM VERİ TABANLARININ DESTEKLEMESİ GEREKEN 3 ÖZELLİK VARDIR.BUNLAR:     </a:t>
            </a:r>
          </a:p>
          <a:p>
            <a:pPr>
              <a:buNone/>
            </a:pPr>
            <a:r>
              <a:rPr lang="tr-TR" b="1" dirty="0" smtClean="0"/>
              <a:t>VERİ MİKTARI,SÜREKLİLİK VE SENKRONİZASYONDUR.</a:t>
            </a:r>
          </a:p>
          <a:p>
            <a:r>
              <a:rPr lang="tr-TR" b="1" dirty="0" smtClean="0"/>
              <a:t> ÇOKLU ORTAM VERİ TABANI UYGULAMASI ÖZELLİKLE TIB DALINDA ÇOK KULLANILMAKTADIR.</a:t>
            </a:r>
            <a:endParaRPr lang="tr-T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071538" y="457200"/>
            <a:ext cx="7920062" cy="838200"/>
          </a:xfrm>
        </p:spPr>
        <p:txBody>
          <a:bodyPr/>
          <a:lstStyle/>
          <a:p>
            <a:r>
              <a:rPr lang="tr-TR" dirty="0" smtClean="0"/>
              <a:t>4.8 DAGITIK VERİ TABANI MODELİ</a:t>
            </a:r>
            <a:endParaRPr lang="tr-TR" dirty="0"/>
          </a:p>
        </p:txBody>
      </p:sp>
      <p:sp>
        <p:nvSpPr>
          <p:cNvPr id="3" name="2 İçerik Yer Tutucusu"/>
          <p:cNvSpPr>
            <a:spLocks noGrp="1"/>
          </p:cNvSpPr>
          <p:nvPr>
            <p:ph idx="1"/>
          </p:nvPr>
        </p:nvSpPr>
        <p:spPr/>
        <p:txBody>
          <a:bodyPr>
            <a:normAutofit lnSpcReduction="10000"/>
          </a:bodyPr>
          <a:lstStyle/>
          <a:p>
            <a:r>
              <a:rPr lang="tr-TR" sz="2800" b="1" dirty="0" smtClean="0"/>
              <a:t>DAĞITIK VERİ TABANI MODELİ 2 YA DA DAHA FAZLA BİLGİSAYARDA DEPOLANAN VE BİR AĞ ÜZERİNDE DAĞITILAN BİLGİLER İÇİN KULLANILAR VERİ TABANI GRUBUDUR.</a:t>
            </a:r>
          </a:p>
          <a:p>
            <a:r>
              <a:rPr lang="tr-TR" sz="2800" b="1" dirty="0" smtClean="0"/>
              <a:t>VERİ TABANINI AĞ ÜZERİNDEN PARALEL KULLANMAK İÇİN PARÇALARA AYIRMAK SORGULARIN DAHA HIZLI İŞLENMESİNİ SAĞLAR.</a:t>
            </a:r>
          </a:p>
          <a:p>
            <a:r>
              <a:rPr lang="tr-TR" sz="2800" b="1" dirty="0" smtClean="0"/>
              <a:t>BÖYLE BİR SİSTEMDE BİRDEN FAZLA VERİ TABANINA ERİŞİLMESİNE RAGMEN KULLANICI TEK BİR VERİ TABANIYLA İŞLEM YAPIYORMUŞ GİBİ HİSSEDER.</a:t>
            </a:r>
            <a:endParaRPr lang="tr-TR" sz="28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5. VERİ TABANI TASARIMI</a:t>
            </a:r>
            <a:endParaRPr lang="tr-TR" dirty="0"/>
          </a:p>
        </p:txBody>
      </p:sp>
      <p:sp>
        <p:nvSpPr>
          <p:cNvPr id="3" name="2 İçerik Yer Tutucusu"/>
          <p:cNvSpPr>
            <a:spLocks noGrp="1"/>
          </p:cNvSpPr>
          <p:nvPr>
            <p:ph idx="1"/>
          </p:nvPr>
        </p:nvSpPr>
        <p:spPr>
          <a:xfrm>
            <a:off x="304800" y="1285860"/>
            <a:ext cx="8686800" cy="5572140"/>
          </a:xfrm>
        </p:spPr>
        <p:txBody>
          <a:bodyPr>
            <a:noAutofit/>
          </a:bodyPr>
          <a:lstStyle/>
          <a:p>
            <a:r>
              <a:rPr lang="tr-TR" sz="1400" b="1" dirty="0" smtClean="0"/>
              <a:t>Veri tabanı tasarımında gerçeğin, gereksinim ve beklentiler çerçevesinde modellenerek veri tabanına aktarılması gerekir.</a:t>
            </a:r>
          </a:p>
          <a:p>
            <a:r>
              <a:rPr lang="tr-TR" sz="1400" b="1" dirty="0" smtClean="0"/>
              <a:t>Veri tabanı tasarımında ilk olarak, olası veri tabanı kullanıcı gereksinimleri belirtilmesi gerekir.</a:t>
            </a:r>
          </a:p>
          <a:p>
            <a:r>
              <a:rPr lang="tr-TR" sz="1400" b="1" dirty="0" smtClean="0"/>
              <a:t>Gereksinimler, veri tabanında yer alacak veri gruplarını, verilerin tiplerini ve verinin fiziksel olarak depolanması için kullanılacak olan veri yapılarını belirler.</a:t>
            </a:r>
          </a:p>
          <a:p>
            <a:r>
              <a:rPr lang="tr-TR" sz="1400" b="1" dirty="0" smtClean="0"/>
              <a:t>Gerçeğin veri tabanındaki sayısal temsili, onun belli bir perspektiften bir modeli olup, bir veri tabanı sisteminde gerek kullanıcılar ve gerekse bilgisayar tarafından anlaşılabilecek bir tarzda tanımlanması </a:t>
            </a:r>
            <a:r>
              <a:rPr lang="tr-TR" sz="1400" b="1" dirty="0" err="1" smtClean="0"/>
              <a:t>gerekmekteedir</a:t>
            </a:r>
            <a:endParaRPr lang="tr-TR" sz="1400" b="1" dirty="0" smtClean="0"/>
          </a:p>
          <a:p>
            <a:r>
              <a:rPr lang="tr-TR" sz="1400" b="1" dirty="0" smtClean="0"/>
              <a:t>Bu tanımlama veri tabanı dilinde ‘şema’ olarak adlandırılır.</a:t>
            </a:r>
          </a:p>
          <a:p>
            <a:r>
              <a:rPr lang="tr-TR" sz="1400" b="1" dirty="0" smtClean="0"/>
              <a:t>Kullanıcı ve bilgisayar düzeyleri </a:t>
            </a:r>
            <a:r>
              <a:rPr lang="tr-TR" sz="1400" b="1" dirty="0" smtClean="0">
                <a:solidFill>
                  <a:schemeClr val="accent1">
                    <a:lumMod val="75000"/>
                  </a:schemeClr>
                </a:solidFill>
              </a:rPr>
              <a:t>kavramsal ve fiziksel düzeyler</a:t>
            </a:r>
            <a:r>
              <a:rPr lang="tr-TR" sz="1400" b="1" dirty="0" smtClean="0"/>
              <a:t>, bu düzeylerdeki şemalar da </a:t>
            </a:r>
            <a:r>
              <a:rPr lang="tr-TR" sz="1400" b="1" dirty="0" smtClean="0">
                <a:solidFill>
                  <a:srgbClr val="0070C0"/>
                </a:solidFill>
              </a:rPr>
              <a:t>kavramsal şema ve iç şema </a:t>
            </a:r>
            <a:r>
              <a:rPr lang="tr-TR" sz="1400" b="1" dirty="0" smtClean="0"/>
              <a:t>olarak anılırlar</a:t>
            </a:r>
          </a:p>
          <a:p>
            <a:r>
              <a:rPr lang="tr-TR" sz="1400" b="1" dirty="0" smtClean="0"/>
              <a:t>Kavramsal ve fiziksel düzeylerdeki şemalar, farklı anlayış mekanizmalarına hitap ettiklerinden, kullanılacak veri modelleri de farklı olur.</a:t>
            </a:r>
          </a:p>
          <a:p>
            <a:r>
              <a:rPr lang="tr-TR" sz="1400" b="1" dirty="0" smtClean="0"/>
              <a:t>Her iki düzeyde kullanılmak üzere çeşitli veri modelleri geliştirilmiştir.</a:t>
            </a:r>
          </a:p>
          <a:p>
            <a:endParaRPr lang="tr-TR" sz="1400" b="1" dirty="0" smtClean="0"/>
          </a:p>
          <a:p>
            <a:r>
              <a:rPr lang="tr-TR" sz="1400" b="1" dirty="0" smtClean="0"/>
              <a:t>Yandaki  görselde veri tabanı tasarım </a:t>
            </a:r>
            <a:r>
              <a:rPr lang="tr-TR" sz="1400" b="1" smtClean="0"/>
              <a:t>aşamaları gösterilmiştir.</a:t>
            </a:r>
            <a:endParaRPr lang="tr-TR" sz="1400" b="1" dirty="0"/>
          </a:p>
        </p:txBody>
      </p:sp>
      <p:pic>
        <p:nvPicPr>
          <p:cNvPr id="11266" name="Picture 2" descr="C:\Users\as\Desktop\Ekran Alytıntısı.PNG"/>
          <p:cNvPicPr>
            <a:picLocks noChangeAspect="1" noChangeArrowheads="1"/>
          </p:cNvPicPr>
          <p:nvPr/>
        </p:nvPicPr>
        <p:blipFill>
          <a:blip r:embed="rId2"/>
          <a:srcRect/>
          <a:stretch>
            <a:fillRect/>
          </a:stretch>
        </p:blipFill>
        <p:spPr bwMode="auto">
          <a:xfrm>
            <a:off x="6143636" y="4214818"/>
            <a:ext cx="3000364" cy="2428892"/>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flipH="1">
            <a:off x="-214347" y="1214422"/>
            <a:ext cx="519145" cy="357189"/>
          </a:xfrm>
        </p:spPr>
        <p:txBody>
          <a:bodyPr>
            <a:normAutofit/>
          </a:bodyPr>
          <a:lstStyle/>
          <a:p>
            <a:r>
              <a:rPr lang="tr-TR" sz="200" dirty="0" smtClean="0"/>
              <a:t>.</a:t>
            </a:r>
            <a:endParaRPr lang="tr-TR" sz="200" dirty="0"/>
          </a:p>
        </p:txBody>
      </p:sp>
      <p:sp>
        <p:nvSpPr>
          <p:cNvPr id="3" name="2 İçerik Yer Tutucusu"/>
          <p:cNvSpPr>
            <a:spLocks noGrp="1"/>
          </p:cNvSpPr>
          <p:nvPr>
            <p:ph idx="1"/>
          </p:nvPr>
        </p:nvSpPr>
        <p:spPr>
          <a:xfrm>
            <a:off x="0" y="357166"/>
            <a:ext cx="8991600" cy="6500834"/>
          </a:xfrm>
        </p:spPr>
        <p:txBody>
          <a:bodyPr>
            <a:noAutofit/>
          </a:bodyPr>
          <a:lstStyle/>
          <a:p>
            <a:r>
              <a:rPr lang="tr-TR" sz="1800" b="1" dirty="0" smtClean="0"/>
              <a:t>Geleneksel veri tabanı tasarımı, kullanıcı düzeyinden fiziksel düzeye doğrudur</a:t>
            </a:r>
          </a:p>
          <a:p>
            <a:r>
              <a:rPr lang="tr-TR" sz="1800" b="1" dirty="0" smtClean="0"/>
              <a:t>Kavramsal tasarımda, gereksinimlere göre kavramsal şema belirlenir</a:t>
            </a:r>
          </a:p>
          <a:p>
            <a:r>
              <a:rPr lang="tr-TR" sz="1800" b="1" dirty="0" smtClean="0"/>
              <a:t>Kavramsal şema, ortalama veri tabanı kullanıcısı için, veri tabanının yapısını genel olarak tanımlar.</a:t>
            </a:r>
          </a:p>
          <a:p>
            <a:r>
              <a:rPr lang="tr-TR" sz="1800" b="1" dirty="0" smtClean="0"/>
              <a:t>Kullanıcıların veri tabanının yapısını anlamalarına ve böylece uygulamalarını modellemelerini sağlar.</a:t>
            </a:r>
          </a:p>
          <a:p>
            <a:r>
              <a:rPr lang="tr-TR" sz="1800" b="1" dirty="0" smtClean="0"/>
              <a:t>Kavramsal şema, fiziksel depolama yapılarının ayrıntılarına girmeden, varlıklar, veri tipleri, varlıklar arasındaki ilişki tipleri ve kısıtlayıcılar üzerinde yoğunlaşır.</a:t>
            </a:r>
          </a:p>
          <a:p>
            <a:r>
              <a:rPr lang="tr-TR" sz="1800" b="1" dirty="0" smtClean="0"/>
              <a:t>Bu bakımdan kavramsal şema, yüksek düzeyli bir tanımlamadır.</a:t>
            </a:r>
          </a:p>
          <a:p>
            <a:r>
              <a:rPr lang="tr-TR" sz="1800" b="1" dirty="0" smtClean="0"/>
              <a:t>Kavramsal veri modelleri oldukça yüksek düzeyli olduklarından, kavramsal bir veri modelinde tanımlı bir şema genellikle doğrudan gerçekleştirilemez</a:t>
            </a:r>
          </a:p>
          <a:p>
            <a:r>
              <a:rPr lang="tr-TR" sz="1800" b="1" dirty="0" smtClean="0"/>
              <a:t>Bu nedenle, geleneksel veri tabanı tasarımında, kavramsal tasarımdan sonraki adım, çoğunlukla, gerçekleştirim için kullanılacak bir veri tabanı yönetim sisteminin seçimidir</a:t>
            </a:r>
          </a:p>
          <a:p>
            <a:r>
              <a:rPr lang="tr-TR" sz="1800" b="1" dirty="0" smtClean="0"/>
              <a:t>Bugün piyasadaki veri tabanı yönetim sistemlerinin çoğu mantıksal bir veri modeli kullanmaktadırlar.</a:t>
            </a:r>
          </a:p>
          <a:p>
            <a:r>
              <a:rPr lang="tr-TR" sz="1800" b="1" dirty="0" smtClean="0"/>
              <a:t>Fiziksel tasarım aşamasında, verinin en yüksek verim için, veri tabanında fiziksel olarak nasıl organize edilmesi gerektiği belirlenir. Burada ortaya çıkan </a:t>
            </a:r>
            <a:r>
              <a:rPr lang="tr-TR" sz="1800" b="1" dirty="0" err="1" smtClean="0"/>
              <a:t>sonuc</a:t>
            </a:r>
            <a:r>
              <a:rPr lang="tr-TR" sz="1800" b="1" dirty="0" smtClean="0"/>
              <a:t> iç semadır</a:t>
            </a:r>
          </a:p>
          <a:p>
            <a:r>
              <a:rPr lang="tr-TR" sz="1800" b="1" dirty="0" smtClean="0"/>
              <a:t>Şema depolama yapılarını, kayıt formatlarını, kayıt alanlarını, veri tabanına giriş yol ve yöntemleri ile veri tabanının fiziksel gerçekleşti </a:t>
            </a:r>
            <a:r>
              <a:rPr lang="tr-TR" sz="1800" b="1" dirty="0" err="1" smtClean="0"/>
              <a:t>rimini</a:t>
            </a:r>
            <a:r>
              <a:rPr lang="tr-TR" sz="1800" b="1" dirty="0" smtClean="0"/>
              <a:t> ilgilendiren diğer bütün detayları tanımlar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42844" y="0"/>
            <a:ext cx="8686800" cy="838200"/>
          </a:xfrm>
        </p:spPr>
        <p:txBody>
          <a:bodyPr>
            <a:normAutofit/>
          </a:bodyPr>
          <a:lstStyle/>
          <a:p>
            <a:r>
              <a:rPr lang="tr-TR" sz="2400" b="1" dirty="0" smtClean="0"/>
              <a:t>6.İlişkisel ve ilişkisel olmayan veri tabanı sistemleri</a:t>
            </a:r>
            <a:endParaRPr lang="tr-TR" sz="2400" b="1" dirty="0"/>
          </a:p>
        </p:txBody>
      </p:sp>
      <p:sp>
        <p:nvSpPr>
          <p:cNvPr id="3" name="2 İçerik Yer Tutucusu"/>
          <p:cNvSpPr>
            <a:spLocks noGrp="1"/>
          </p:cNvSpPr>
          <p:nvPr>
            <p:ph idx="1"/>
          </p:nvPr>
        </p:nvSpPr>
        <p:spPr>
          <a:xfrm>
            <a:off x="304800" y="857232"/>
            <a:ext cx="8686800" cy="5222893"/>
          </a:xfrm>
        </p:spPr>
        <p:txBody>
          <a:bodyPr>
            <a:noAutofit/>
          </a:bodyPr>
          <a:lstStyle/>
          <a:p>
            <a:r>
              <a:rPr lang="tr-TR" sz="2400" dirty="0" smtClean="0">
                <a:solidFill>
                  <a:srgbClr val="FF0000"/>
                </a:solidFill>
              </a:rPr>
              <a:t>     6.1 ilişkisel veri </a:t>
            </a:r>
            <a:r>
              <a:rPr lang="tr-TR" sz="2400" dirty="0" err="1" smtClean="0">
                <a:solidFill>
                  <a:srgbClr val="FF0000"/>
                </a:solidFill>
              </a:rPr>
              <a:t>tabani</a:t>
            </a:r>
            <a:endParaRPr lang="tr-TR" sz="2400" dirty="0" smtClean="0">
              <a:solidFill>
                <a:srgbClr val="FF0000"/>
              </a:solidFill>
            </a:endParaRPr>
          </a:p>
          <a:p>
            <a:r>
              <a:rPr lang="tr-TR" sz="2400" b="1" dirty="0" smtClean="0">
                <a:solidFill>
                  <a:srgbClr val="FF0000"/>
                </a:solidFill>
              </a:rPr>
              <a:t> </a:t>
            </a:r>
            <a:r>
              <a:rPr lang="tr-TR" sz="2400" b="1" dirty="0" smtClean="0"/>
              <a:t>Günümüzde en yaygın kullanılan veri tabanı sistemlerinden biridir.</a:t>
            </a:r>
          </a:p>
          <a:p>
            <a:r>
              <a:rPr lang="tr-TR" sz="2400" b="1" dirty="0" smtClean="0"/>
              <a:t>Satır ve sütunların meydana getirdiği tablolardan oluşur. Ve bu tablolar birbiriyle </a:t>
            </a:r>
            <a:r>
              <a:rPr lang="tr-TR" sz="2400" b="1" dirty="0" err="1" smtClean="0"/>
              <a:t>ilişkildir</a:t>
            </a:r>
            <a:endParaRPr lang="tr-TR" sz="2400" b="1" dirty="0" smtClean="0"/>
          </a:p>
          <a:p>
            <a:r>
              <a:rPr lang="tr-TR" sz="2400" b="1" dirty="0" smtClean="0"/>
              <a:t>Dolayısıyla bir veri tabanında ilişkiden söz edebilmek için en az iki tablonun yer alması ve bu iki tablodaki verilerin birbiri ili bir şekilde ilişkilendiriliyor olması gerekir</a:t>
            </a:r>
          </a:p>
          <a:p>
            <a:r>
              <a:rPr lang="tr-TR" sz="2400" b="1" dirty="0" smtClean="0"/>
              <a:t>İ</a:t>
            </a:r>
            <a:r>
              <a:rPr lang="it-IT" sz="2400" b="1" dirty="0" smtClean="0"/>
              <a:t>lişkisel veri tabanları, veri</a:t>
            </a:r>
            <a:r>
              <a:rPr lang="tr-TR" sz="2400" b="1" dirty="0" smtClean="0"/>
              <a:t>tabanı denilen büyük dosyalardan oluşur</a:t>
            </a:r>
          </a:p>
          <a:p>
            <a:r>
              <a:rPr lang="tr-TR" sz="2400" b="1" dirty="0" smtClean="0"/>
              <a:t>Her bir tablo, belli yapıya uygun verileri saklamak üzere </a:t>
            </a:r>
            <a:r>
              <a:rPr lang="tr-TR" sz="2400" b="1" dirty="0" err="1" smtClean="0"/>
              <a:t>tasarlanMIŞTIR</a:t>
            </a:r>
            <a:r>
              <a:rPr lang="tr-TR" sz="2400" b="1" dirty="0" smtClean="0"/>
              <a:t>.</a:t>
            </a:r>
          </a:p>
          <a:p>
            <a:r>
              <a:rPr lang="tr-TR" sz="2400" b="1" dirty="0" smtClean="0"/>
              <a:t>Klasik ilişkisel veri tabanı tasarımlarında sağlanan temel </a:t>
            </a:r>
            <a:r>
              <a:rPr lang="tr-TR" sz="2400" b="1" dirty="0" err="1" smtClean="0"/>
              <a:t>özelilkler</a:t>
            </a:r>
            <a:r>
              <a:rPr lang="tr-TR" sz="2400" b="1" dirty="0" smtClean="0"/>
              <a:t>: bölünmezlik tutarlılık, izolasyon ve dayanıklılıktır</a:t>
            </a:r>
            <a:r>
              <a:rPr lang="tr-TR" sz="2400" dirty="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285728"/>
            <a:ext cx="8686800" cy="838200"/>
          </a:xfrm>
        </p:spPr>
        <p:txBody>
          <a:bodyPr>
            <a:normAutofit/>
          </a:bodyPr>
          <a:lstStyle/>
          <a:p>
            <a:r>
              <a:rPr lang="tr-TR" sz="2400" dirty="0" smtClean="0">
                <a:solidFill>
                  <a:srgbClr val="FF0000"/>
                </a:solidFill>
              </a:rPr>
              <a:t>6.2 İLİŞKİSEL OLMAYAN VERİ TABANI </a:t>
            </a:r>
            <a:endParaRPr lang="tr-TR" sz="2400" dirty="0">
              <a:solidFill>
                <a:srgbClr val="FF0000"/>
              </a:solidFill>
            </a:endParaRPr>
          </a:p>
        </p:txBody>
      </p:sp>
      <p:sp>
        <p:nvSpPr>
          <p:cNvPr id="3" name="2 İçerik Yer Tutucusu"/>
          <p:cNvSpPr>
            <a:spLocks noGrp="1"/>
          </p:cNvSpPr>
          <p:nvPr>
            <p:ph idx="1"/>
          </p:nvPr>
        </p:nvSpPr>
        <p:spPr>
          <a:xfrm>
            <a:off x="285720" y="1214422"/>
            <a:ext cx="8705880" cy="4865703"/>
          </a:xfrm>
        </p:spPr>
        <p:txBody>
          <a:bodyPr>
            <a:normAutofit/>
          </a:bodyPr>
          <a:lstStyle/>
          <a:p>
            <a:r>
              <a:rPr lang="tr-TR" sz="1600" b="1" dirty="0" smtClean="0"/>
              <a:t>İlişkisel olmayan (NOSQL) veri tabanı 1998 yılında ilk olarak </a:t>
            </a:r>
            <a:r>
              <a:rPr lang="tr-TR" sz="1600" b="1" dirty="0" err="1" smtClean="0"/>
              <a:t>Carlo</a:t>
            </a:r>
            <a:r>
              <a:rPr lang="tr-TR" sz="1600" b="1" dirty="0" smtClean="0"/>
              <a:t> </a:t>
            </a:r>
            <a:r>
              <a:rPr lang="tr-TR" sz="1600" b="1" dirty="0" err="1" smtClean="0"/>
              <a:t>Strozzi</a:t>
            </a:r>
            <a:r>
              <a:rPr lang="tr-TR" sz="1600" b="1" dirty="0" smtClean="0"/>
              <a:t> tarafından öne sürüldü.</a:t>
            </a:r>
          </a:p>
          <a:p>
            <a:r>
              <a:rPr lang="tr-TR" sz="1600" b="1" dirty="0" smtClean="0"/>
              <a:t>İlişkisel veri tabanı sistemlerine alternatif bir çözüm olarak ortaya çıkmıştır.</a:t>
            </a:r>
          </a:p>
          <a:p>
            <a:r>
              <a:rPr lang="tr-TR" sz="1600" b="1" dirty="0" smtClean="0"/>
              <a:t>İlişkisel olamayan veri tabanları yatay olarak ölçeklendirilen bir veri depolama sistemidir.</a:t>
            </a:r>
          </a:p>
          <a:p>
            <a:r>
              <a:rPr lang="tr-TR" sz="1600" b="1" dirty="0" smtClean="0"/>
              <a:t>Dünya'da İLİŞKİSEL OLMAYAN VERİ TABANI örneklerini incelediğimizde; sosyal ağlarda </a:t>
            </a:r>
            <a:r>
              <a:rPr lang="tr-TR" sz="1600" b="1" dirty="0" err="1" smtClean="0"/>
              <a:t>Digg'in</a:t>
            </a:r>
            <a:r>
              <a:rPr lang="tr-TR" sz="1600" b="1" dirty="0" smtClean="0"/>
              <a:t> 3 TB'lık çözümü, </a:t>
            </a:r>
            <a:r>
              <a:rPr lang="tr-TR" sz="1600" b="1" dirty="0" err="1" smtClean="0"/>
              <a:t>Facebook'un</a:t>
            </a:r>
            <a:r>
              <a:rPr lang="tr-TR" sz="1600" b="1" dirty="0" smtClean="0"/>
              <a:t> gelen postaları arama için 50 TB ve </a:t>
            </a:r>
            <a:r>
              <a:rPr lang="tr-TR" sz="1600" b="1" dirty="0" err="1" smtClean="0"/>
              <a:t>eBay'ın</a:t>
            </a:r>
            <a:r>
              <a:rPr lang="tr-TR" sz="1600" b="1" dirty="0" smtClean="0"/>
              <a:t> bütün verileri için 2 </a:t>
            </a:r>
            <a:r>
              <a:rPr lang="tr-TR" sz="1600" b="1" dirty="0" err="1" smtClean="0"/>
              <a:t>PB’lık</a:t>
            </a:r>
            <a:r>
              <a:rPr lang="tr-TR" sz="1600" b="1" dirty="0" smtClean="0"/>
              <a:t> çözümleri vardır.</a:t>
            </a:r>
          </a:p>
          <a:p>
            <a:r>
              <a:rPr lang="tr-TR" sz="1600" b="1" dirty="0" smtClean="0"/>
              <a:t>Veri tabanlarına ilişkin problemlerden biri olan ölçek sorununa, diğer çözümlerin içinde en iyi cevap vereni İLİŞKİSEL OLMAYAN VERİ TABANIDIR</a:t>
            </a:r>
          </a:p>
          <a:p>
            <a:r>
              <a:rPr lang="tr-TR" sz="1600" b="1" dirty="0" smtClean="0"/>
              <a:t>Çok büyük verilerin depolanması ve yazılmasında ilişkisel veri tabanlarının eksik kaldığı hususlarda, yatay ölçekleme yapan dağıtık NOSQL çözümleri geliştirilmiştir.</a:t>
            </a:r>
          </a:p>
          <a:p>
            <a:r>
              <a:rPr lang="tr-TR" sz="1600" b="1" dirty="0" smtClean="0"/>
              <a:t>İlişkisel veri tabanı kullanıcılarının, araştırmalar neticesinde </a:t>
            </a:r>
            <a:r>
              <a:rPr lang="tr-TR" sz="1600" b="1" dirty="0" err="1" smtClean="0"/>
              <a:t>NoSQL</a:t>
            </a:r>
            <a:r>
              <a:rPr lang="tr-TR" sz="1600" b="1" dirty="0" smtClean="0"/>
              <a:t> veri tabanına geçmek istemelerinin nedenleri şekilde gösterilmiştir.</a:t>
            </a:r>
          </a:p>
          <a:p>
            <a:endParaRPr lang="tr-TR" sz="1600" b="1" dirty="0" smtClean="0"/>
          </a:p>
          <a:p>
            <a:endParaRPr lang="tr-TR" sz="1600" dirty="0"/>
          </a:p>
        </p:txBody>
      </p:sp>
      <p:pic>
        <p:nvPicPr>
          <p:cNvPr id="1026" name="Picture 2" descr="C:\Users\as\Desktop\ewe.PNG"/>
          <p:cNvPicPr>
            <a:picLocks noChangeAspect="1" noChangeArrowheads="1"/>
          </p:cNvPicPr>
          <p:nvPr/>
        </p:nvPicPr>
        <p:blipFill>
          <a:blip r:embed="rId2"/>
          <a:srcRect/>
          <a:stretch>
            <a:fillRect/>
          </a:stretch>
        </p:blipFill>
        <p:spPr bwMode="auto">
          <a:xfrm>
            <a:off x="5000628" y="4572008"/>
            <a:ext cx="3714776" cy="1928826"/>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285728"/>
            <a:ext cx="8686800" cy="828660"/>
          </a:xfrm>
        </p:spPr>
        <p:txBody>
          <a:bodyPr>
            <a:normAutofit/>
          </a:bodyPr>
          <a:lstStyle/>
          <a:p>
            <a:r>
              <a:rPr lang="tr-TR" sz="2000" b="1" dirty="0" smtClean="0"/>
              <a:t>7. Veri </a:t>
            </a:r>
            <a:r>
              <a:rPr lang="tr-TR" sz="2000" b="1" dirty="0" err="1" smtClean="0"/>
              <a:t>tabani</a:t>
            </a:r>
            <a:r>
              <a:rPr lang="tr-TR" sz="2000" b="1" dirty="0" smtClean="0"/>
              <a:t> </a:t>
            </a:r>
            <a:r>
              <a:rPr lang="tr-TR" sz="2000" b="1" dirty="0" smtClean="0"/>
              <a:t>mimarilerinin performans </a:t>
            </a:r>
            <a:r>
              <a:rPr lang="tr-TR" sz="2000" b="1" dirty="0" err="1" smtClean="0"/>
              <a:t>kiyaslanmasi</a:t>
            </a:r>
            <a:endParaRPr lang="tr-TR" sz="2000" b="1" dirty="0"/>
          </a:p>
        </p:txBody>
      </p:sp>
      <p:sp>
        <p:nvSpPr>
          <p:cNvPr id="3" name="2 İçerik Yer Tutucusu"/>
          <p:cNvSpPr>
            <a:spLocks noGrp="1"/>
          </p:cNvSpPr>
          <p:nvPr>
            <p:ph idx="1"/>
          </p:nvPr>
        </p:nvSpPr>
        <p:spPr>
          <a:xfrm>
            <a:off x="304800" y="1000108"/>
            <a:ext cx="8686800" cy="5080017"/>
          </a:xfrm>
        </p:spPr>
        <p:txBody>
          <a:bodyPr>
            <a:noAutofit/>
          </a:bodyPr>
          <a:lstStyle/>
          <a:p>
            <a:r>
              <a:rPr lang="tr-TR" sz="2000" b="1" dirty="0" smtClean="0"/>
              <a:t>Veri tabanı mimarilerinde oldukça bol çeşit ve bir o kadar da seçenek vardır</a:t>
            </a:r>
            <a:r>
              <a:rPr lang="tr-TR" sz="2000" b="1" dirty="0" smtClean="0"/>
              <a:t>.</a:t>
            </a:r>
          </a:p>
          <a:p>
            <a:r>
              <a:rPr lang="tr-TR" sz="2000" b="1" dirty="0" smtClean="0"/>
              <a:t>Bu çalışmada ilişkisel veri tabanı olarak günümüzde en yaygın kullanılan veri tabanı sistemlerinden biri olan </a:t>
            </a:r>
            <a:r>
              <a:rPr lang="tr-TR" sz="2000" b="1" dirty="0" err="1" smtClean="0"/>
              <a:t>MySQL</a:t>
            </a:r>
            <a:r>
              <a:rPr lang="tr-TR" sz="2000" b="1" dirty="0" smtClean="0"/>
              <a:t> ve ilişkisel olmayan (</a:t>
            </a:r>
            <a:r>
              <a:rPr lang="tr-TR" sz="2000" b="1" dirty="0" err="1" smtClean="0"/>
              <a:t>NoSQL</a:t>
            </a:r>
            <a:r>
              <a:rPr lang="tr-TR" sz="2000" b="1" dirty="0" smtClean="0"/>
              <a:t>) veri tabanı olarak ilişkisel veri tabanı sistemlerine alternatif bir çözüm olarak ortaya çıkan, yatay olarak ölçeklendirilen bir veri </a:t>
            </a:r>
            <a:r>
              <a:rPr lang="tr-TR" sz="2000" b="1" dirty="0" err="1" smtClean="0"/>
              <a:t>depolamma</a:t>
            </a:r>
            <a:r>
              <a:rPr lang="tr-TR" sz="2000" b="1" dirty="0" smtClean="0"/>
              <a:t> sistemi olan </a:t>
            </a:r>
            <a:r>
              <a:rPr lang="tr-TR" sz="2000" b="1" dirty="0" err="1" smtClean="0"/>
              <a:t>MongoDB</a:t>
            </a:r>
            <a:r>
              <a:rPr lang="tr-TR" sz="2000" b="1" dirty="0" smtClean="0"/>
              <a:t> veri tabanı sistemi </a:t>
            </a:r>
            <a:r>
              <a:rPr lang="tr-TR" sz="2000" b="1" dirty="0" smtClean="0"/>
              <a:t>kullanılmıştır</a:t>
            </a:r>
          </a:p>
          <a:p>
            <a:r>
              <a:rPr lang="tr-TR" sz="2000" b="1" dirty="0" smtClean="0"/>
              <a:t>Yapılan çalışmada; </a:t>
            </a:r>
            <a:r>
              <a:rPr lang="tr-TR" sz="2000" b="1" dirty="0" err="1" smtClean="0"/>
              <a:t>MySQL</a:t>
            </a:r>
            <a:r>
              <a:rPr lang="tr-TR" sz="2000" b="1" dirty="0" smtClean="0"/>
              <a:t> ve </a:t>
            </a:r>
            <a:r>
              <a:rPr lang="tr-TR" sz="2000" b="1" dirty="0" err="1" smtClean="0"/>
              <a:t>MongoDB</a:t>
            </a:r>
            <a:r>
              <a:rPr lang="tr-TR" sz="2000" b="1" dirty="0" smtClean="0"/>
              <a:t> veri tabanı sistemlerinin performans ve yatay ölçeklenebilirlik incelemesi için aşağıdaki işlemlerin uygulanması ve sonuçlarının ortaya çıkarılması hedeflenmiştir. </a:t>
            </a:r>
            <a:r>
              <a:rPr lang="tr-TR" sz="2000" b="1" dirty="0" smtClean="0"/>
              <a:t>Bunlar:</a:t>
            </a:r>
          </a:p>
          <a:p>
            <a:pPr>
              <a:buFont typeface="Wingdings" pitchFamily="2" charset="2"/>
              <a:buChar char="q"/>
            </a:pPr>
            <a:r>
              <a:rPr lang="tr-TR" sz="2000" b="1" dirty="0" smtClean="0"/>
              <a:t>Veri tabanı sunucu sistemleri özellikleri </a:t>
            </a:r>
            <a:r>
              <a:rPr lang="tr-TR" sz="2000" b="1" dirty="0" smtClean="0"/>
              <a:t>belirlenmesi</a:t>
            </a:r>
            <a:endParaRPr lang="tr-TR" sz="2000" b="1" dirty="0" smtClean="0"/>
          </a:p>
          <a:p>
            <a:pPr>
              <a:buFont typeface="Wingdings" pitchFamily="2" charset="2"/>
              <a:buChar char="q"/>
            </a:pPr>
            <a:r>
              <a:rPr lang="tr-TR" sz="2000" b="1" dirty="0" smtClean="0"/>
              <a:t>Veri tabanı şemaları </a:t>
            </a:r>
            <a:r>
              <a:rPr lang="tr-TR" sz="2000" b="1" dirty="0" smtClean="0"/>
              <a:t>oluşturulması</a:t>
            </a:r>
          </a:p>
          <a:p>
            <a:pPr>
              <a:buFont typeface="Wingdings" pitchFamily="2" charset="2"/>
              <a:buChar char="q"/>
            </a:pPr>
            <a:r>
              <a:rPr lang="tr-TR" sz="2000" b="1" dirty="0" smtClean="0"/>
              <a:t>Sorguların </a:t>
            </a:r>
            <a:r>
              <a:rPr lang="tr-TR" sz="2000" b="1" dirty="0" smtClean="0"/>
              <a:t>belirlenmesi</a:t>
            </a:r>
          </a:p>
          <a:p>
            <a:pPr>
              <a:buFont typeface="Wingdings" pitchFamily="2" charset="2"/>
              <a:buChar char="q"/>
            </a:pPr>
            <a:r>
              <a:rPr lang="tr-TR" sz="2000" b="1" dirty="0" smtClean="0"/>
              <a:t>Veri tabanı ayarlarının </a:t>
            </a:r>
            <a:r>
              <a:rPr lang="tr-TR" sz="2000" b="1" dirty="0" smtClean="0"/>
              <a:t>yapılması</a:t>
            </a:r>
          </a:p>
          <a:p>
            <a:pPr>
              <a:buFont typeface="Wingdings" pitchFamily="2" charset="2"/>
              <a:buChar char="q"/>
            </a:pPr>
            <a:r>
              <a:rPr lang="tr-TR" sz="2000" b="1" dirty="0" smtClean="0"/>
              <a:t>Ölçümler ve ölçüm metrikleri </a:t>
            </a:r>
            <a:r>
              <a:rPr lang="tr-TR" sz="2000" b="1" dirty="0" smtClean="0"/>
              <a:t>bilgileri</a:t>
            </a:r>
          </a:p>
          <a:p>
            <a:pPr>
              <a:buFont typeface="Wingdings" pitchFamily="2" charset="2"/>
              <a:buChar char="q"/>
            </a:pPr>
            <a:r>
              <a:rPr lang="tr-TR" sz="2000" b="1" dirty="0" smtClean="0"/>
              <a:t>Performans analizi ve sonuçlarıdır</a:t>
            </a:r>
          </a:p>
          <a:p>
            <a:pPr>
              <a:buFont typeface="Wingdings" pitchFamily="2" charset="2"/>
              <a:buChar char="q"/>
            </a:pPr>
            <a:endParaRPr lang="tr-TR" sz="20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0"/>
            <a:ext cx="8229600" cy="1143000"/>
          </a:xfrm>
        </p:spPr>
        <p:txBody>
          <a:bodyPr/>
          <a:lstStyle/>
          <a:p>
            <a:r>
              <a:rPr lang="tr-TR" b="1" dirty="0" smtClean="0"/>
              <a:t>1.GİRİS</a:t>
            </a:r>
            <a:endParaRPr lang="tr-TR" b="1" dirty="0"/>
          </a:p>
        </p:txBody>
      </p:sp>
      <p:sp>
        <p:nvSpPr>
          <p:cNvPr id="5" name="4 İçerik Yer Tutucusu"/>
          <p:cNvSpPr>
            <a:spLocks noGrp="1"/>
          </p:cNvSpPr>
          <p:nvPr>
            <p:ph idx="1"/>
          </p:nvPr>
        </p:nvSpPr>
        <p:spPr>
          <a:xfrm>
            <a:off x="0" y="1214422"/>
            <a:ext cx="9144000" cy="5643578"/>
          </a:xfrm>
        </p:spPr>
        <p:txBody>
          <a:bodyPr>
            <a:normAutofit/>
          </a:bodyPr>
          <a:lstStyle/>
          <a:p>
            <a:r>
              <a:rPr lang="tr-TR" sz="1800" b="1" dirty="0" smtClean="0"/>
              <a:t>Bilgisayar ve iletişim </a:t>
            </a:r>
            <a:r>
              <a:rPr lang="tr-TR" sz="1800" b="1" dirty="0" err="1" smtClean="0"/>
              <a:t>teknojilerinde</a:t>
            </a:r>
            <a:r>
              <a:rPr lang="tr-TR" sz="1800" b="1" dirty="0" smtClean="0"/>
              <a:t> </a:t>
            </a:r>
            <a:r>
              <a:rPr lang="tr-TR" sz="1800" b="1" dirty="0" err="1" smtClean="0"/>
              <a:t>yasanan</a:t>
            </a:r>
            <a:r>
              <a:rPr lang="tr-TR" sz="1800" b="1" dirty="0" smtClean="0"/>
              <a:t> gelişmeler her gecen gün daha fazla </a:t>
            </a:r>
            <a:r>
              <a:rPr lang="tr-TR" sz="1800" b="1" dirty="0" err="1" smtClean="0"/>
              <a:t>orginazasyonu</a:t>
            </a:r>
            <a:r>
              <a:rPr lang="tr-TR" sz="1800" b="1" dirty="0" smtClean="0"/>
              <a:t> etkileyerek farklı çözümler üretmeye zorlar.</a:t>
            </a:r>
            <a:endParaRPr lang="tr-TR" sz="1800" b="1" dirty="0"/>
          </a:p>
          <a:p>
            <a:r>
              <a:rPr lang="tr-TR" sz="1800" b="1" dirty="0" smtClean="0"/>
              <a:t>Belli başlı bir amaca ulaşmak için veri veya ham bilginin işlenerek (bilgi)yetkililere ulaşması organizasyonlar tarafından  en kısa sürede ulaşılması istenen bir faktör olmuştur</a:t>
            </a:r>
          </a:p>
          <a:p>
            <a:r>
              <a:rPr lang="tr-TR" sz="1800" b="1" dirty="0" smtClean="0"/>
              <a:t>Bilgisayarlar  karar alma sürecinde etkin rol alarak ‘bilgi sistemleri’ günümüzün trend konularından biri olmuştur</a:t>
            </a:r>
          </a:p>
          <a:p>
            <a:r>
              <a:rPr lang="tr-TR" sz="1800" b="1" dirty="0" smtClean="0"/>
              <a:t>Günümüzde yaşanan bu </a:t>
            </a:r>
            <a:r>
              <a:rPr lang="tr-TR" sz="1800" b="1" dirty="0" err="1" smtClean="0"/>
              <a:t>degisim</a:t>
            </a:r>
            <a:r>
              <a:rPr lang="tr-TR" sz="1800" b="1" dirty="0" smtClean="0"/>
              <a:t> ve gelişim  verilerin </a:t>
            </a:r>
            <a:r>
              <a:rPr lang="tr-TR" sz="1800" b="1" dirty="0" err="1" smtClean="0"/>
              <a:t>modelenerek</a:t>
            </a:r>
            <a:r>
              <a:rPr lang="tr-TR" sz="1800" b="1" dirty="0" smtClean="0"/>
              <a:t> saklanmasını ve </a:t>
            </a:r>
            <a:r>
              <a:rPr lang="tr-TR" sz="1800" b="1" dirty="0" err="1" smtClean="0"/>
              <a:t>dolayısyla</a:t>
            </a:r>
            <a:r>
              <a:rPr lang="tr-TR" sz="1800" b="1" dirty="0" smtClean="0"/>
              <a:t> veri tabanı </a:t>
            </a:r>
            <a:r>
              <a:rPr lang="tr-TR" sz="1800" b="1" dirty="0" err="1" smtClean="0"/>
              <a:t>kulanılmasını</a:t>
            </a:r>
            <a:r>
              <a:rPr lang="tr-TR" sz="1800" b="1" dirty="0" smtClean="0"/>
              <a:t> zorunlu bir hale getirmiştir.</a:t>
            </a:r>
          </a:p>
          <a:p>
            <a:r>
              <a:rPr lang="tr-TR" sz="1800" b="1" dirty="0" smtClean="0"/>
              <a:t>Temel bir kurum </a:t>
            </a:r>
            <a:r>
              <a:rPr lang="tr-TR" sz="1800" b="1" dirty="0" err="1" smtClean="0"/>
              <a:t>rehberliginden</a:t>
            </a:r>
            <a:r>
              <a:rPr lang="tr-TR" sz="1800" b="1" dirty="0" smtClean="0"/>
              <a:t> orta ve büyük </a:t>
            </a:r>
            <a:r>
              <a:rPr lang="tr-TR" sz="1800" b="1" dirty="0" err="1" smtClean="0"/>
              <a:t>ölcekli</a:t>
            </a:r>
            <a:r>
              <a:rPr lang="tr-TR" sz="1800" b="1" dirty="0" smtClean="0"/>
              <a:t> işletmelerin kurumsal ve ticaret bilgilerinin organize edilip saklanmasına kadar farklı alanlarda veri modelleme ve depolama </a:t>
            </a:r>
            <a:r>
              <a:rPr lang="tr-TR" sz="1800" b="1" dirty="0" err="1" smtClean="0"/>
              <a:t>gerekliligi</a:t>
            </a:r>
            <a:r>
              <a:rPr lang="tr-TR" sz="1800" b="1" dirty="0" smtClean="0"/>
              <a:t> ihtiyacı ortaya </a:t>
            </a:r>
            <a:r>
              <a:rPr lang="tr-TR" sz="1800" b="1" dirty="0" err="1" smtClean="0"/>
              <a:t>cıkmıştır</a:t>
            </a:r>
            <a:endParaRPr lang="tr-TR" sz="1800" b="1" dirty="0" smtClean="0"/>
          </a:p>
          <a:p>
            <a:r>
              <a:rPr lang="tr-TR" sz="1800" b="1" dirty="0" smtClean="0"/>
              <a:t>Verinin </a:t>
            </a:r>
            <a:r>
              <a:rPr lang="tr-TR" sz="1800" b="1" dirty="0" err="1" smtClean="0"/>
              <a:t>büyüklügü</a:t>
            </a:r>
            <a:r>
              <a:rPr lang="tr-TR" sz="1800" b="1" dirty="0" smtClean="0"/>
              <a:t> , </a:t>
            </a:r>
            <a:r>
              <a:rPr lang="tr-TR" sz="1800" b="1" dirty="0" err="1" smtClean="0"/>
              <a:t>karamaşıklıgı</a:t>
            </a:r>
            <a:r>
              <a:rPr lang="tr-TR" sz="1800" b="1" dirty="0" smtClean="0"/>
              <a:t> gibi farklı etkenlere </a:t>
            </a:r>
            <a:r>
              <a:rPr lang="tr-TR" sz="1800" b="1" dirty="0" err="1" smtClean="0"/>
              <a:t>baglı</a:t>
            </a:r>
            <a:r>
              <a:rPr lang="tr-TR" sz="1800" b="1" dirty="0" smtClean="0"/>
              <a:t> olarak </a:t>
            </a:r>
            <a:r>
              <a:rPr lang="tr-TR" sz="1800" b="1" dirty="0" err="1" smtClean="0"/>
              <a:t>ceşitli</a:t>
            </a:r>
            <a:r>
              <a:rPr lang="tr-TR" sz="1800" b="1" dirty="0" smtClean="0"/>
              <a:t> veri modelleme veri depolama,ve sorgulama yöntemleri geliştirilmiştir</a:t>
            </a:r>
          </a:p>
          <a:p>
            <a:r>
              <a:rPr lang="tr-TR" sz="1800" b="1" dirty="0" smtClean="0"/>
              <a:t>Bu kapsamda okuma ve yazma gibi </a:t>
            </a:r>
            <a:r>
              <a:rPr lang="tr-TR" sz="1800" b="1" dirty="0" err="1" smtClean="0"/>
              <a:t>işlmelerin</a:t>
            </a:r>
            <a:r>
              <a:rPr lang="tr-TR" sz="1800" b="1" dirty="0" smtClean="0"/>
              <a:t> </a:t>
            </a:r>
            <a:r>
              <a:rPr lang="tr-TR" sz="1800" b="1" dirty="0" err="1" smtClean="0"/>
              <a:t>yogun</a:t>
            </a:r>
            <a:r>
              <a:rPr lang="tr-TR" sz="1800" b="1" dirty="0" smtClean="0"/>
              <a:t> olarak </a:t>
            </a:r>
            <a:r>
              <a:rPr lang="tr-TR" sz="1800" b="1" dirty="0" err="1" smtClean="0"/>
              <a:t>kullanıldıgı</a:t>
            </a:r>
            <a:r>
              <a:rPr lang="tr-TR" sz="1800" b="1" dirty="0" smtClean="0"/>
              <a:t> veri tabanları </a:t>
            </a:r>
            <a:r>
              <a:rPr lang="tr-TR" sz="1800" b="1" dirty="0" err="1" smtClean="0"/>
              <a:t>icin</a:t>
            </a:r>
            <a:r>
              <a:rPr lang="tr-TR" sz="1800" b="1" dirty="0" smtClean="0"/>
              <a:t>  ilişkisel veri tabanları dışında ilişkisel olmayan veri tabanları </a:t>
            </a:r>
            <a:r>
              <a:rPr lang="tr-TR" sz="1800" b="1" dirty="0" err="1" smtClean="0"/>
              <a:t>yöntemleride</a:t>
            </a:r>
            <a:r>
              <a:rPr lang="tr-TR" sz="1800" b="1" dirty="0" smtClean="0"/>
              <a:t> kullanılmıştır.</a:t>
            </a:r>
          </a:p>
          <a:p>
            <a:r>
              <a:rPr lang="tr-TR" sz="1800" b="1" dirty="0" err="1" smtClean="0"/>
              <a:t>Perfonmans</a:t>
            </a:r>
            <a:r>
              <a:rPr lang="tr-TR" sz="1800" b="1" dirty="0" smtClean="0"/>
              <a:t> ve esneklik özelikleriyle ilişkisi olmayan veri tabanı yönetim sistemleri dünyaca ünlü büyük şirketler </a:t>
            </a:r>
            <a:r>
              <a:rPr lang="tr-TR" sz="1800" b="1" dirty="0" err="1" smtClean="0"/>
              <a:t>tarafındanda</a:t>
            </a:r>
            <a:r>
              <a:rPr lang="tr-TR" sz="1800" b="1" dirty="0" smtClean="0"/>
              <a:t> </a:t>
            </a:r>
            <a:r>
              <a:rPr lang="tr-TR" sz="1800" b="1" dirty="0" err="1" smtClean="0"/>
              <a:t>kulanılmıştır</a:t>
            </a:r>
            <a:r>
              <a:rPr lang="tr-TR" sz="1800" b="1" dirty="0" smtClean="0"/>
              <a:t>(Amazon,e-bay gibi.)</a:t>
            </a:r>
          </a:p>
          <a:p>
            <a:endParaRPr lang="tr-T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4799" y="457198"/>
            <a:ext cx="52360" cy="45719"/>
          </a:xfrm>
        </p:spPr>
        <p:txBody>
          <a:bodyPr>
            <a:normAutofit fontScale="90000"/>
          </a:bodyPr>
          <a:lstStyle/>
          <a:p>
            <a:r>
              <a:rPr lang="tr-TR" sz="200" dirty="0" smtClean="0"/>
              <a:t>.</a:t>
            </a:r>
            <a:endParaRPr lang="tr-TR" sz="200" dirty="0"/>
          </a:p>
        </p:txBody>
      </p:sp>
      <p:sp>
        <p:nvSpPr>
          <p:cNvPr id="3" name="2 İçerik Yer Tutucusu"/>
          <p:cNvSpPr>
            <a:spLocks noGrp="1"/>
          </p:cNvSpPr>
          <p:nvPr>
            <p:ph idx="1"/>
          </p:nvPr>
        </p:nvSpPr>
        <p:spPr>
          <a:xfrm>
            <a:off x="304800" y="428604"/>
            <a:ext cx="8686800" cy="6429396"/>
          </a:xfrm>
        </p:spPr>
        <p:txBody>
          <a:bodyPr>
            <a:normAutofit/>
          </a:bodyPr>
          <a:lstStyle/>
          <a:p>
            <a:r>
              <a:rPr lang="tr-TR" sz="2400" b="1" dirty="0" smtClean="0"/>
              <a:t>Veri Tabanı Şeması: Projede iki adet veri tabanı şeması  </a:t>
            </a:r>
          </a:p>
          <a:p>
            <a:pPr>
              <a:buNone/>
            </a:pPr>
            <a:r>
              <a:rPr lang="tr-TR" sz="2400" b="1" dirty="0" smtClean="0"/>
              <a:t>tasarlanmıştır. Biri </a:t>
            </a:r>
            <a:r>
              <a:rPr lang="tr-TR" sz="2400" b="1" dirty="0" err="1" smtClean="0"/>
              <a:t>MySQL</a:t>
            </a:r>
            <a:r>
              <a:rPr lang="tr-TR" sz="2400" b="1" dirty="0" smtClean="0"/>
              <a:t>  diğeri ise </a:t>
            </a:r>
            <a:r>
              <a:rPr lang="tr-TR" sz="2400" b="1" dirty="0" err="1" smtClean="0"/>
              <a:t>MongoDB</a:t>
            </a:r>
            <a:r>
              <a:rPr lang="tr-TR" sz="2400" b="1" dirty="0" smtClean="0"/>
              <a:t>  </a:t>
            </a:r>
          </a:p>
          <a:p>
            <a:pPr>
              <a:buNone/>
            </a:pPr>
            <a:r>
              <a:rPr lang="tr-TR" sz="2400" b="1" dirty="0" smtClean="0"/>
              <a:t>veri tabanıdır. Şemalar, kendi zevk ve tercihleri doğrultusunda  </a:t>
            </a:r>
          </a:p>
          <a:p>
            <a:pPr>
              <a:buNone/>
            </a:pPr>
            <a:r>
              <a:rPr lang="tr-TR" sz="2400" b="1" dirty="0" smtClean="0"/>
              <a:t>diğer kullanıcılara şarkılar önermek için </a:t>
            </a:r>
          </a:p>
          <a:p>
            <a:pPr>
              <a:buNone/>
            </a:pPr>
            <a:r>
              <a:rPr lang="tr-TR" sz="2400" b="1" dirty="0" smtClean="0"/>
              <a:t> tasarlanmış farklı algoritmalar kullanan bir müzik uygulaması </a:t>
            </a:r>
          </a:p>
          <a:p>
            <a:pPr>
              <a:buNone/>
            </a:pPr>
            <a:r>
              <a:rPr lang="tr-TR" sz="2400" b="1" dirty="0" smtClean="0"/>
              <a:t>etrafında modellenmiştir. Tablolar arasında </a:t>
            </a:r>
          </a:p>
          <a:p>
            <a:pPr>
              <a:buNone/>
            </a:pPr>
            <a:r>
              <a:rPr lang="tr-TR" sz="2400" b="1" dirty="0" smtClean="0"/>
              <a:t>herhangi bir veri tekrarını ortadan kaldırmak için </a:t>
            </a:r>
            <a:r>
              <a:rPr lang="tr-TR" sz="2400" b="1" dirty="0" err="1" smtClean="0"/>
              <a:t>normalizasyon</a:t>
            </a:r>
            <a:r>
              <a:rPr lang="tr-TR" sz="2400" b="1" dirty="0" smtClean="0"/>
              <a:t> </a:t>
            </a:r>
          </a:p>
          <a:p>
            <a:pPr>
              <a:buNone/>
            </a:pPr>
            <a:r>
              <a:rPr lang="tr-TR" sz="2400" b="1" dirty="0" smtClean="0"/>
              <a:t>değerlendirmesi yapılmıştır</a:t>
            </a:r>
            <a:r>
              <a:rPr lang="tr-TR" sz="1400" b="1" dirty="0" smtClean="0"/>
              <a:t>.</a:t>
            </a:r>
            <a:endParaRPr lang="tr-TR" sz="1400" b="1" dirty="0"/>
          </a:p>
        </p:txBody>
      </p:sp>
      <p:pic>
        <p:nvPicPr>
          <p:cNvPr id="1026" name="Picture 2" descr="C:\Users\as\Desktop\Ekran Alıntjuuısı.PNG"/>
          <p:cNvPicPr>
            <a:picLocks noChangeAspect="1" noChangeArrowheads="1"/>
          </p:cNvPicPr>
          <p:nvPr/>
        </p:nvPicPr>
        <p:blipFill>
          <a:blip r:embed="rId2"/>
          <a:srcRect/>
          <a:stretch>
            <a:fillRect/>
          </a:stretch>
        </p:blipFill>
        <p:spPr bwMode="auto">
          <a:xfrm>
            <a:off x="0" y="3759191"/>
            <a:ext cx="4043386" cy="3098809"/>
          </a:xfrm>
          <a:prstGeom prst="rect">
            <a:avLst/>
          </a:prstGeom>
          <a:noFill/>
        </p:spPr>
      </p:pic>
      <p:pic>
        <p:nvPicPr>
          <p:cNvPr id="1027" name="Picture 3" descr="C:\Users\as\Desktop\ouyytuı.PNG"/>
          <p:cNvPicPr>
            <a:picLocks noChangeAspect="1" noChangeArrowheads="1"/>
          </p:cNvPicPr>
          <p:nvPr/>
        </p:nvPicPr>
        <p:blipFill>
          <a:blip r:embed="rId3"/>
          <a:srcRect/>
          <a:stretch>
            <a:fillRect/>
          </a:stretch>
        </p:blipFill>
        <p:spPr bwMode="auto">
          <a:xfrm>
            <a:off x="5072066" y="3600450"/>
            <a:ext cx="3629025" cy="325755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t>2.BİLİŞİM SİSTEMLERİ VE YÖNETİMİ </a:t>
            </a:r>
            <a:endParaRPr lang="tr-TR" b="1" dirty="0"/>
          </a:p>
        </p:txBody>
      </p:sp>
      <p:sp>
        <p:nvSpPr>
          <p:cNvPr id="3" name="2 İçerik Yer Tutucusu"/>
          <p:cNvSpPr>
            <a:spLocks noGrp="1"/>
          </p:cNvSpPr>
          <p:nvPr>
            <p:ph idx="1"/>
          </p:nvPr>
        </p:nvSpPr>
        <p:spPr>
          <a:xfrm>
            <a:off x="457200" y="1142984"/>
            <a:ext cx="8329642" cy="5572164"/>
          </a:xfrm>
        </p:spPr>
        <p:txBody>
          <a:bodyPr>
            <a:normAutofit/>
          </a:bodyPr>
          <a:lstStyle/>
          <a:p>
            <a:r>
              <a:rPr lang="tr-TR" sz="1800" b="1" dirty="0" smtClean="0"/>
              <a:t>Bilişim sistemi,organizasyonlarda karar verme aşamasına kadar bilgiyi toplamak,düzenlemek,işlemek ve saklamak olarak tanımlanabilir.</a:t>
            </a:r>
          </a:p>
          <a:p>
            <a:r>
              <a:rPr lang="tr-TR" sz="1800" b="1" dirty="0" smtClean="0"/>
              <a:t>Bilişim sistemlerinde 3 </a:t>
            </a:r>
            <a:r>
              <a:rPr lang="tr-TR" sz="1800" b="1" dirty="0" err="1" smtClean="0"/>
              <a:t>aktivide</a:t>
            </a:r>
            <a:r>
              <a:rPr lang="tr-TR" sz="1800" b="1" dirty="0" smtClean="0"/>
              <a:t> bilgiyi üretmek </a:t>
            </a:r>
            <a:r>
              <a:rPr lang="tr-TR" sz="1800" b="1" dirty="0" err="1" smtClean="0"/>
              <a:t>içiçn</a:t>
            </a:r>
            <a:r>
              <a:rPr lang="tr-TR" sz="1800" b="1" dirty="0" smtClean="0"/>
              <a:t> gereklidir.Bunlar:girdi,</a:t>
            </a:r>
            <a:r>
              <a:rPr lang="tr-TR" sz="1800" b="1" dirty="0" err="1" smtClean="0"/>
              <a:t>islem</a:t>
            </a:r>
            <a:r>
              <a:rPr lang="tr-TR" sz="1800" b="1" dirty="0" smtClean="0"/>
              <a:t> ve çıktıdır.</a:t>
            </a:r>
          </a:p>
          <a:p>
            <a:r>
              <a:rPr lang="tr-TR" sz="1800" b="1" dirty="0" smtClean="0"/>
              <a:t>Girdi, organizasyonun </a:t>
            </a:r>
            <a:r>
              <a:rPr lang="tr-TR" sz="1800" b="1" dirty="0" err="1" smtClean="0"/>
              <a:t>icinden</a:t>
            </a:r>
            <a:r>
              <a:rPr lang="tr-TR" sz="1800" b="1" dirty="0" smtClean="0"/>
              <a:t> veya dışından ham bilgiyi(veriyi)toplamaktır.</a:t>
            </a:r>
          </a:p>
          <a:p>
            <a:r>
              <a:rPr lang="tr-TR" sz="1800" b="1" dirty="0" smtClean="0"/>
              <a:t>İşlem, bu veriyi daha anlamlı hale getirmektir</a:t>
            </a:r>
          </a:p>
          <a:p>
            <a:r>
              <a:rPr lang="tr-TR" sz="1800" b="1" dirty="0" smtClean="0"/>
              <a:t>Çıktı,bu işlenmiş bilgiyi </a:t>
            </a:r>
            <a:r>
              <a:rPr lang="tr-TR" sz="1800" b="1" dirty="0" err="1" smtClean="0"/>
              <a:t>kulanıcılara</a:t>
            </a:r>
            <a:r>
              <a:rPr lang="tr-TR" sz="1800" b="1" dirty="0" smtClean="0"/>
              <a:t> veya kullanılacak olan aktivitelere aktarır.</a:t>
            </a:r>
          </a:p>
          <a:p>
            <a:r>
              <a:rPr lang="tr-TR" sz="1800" b="1" dirty="0" err="1" smtClean="0"/>
              <a:t>İşletemler</a:t>
            </a:r>
            <a:r>
              <a:rPr lang="tr-TR" sz="1800" b="1" dirty="0" smtClean="0"/>
              <a:t> açısından bilişim sistemleri herhangi bir girdiyi işleme tabi tutup çıktı </a:t>
            </a:r>
            <a:r>
              <a:rPr lang="tr-TR" sz="1800" b="1" dirty="0" err="1" smtClean="0"/>
              <a:t>saglayan</a:t>
            </a:r>
            <a:r>
              <a:rPr lang="tr-TR" sz="1800" b="1" dirty="0" smtClean="0"/>
              <a:t>  mekanik yapılardan daha fazla anlam ifade eder.</a:t>
            </a:r>
          </a:p>
          <a:p>
            <a:r>
              <a:rPr lang="tr-TR" sz="1800" b="1" dirty="0" smtClean="0"/>
              <a:t>Bilişim sistemleri </a:t>
            </a:r>
            <a:r>
              <a:rPr lang="tr-TR" sz="1800" b="1" dirty="0" err="1" smtClean="0"/>
              <a:t>bilişm</a:t>
            </a:r>
            <a:r>
              <a:rPr lang="tr-TR" sz="1800" b="1" dirty="0" smtClean="0"/>
              <a:t> teknolojilerinin </a:t>
            </a:r>
            <a:r>
              <a:rPr lang="tr-TR" sz="1800" b="1" dirty="0" err="1" smtClean="0"/>
              <a:t>altyapısndan</a:t>
            </a:r>
            <a:r>
              <a:rPr lang="tr-TR" sz="1800" b="1" dirty="0" smtClean="0"/>
              <a:t> yararlanan yönetsel çözümlerdir</a:t>
            </a:r>
          </a:p>
          <a:p>
            <a:r>
              <a:rPr lang="tr-TR" sz="1800" b="1" dirty="0" smtClean="0"/>
              <a:t>Bilişim sistemlerini etkin bir şekilde </a:t>
            </a:r>
            <a:r>
              <a:rPr lang="tr-TR" sz="1800" b="1" dirty="0" err="1" smtClean="0"/>
              <a:t>kulanabilmek</a:t>
            </a:r>
            <a:r>
              <a:rPr lang="tr-TR" sz="1800" b="1" dirty="0" smtClean="0"/>
              <a:t> için organizasyon yönetim ve teknolojiye hakim olmak gerekir.</a:t>
            </a:r>
          </a:p>
          <a:p>
            <a:endParaRPr lang="tr-TR" sz="1800" dirty="0"/>
          </a:p>
        </p:txBody>
      </p:sp>
      <p:pic>
        <p:nvPicPr>
          <p:cNvPr id="1026" name="Picture 2" descr="C:\Users\as\Desktop\Ekran sd.PNG"/>
          <p:cNvPicPr>
            <a:picLocks noChangeAspect="1" noChangeArrowheads="1"/>
          </p:cNvPicPr>
          <p:nvPr/>
        </p:nvPicPr>
        <p:blipFill>
          <a:blip r:embed="rId2"/>
          <a:srcRect/>
          <a:stretch>
            <a:fillRect/>
          </a:stretch>
        </p:blipFill>
        <p:spPr bwMode="auto">
          <a:xfrm>
            <a:off x="4572000" y="4910148"/>
            <a:ext cx="2238375" cy="1947852"/>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smtClean="0"/>
              <a:t>3.VERİ TABANI VE VERİ TABANI YÖNTEİM SİSTEMLERİ</a:t>
            </a:r>
            <a:endParaRPr lang="tr-TR" b="1" dirty="0"/>
          </a:p>
        </p:txBody>
      </p:sp>
      <p:sp>
        <p:nvSpPr>
          <p:cNvPr id="3" name="2 İçerik Yer Tutucusu"/>
          <p:cNvSpPr>
            <a:spLocks noGrp="1"/>
          </p:cNvSpPr>
          <p:nvPr>
            <p:ph idx="1"/>
          </p:nvPr>
        </p:nvSpPr>
        <p:spPr>
          <a:xfrm>
            <a:off x="457200" y="1600200"/>
            <a:ext cx="8686800" cy="5043510"/>
          </a:xfrm>
        </p:spPr>
        <p:txBody>
          <a:bodyPr>
            <a:noAutofit/>
          </a:bodyPr>
          <a:lstStyle/>
          <a:p>
            <a:r>
              <a:rPr lang="tr-TR" sz="2400" dirty="0" smtClean="0"/>
              <a:t>Veri tabanı en genel tanımıyla , kullanım amacına  uygun olarak düzenlenmiş veriler </a:t>
            </a:r>
            <a:r>
              <a:rPr lang="tr-TR" sz="2400" dirty="0" err="1" smtClean="0"/>
              <a:t>toplulgudur</a:t>
            </a:r>
            <a:r>
              <a:rPr lang="tr-TR" sz="2400" dirty="0" smtClean="0"/>
              <a:t>.</a:t>
            </a:r>
          </a:p>
          <a:p>
            <a:r>
              <a:rPr lang="tr-TR" sz="2400" dirty="0" smtClean="0"/>
              <a:t>Birbirleriyle ilişkileri olan verilerin tutulduğu, mantıksal ve fiziksel olarak tanımlarının olduğu bilgi depolarıdır. </a:t>
            </a:r>
          </a:p>
          <a:p>
            <a:r>
              <a:rPr lang="tr-TR" sz="2400" dirty="0" smtClean="0"/>
              <a:t> Veri tabanları gerçekte var olan ve birbirleriyle ilişkisi olan nesneleri ve ilişkileri modeller.</a:t>
            </a:r>
          </a:p>
          <a:p>
            <a:r>
              <a:rPr lang="tr-TR" sz="2400" dirty="0" smtClean="0"/>
              <a:t>Veri tabanı yönetim sistemleri (VTYS) verilere aynı anda birden çok bağlantı sağlayabilme özelliği sağlar. Bu sistemler, veri tabanı yönetiminin bir parçası olarak, verinin nasıl depolanacağı, kullanılacağı ve erişileceğini mantıksal olarak yönlendiren bir kurallar sistemidir.</a:t>
            </a:r>
          </a:p>
          <a:p>
            <a:r>
              <a:rPr lang="tr-TR" sz="2400" dirty="0" smtClean="0"/>
              <a:t>Veri tabanı, VTYS ve uygulama programları ve kullanıcı ara yüzlerini içeren yapıya “veri tabanı sistemi (VTS)” denir.</a:t>
            </a:r>
            <a:endParaRPr lang="tr-TR"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296842"/>
          </a:xfrm>
        </p:spPr>
        <p:txBody>
          <a:bodyPr>
            <a:noAutofit/>
          </a:bodyPr>
          <a:lstStyle/>
          <a:p>
            <a:r>
              <a:rPr lang="tr-TR" sz="1800" dirty="0" smtClean="0"/>
              <a:t>VT-VTYS-VTS Arasındaki İlişki ve İşlevler </a:t>
            </a:r>
            <a:r>
              <a:rPr lang="tr-TR" sz="1800" dirty="0" err="1" smtClean="0"/>
              <a:t>asagıdaki</a:t>
            </a:r>
            <a:r>
              <a:rPr lang="tr-TR" sz="1800" dirty="0" smtClean="0"/>
              <a:t> </a:t>
            </a:r>
            <a:r>
              <a:rPr lang="tr-TR" sz="1800" dirty="0" err="1" smtClean="0"/>
              <a:t>şemeada</a:t>
            </a:r>
            <a:r>
              <a:rPr lang="tr-TR" sz="1800" dirty="0" smtClean="0"/>
              <a:t> gösterilmiştir</a:t>
            </a:r>
            <a:endParaRPr lang="tr-TR" sz="1800" dirty="0"/>
          </a:p>
        </p:txBody>
      </p:sp>
      <p:sp>
        <p:nvSpPr>
          <p:cNvPr id="3" name="2 İçerik Yer Tutucusu"/>
          <p:cNvSpPr>
            <a:spLocks noGrp="1"/>
          </p:cNvSpPr>
          <p:nvPr>
            <p:ph idx="1"/>
          </p:nvPr>
        </p:nvSpPr>
        <p:spPr>
          <a:xfrm flipH="1">
            <a:off x="8072461" y="7215214"/>
            <a:ext cx="45719" cy="71414"/>
          </a:xfrm>
        </p:spPr>
        <p:txBody>
          <a:bodyPr>
            <a:normAutofit fontScale="25000" lnSpcReduction="20000"/>
          </a:bodyPr>
          <a:lstStyle/>
          <a:p>
            <a:endParaRPr lang="tr-TR" dirty="0"/>
          </a:p>
        </p:txBody>
      </p:sp>
      <p:pic>
        <p:nvPicPr>
          <p:cNvPr id="2050" name="Picture 2" descr="C:\Users\as\Desktop\Ekran Alınt.PNG"/>
          <p:cNvPicPr>
            <a:picLocks noChangeAspect="1" noChangeArrowheads="1"/>
          </p:cNvPicPr>
          <p:nvPr/>
        </p:nvPicPr>
        <p:blipFill>
          <a:blip r:embed="rId2"/>
          <a:srcRect/>
          <a:stretch>
            <a:fillRect/>
          </a:stretch>
        </p:blipFill>
        <p:spPr bwMode="auto">
          <a:xfrm>
            <a:off x="1000100" y="714356"/>
            <a:ext cx="6929486" cy="5857917"/>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4.Veri tabanI modelleri</a:t>
            </a:r>
            <a:endParaRPr lang="tr-TR" dirty="0"/>
          </a:p>
        </p:txBody>
      </p:sp>
      <p:sp>
        <p:nvSpPr>
          <p:cNvPr id="3" name="2 İçerik Yer Tutucusu"/>
          <p:cNvSpPr>
            <a:spLocks noGrp="1"/>
          </p:cNvSpPr>
          <p:nvPr>
            <p:ph idx="1"/>
          </p:nvPr>
        </p:nvSpPr>
        <p:spPr/>
        <p:txBody>
          <a:bodyPr>
            <a:normAutofit/>
          </a:bodyPr>
          <a:lstStyle/>
          <a:p>
            <a:r>
              <a:rPr lang="tr-TR" sz="4800" dirty="0" smtClean="0"/>
              <a:t>VERİ TABANI MODELLERİ 8 KATEGORİYE AYRILIR</a:t>
            </a:r>
            <a:endParaRPr lang="tr-TR" sz="4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0"/>
            <a:ext cx="3786182" cy="1714512"/>
          </a:xfrm>
        </p:spPr>
        <p:txBody>
          <a:bodyPr>
            <a:normAutofit/>
          </a:bodyPr>
          <a:lstStyle/>
          <a:p>
            <a:r>
              <a:rPr lang="tr-TR" dirty="0" smtClean="0"/>
              <a:t>4.1 DÜZ MODEL VEYA TABLO MODELİ</a:t>
            </a:r>
            <a:endParaRPr lang="tr-TR" dirty="0"/>
          </a:p>
        </p:txBody>
      </p:sp>
      <p:sp>
        <p:nvSpPr>
          <p:cNvPr id="3" name="2 Metin Yer Tutucusu"/>
          <p:cNvSpPr>
            <a:spLocks noGrp="1"/>
          </p:cNvSpPr>
          <p:nvPr>
            <p:ph type="body" idx="2"/>
          </p:nvPr>
        </p:nvSpPr>
        <p:spPr>
          <a:xfrm>
            <a:off x="357158" y="1785926"/>
            <a:ext cx="3108355" cy="3767150"/>
          </a:xfrm>
        </p:spPr>
        <p:txBody>
          <a:bodyPr>
            <a:normAutofit fontScale="85000" lnSpcReduction="20000"/>
          </a:bodyPr>
          <a:lstStyle/>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sz="2200" dirty="0" smtClean="0"/>
          </a:p>
          <a:p>
            <a:endParaRPr lang="tr-TR" sz="2200" dirty="0" smtClean="0"/>
          </a:p>
          <a:p>
            <a:endParaRPr lang="tr-TR" sz="2200" dirty="0" smtClean="0"/>
          </a:p>
          <a:p>
            <a:r>
              <a:rPr lang="tr-TR" sz="2200" dirty="0" smtClean="0"/>
              <a:t>DÜZ VERİ MODELİ ÖRNEGİ</a:t>
            </a:r>
            <a:endParaRPr lang="tr-TR" sz="2200" dirty="0"/>
          </a:p>
        </p:txBody>
      </p:sp>
      <p:sp>
        <p:nvSpPr>
          <p:cNvPr id="4" name="3 İçerik Yer Tutucusu"/>
          <p:cNvSpPr>
            <a:spLocks noGrp="1"/>
          </p:cNvSpPr>
          <p:nvPr>
            <p:ph sz="half" idx="1"/>
          </p:nvPr>
        </p:nvSpPr>
        <p:spPr>
          <a:xfrm>
            <a:off x="3929058" y="609600"/>
            <a:ext cx="4986342" cy="4800600"/>
          </a:xfrm>
        </p:spPr>
        <p:txBody>
          <a:bodyPr>
            <a:noAutofit/>
          </a:bodyPr>
          <a:lstStyle/>
          <a:p>
            <a:r>
              <a:rPr lang="tr-TR" sz="2800" b="1" dirty="0" smtClean="0"/>
              <a:t>İKİ BOYUTLU VERİ GRUBUNDAN OLUSAN VERİ TABANI MODELİDİR.</a:t>
            </a:r>
          </a:p>
          <a:p>
            <a:r>
              <a:rPr lang="tr-TR" sz="2800" b="1" dirty="0" smtClean="0"/>
              <a:t>SÜTÜNLARDA VERİLERİN BENZER ÖZELİKLERİ SATIRLARDA İSE VERİ GURUPLARI YER ALIR</a:t>
            </a:r>
          </a:p>
          <a:p>
            <a:r>
              <a:rPr lang="tr-TR" sz="2800" b="1" dirty="0" smtClean="0"/>
              <a:t>KULLANICI ADLARININ VE ŞİFRELERİN  TUTULDUGU VERİ TABANI BUNA ÖRNEK VERİLEBİLİR</a:t>
            </a:r>
          </a:p>
        </p:txBody>
      </p:sp>
      <p:pic>
        <p:nvPicPr>
          <p:cNvPr id="3074" name="Picture 2" descr="C:\Users\as\Desktop\Ekranlıntısı.PNG"/>
          <p:cNvPicPr>
            <a:picLocks noChangeAspect="1" noChangeArrowheads="1"/>
          </p:cNvPicPr>
          <p:nvPr/>
        </p:nvPicPr>
        <p:blipFill>
          <a:blip r:embed="rId2"/>
          <a:srcRect/>
          <a:stretch>
            <a:fillRect/>
          </a:stretch>
        </p:blipFill>
        <p:spPr bwMode="auto">
          <a:xfrm>
            <a:off x="357158" y="2214554"/>
            <a:ext cx="2952750" cy="2571768"/>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Başlık"/>
          <p:cNvSpPr>
            <a:spLocks noGrp="1"/>
          </p:cNvSpPr>
          <p:nvPr>
            <p:ph type="title"/>
          </p:nvPr>
        </p:nvSpPr>
        <p:spPr>
          <a:xfrm>
            <a:off x="0" y="571480"/>
            <a:ext cx="3357554" cy="520700"/>
          </a:xfrm>
        </p:spPr>
        <p:txBody>
          <a:bodyPr>
            <a:noAutofit/>
          </a:bodyPr>
          <a:lstStyle/>
          <a:p>
            <a:r>
              <a:rPr lang="tr-TR" dirty="0" smtClean="0"/>
              <a:t>4.2 HİYERASİK VERİ TABANI MODELİ</a:t>
            </a:r>
            <a:endParaRPr lang="tr-TR" dirty="0"/>
          </a:p>
        </p:txBody>
      </p:sp>
      <p:sp>
        <p:nvSpPr>
          <p:cNvPr id="3" name="2 Metin Yer Tutucusu"/>
          <p:cNvSpPr>
            <a:spLocks noGrp="1"/>
          </p:cNvSpPr>
          <p:nvPr>
            <p:ph type="body" idx="2"/>
          </p:nvPr>
        </p:nvSpPr>
        <p:spPr>
          <a:xfrm>
            <a:off x="142844" y="1357298"/>
            <a:ext cx="3222627" cy="3910026"/>
          </a:xfrm>
        </p:spPr>
        <p:txBody>
          <a:bodyPr>
            <a:normAutofit lnSpcReduction="10000"/>
          </a:bodyPr>
          <a:lstStyle/>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r>
              <a:rPr lang="tr-TR" dirty="0" smtClean="0"/>
              <a:t> </a:t>
            </a:r>
            <a:r>
              <a:rPr lang="tr-TR" sz="1600" b="1" dirty="0" smtClean="0"/>
              <a:t>Hiyerarşik Veri Tabanı Modeli</a:t>
            </a:r>
          </a:p>
          <a:p>
            <a:r>
              <a:rPr lang="tr-TR" sz="1600" b="1" dirty="0" smtClean="0"/>
              <a:t>              ÖRNEGİ</a:t>
            </a:r>
            <a:endParaRPr lang="tr-TR" sz="1600" b="1" dirty="0"/>
          </a:p>
        </p:txBody>
      </p:sp>
      <p:sp>
        <p:nvSpPr>
          <p:cNvPr id="4" name="3 İçerik Yer Tutucusu"/>
          <p:cNvSpPr>
            <a:spLocks noGrp="1"/>
          </p:cNvSpPr>
          <p:nvPr>
            <p:ph sz="half" idx="1"/>
          </p:nvPr>
        </p:nvSpPr>
        <p:spPr>
          <a:xfrm>
            <a:off x="3575050" y="609600"/>
            <a:ext cx="5340350" cy="5105416"/>
          </a:xfrm>
        </p:spPr>
        <p:txBody>
          <a:bodyPr>
            <a:noAutofit/>
          </a:bodyPr>
          <a:lstStyle/>
          <a:p>
            <a:r>
              <a:rPr lang="tr-TR" sz="2400" b="1" dirty="0" smtClean="0"/>
              <a:t>İLK OLARAK 1960’LI YILLARDA ORTAYA ÇIKMIŞ VE ADINI VERİYİ DEPOLAMA YÖNETİMİNDEN ALMIŞTIR.</a:t>
            </a:r>
          </a:p>
          <a:p>
            <a:r>
              <a:rPr lang="tr-TR" sz="2400" b="1" dirty="0" smtClean="0"/>
              <a:t>BU VERİ TABANININ DEPOLADIGI YAPISAL VERİLERE ‘KAYIT’ ADI VERİLMİŞTİR.</a:t>
            </a:r>
          </a:p>
          <a:p>
            <a:r>
              <a:rPr lang="tr-TR" sz="2400" b="1" dirty="0" smtClean="0"/>
              <a:t>KÖK ADI VERİLEN İLK KAYDIN BİR VEYE DAHA FAZLA ÇOCUK KAYITLARI VARDIR.ÇOCUK KAYITLARINDA KENDİ ÇOCUK KAYITLARI OLABİLR</a:t>
            </a:r>
          </a:p>
          <a:p>
            <a:r>
              <a:rPr lang="tr-TR" sz="2400" b="1" dirty="0" smtClean="0"/>
              <a:t>KÖK HARİCİNDE BÜTÜN KAYITLARIN ÇOCUK KYAITLARI VARDIR.</a:t>
            </a:r>
            <a:endParaRPr lang="tr-TR" sz="2400" b="1" dirty="0"/>
          </a:p>
        </p:txBody>
      </p:sp>
      <p:pic>
        <p:nvPicPr>
          <p:cNvPr id="4098" name="Picture 2" descr="C:\Users\as\Desktop\Ekran QWE.PNG"/>
          <p:cNvPicPr>
            <a:picLocks noChangeAspect="1" noChangeArrowheads="1"/>
          </p:cNvPicPr>
          <p:nvPr/>
        </p:nvPicPr>
        <p:blipFill>
          <a:blip r:embed="rId2"/>
          <a:srcRect/>
          <a:stretch>
            <a:fillRect/>
          </a:stretch>
        </p:blipFill>
        <p:spPr bwMode="auto">
          <a:xfrm>
            <a:off x="214282" y="2000240"/>
            <a:ext cx="3143272" cy="2428892"/>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14282" y="357166"/>
            <a:ext cx="3000396" cy="857256"/>
          </a:xfrm>
        </p:spPr>
        <p:txBody>
          <a:bodyPr>
            <a:normAutofit/>
          </a:bodyPr>
          <a:lstStyle/>
          <a:p>
            <a:r>
              <a:rPr lang="tr-TR" dirty="0" smtClean="0"/>
              <a:t>4.3 AĞ VERİ MODELİ</a:t>
            </a:r>
            <a:endParaRPr lang="tr-TR" dirty="0"/>
          </a:p>
        </p:txBody>
      </p:sp>
      <p:sp>
        <p:nvSpPr>
          <p:cNvPr id="3" name="2 Metin Yer Tutucusu"/>
          <p:cNvSpPr>
            <a:spLocks noGrp="1"/>
          </p:cNvSpPr>
          <p:nvPr>
            <p:ph type="body" idx="2"/>
          </p:nvPr>
        </p:nvSpPr>
        <p:spPr>
          <a:xfrm>
            <a:off x="285720" y="1428736"/>
            <a:ext cx="3179793" cy="3981464"/>
          </a:xfrm>
        </p:spPr>
        <p:txBody>
          <a:bodyPr/>
          <a:lstStyle/>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r>
              <a:rPr lang="tr-TR" dirty="0" smtClean="0"/>
              <a:t>   </a:t>
            </a:r>
            <a:r>
              <a:rPr lang="tr-TR" sz="1800" b="1" dirty="0" smtClean="0"/>
              <a:t>AĞ VERİ MODELİ ÖRNEGİ</a:t>
            </a:r>
            <a:endParaRPr lang="tr-TR" sz="1800" b="1" dirty="0"/>
          </a:p>
        </p:txBody>
      </p:sp>
      <p:sp>
        <p:nvSpPr>
          <p:cNvPr id="4" name="3 İçerik Yer Tutucusu"/>
          <p:cNvSpPr>
            <a:spLocks noGrp="1"/>
          </p:cNvSpPr>
          <p:nvPr>
            <p:ph sz="half" idx="1"/>
          </p:nvPr>
        </p:nvSpPr>
        <p:spPr>
          <a:xfrm>
            <a:off x="3575050" y="1071546"/>
            <a:ext cx="5340350" cy="5072098"/>
          </a:xfrm>
        </p:spPr>
        <p:txBody>
          <a:bodyPr>
            <a:noAutofit/>
          </a:bodyPr>
          <a:lstStyle/>
          <a:p>
            <a:r>
              <a:rPr lang="tr-TR" sz="2000" b="1" dirty="0" smtClean="0"/>
              <a:t>BU MODEL 1970’Lİ YILLARIN BAŞINDA GELİŞTİRİLMİŞTİR.</a:t>
            </a:r>
          </a:p>
          <a:p>
            <a:r>
              <a:rPr lang="tr-TR" sz="2000" b="1" dirty="0" smtClean="0"/>
              <a:t>HİYERAŞİK VERİ MODELİNİN GELİŞTİRİLMİŞ HALİDİR.</a:t>
            </a:r>
          </a:p>
          <a:p>
            <a:r>
              <a:rPr lang="tr-TR" sz="2000" b="1" dirty="0" smtClean="0"/>
              <a:t>BİR VERİNİN DOĞAL OLARAK BAŞKA VERİLERLE İLİŞKİLİ OLMASI HIZLICA KABUL GÖRMESİNİ SAĞLAMIŞITR.</a:t>
            </a:r>
          </a:p>
          <a:p>
            <a:r>
              <a:rPr lang="tr-TR" sz="2000" b="1" dirty="0" smtClean="0"/>
              <a:t>HİYERAŞİK MODELDEN EN ÖNEMLİ FARKI UÇ-DÜGÜM   POZİSYONUNDAKİ VERİNİN      İÇ-DÜGÜME İŞARET EDEBİLMESİDİR.</a:t>
            </a:r>
          </a:p>
          <a:p>
            <a:r>
              <a:rPr lang="tr-TR" sz="2000" b="1" dirty="0" smtClean="0"/>
              <a:t>BU SAYEDE  AĞ MODELİNDE BİRE-ÇOK İLİŞKİLER YANINDA, ÇOKA-ÇOK İLİŞKİLERDE MODELLENEBİLİR</a:t>
            </a:r>
          </a:p>
          <a:p>
            <a:r>
              <a:rPr lang="tr-TR" sz="2000" b="1" dirty="0" smtClean="0"/>
              <a:t>BU ÖZELLİK VERİ TEKRARINI ÖNEMLİ ÖLÇÜDE AZALTIR</a:t>
            </a:r>
          </a:p>
        </p:txBody>
      </p:sp>
      <p:pic>
        <p:nvPicPr>
          <p:cNvPr id="5123" name="Picture 3" descr="C:\Users\as\Desktop\Ekran ADAWD.PNG"/>
          <p:cNvPicPr>
            <a:picLocks noChangeAspect="1" noChangeArrowheads="1"/>
          </p:cNvPicPr>
          <p:nvPr/>
        </p:nvPicPr>
        <p:blipFill>
          <a:blip r:embed="rId2"/>
          <a:srcRect/>
          <a:stretch>
            <a:fillRect/>
          </a:stretch>
        </p:blipFill>
        <p:spPr bwMode="auto">
          <a:xfrm>
            <a:off x="285720" y="2071678"/>
            <a:ext cx="2786082" cy="2571768"/>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ezinti">
  <a:themeElements>
    <a:clrScheme name="Gezinti">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Gezinti">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Gezinti">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392</TotalTime>
  <Words>1599</Words>
  <Application>Microsoft Office PowerPoint</Application>
  <PresentationFormat>Ekran Gösterisi (4:3)</PresentationFormat>
  <Paragraphs>219</Paragraphs>
  <Slides>20</Slides>
  <Notes>0</Notes>
  <HiddenSlides>0</HiddenSlides>
  <MMClips>0</MMClips>
  <ScaleCrop>false</ScaleCrop>
  <HeadingPairs>
    <vt:vector size="4" baseType="variant">
      <vt:variant>
        <vt:lpstr>Tema</vt:lpstr>
      </vt:variant>
      <vt:variant>
        <vt:i4>1</vt:i4>
      </vt:variant>
      <vt:variant>
        <vt:lpstr>Slayt Başlıkları</vt:lpstr>
      </vt:variant>
      <vt:variant>
        <vt:i4>20</vt:i4>
      </vt:variant>
    </vt:vector>
  </HeadingPairs>
  <TitlesOfParts>
    <vt:vector size="21" baseType="lpstr">
      <vt:lpstr>Gezinti</vt:lpstr>
      <vt:lpstr>Mustafa oskay veri organizasyonu makale ödevi 02210224043</vt:lpstr>
      <vt:lpstr>1.GİRİS</vt:lpstr>
      <vt:lpstr>2.BİLİŞİM SİSTEMLERİ VE YÖNETİMİ </vt:lpstr>
      <vt:lpstr>3.VERİ TABANI VE VERİ TABANI YÖNTEİM SİSTEMLERİ</vt:lpstr>
      <vt:lpstr>VT-VTYS-VTS Arasındaki İlişki ve İşlevler asagıdaki şemeada gösterilmiştir</vt:lpstr>
      <vt:lpstr>4.Veri tabanI modelleri</vt:lpstr>
      <vt:lpstr>4.1 DÜZ MODEL VEYA TABLO MODELİ</vt:lpstr>
      <vt:lpstr>4.2 HİYERASİK VERİ TABANI MODELİ</vt:lpstr>
      <vt:lpstr>4.3 AĞ VERİ MODELİ</vt:lpstr>
      <vt:lpstr>4.4 İLİŞKİSEL VERİ MODELİ</vt:lpstr>
      <vt:lpstr>4.5 NESNE YÖNELİMLİ VERİ MODELİ</vt:lpstr>
      <vt:lpstr>4.6  NESNE İLİŞKİSEL VERİ   MODELİ</vt:lpstr>
      <vt:lpstr>4.7 ÇOKLU ORTAM VERİ TABANI</vt:lpstr>
      <vt:lpstr>4.8 DAGITIK VERİ TABANI MODELİ</vt:lpstr>
      <vt:lpstr>5. VERİ TABANI TASARIMI</vt:lpstr>
      <vt:lpstr>.</vt:lpstr>
      <vt:lpstr>6.İlişkisel ve ilişkisel olmayan veri tabanı sistemleri</vt:lpstr>
      <vt:lpstr>6.2 İLİŞKİSEL OLMAYAN VERİ TABANI </vt:lpstr>
      <vt:lpstr>7. Veri tabani mimarilerinin performans kiyaslanmasi</vt:lpstr>
      <vt:lpst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1.GİRİS</dc:title>
  <dc:creator>as</dc:creator>
  <cp:lastModifiedBy>as</cp:lastModifiedBy>
  <cp:revision>42</cp:revision>
  <dcterms:created xsi:type="dcterms:W3CDTF">2024-03-16T12:48:08Z</dcterms:created>
  <dcterms:modified xsi:type="dcterms:W3CDTF">2024-03-18T17:07:10Z</dcterms:modified>
</cp:coreProperties>
</file>