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201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53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9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5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9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7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7AAACE-5E67-411D-84CE-97B72C1D25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096EE0-4711-45C1-9EA6-EEEEE1EB8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9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55C8AB-ADAA-FF05-6882-BE45240E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192" y="2112926"/>
            <a:ext cx="9144000" cy="1316074"/>
          </a:xfrm>
        </p:spPr>
        <p:txBody>
          <a:bodyPr>
            <a:normAutofit fontScale="90000"/>
          </a:bodyPr>
          <a:lstStyle/>
          <a:p>
            <a:r>
              <a:rPr lang="en-GB" dirty="0"/>
              <a:t>Case – Exploring Electronic Health Records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EE780E-1DDC-DC35-F476-DFF4E90D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7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B0406D-60E7-B660-3517-2176C030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258" y="2766219"/>
            <a:ext cx="9692640" cy="1325562"/>
          </a:xfrm>
        </p:spPr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DD4A3A-A81A-CBE7-137E-BBD3844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8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16303A-9363-1350-49ED-6E39841B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Sankey</a:t>
            </a:r>
            <a:r>
              <a:rPr lang="sv-SE" dirty="0"/>
              <a:t> Diagram</a:t>
            </a:r>
            <a:endParaRPr lang="en-GB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639150B9-FF4F-5D42-9493-DC4EFDEE5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44" y="1828800"/>
            <a:ext cx="8147362" cy="4351338"/>
          </a:xfrm>
        </p:spPr>
      </p:pic>
    </p:spTree>
    <p:extLst>
      <p:ext uri="{BB962C8B-B14F-4D97-AF65-F5344CB8AC3E}">
        <p14:creationId xmlns:p14="http://schemas.microsoft.com/office/powerpoint/2010/main" val="72942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327052-00B0-F2E1-47E3-13E5004F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Patient Trajectory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5B5A8699-FE81-FF15-C282-50A46196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44" y="1828800"/>
            <a:ext cx="8147362" cy="4351338"/>
          </a:xfrm>
        </p:spPr>
      </p:pic>
    </p:spTree>
    <p:extLst>
      <p:ext uri="{BB962C8B-B14F-4D97-AF65-F5344CB8AC3E}">
        <p14:creationId xmlns:p14="http://schemas.microsoft.com/office/powerpoint/2010/main" val="340922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2B5A55-D35B-F56D-18C7-C8A550AE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Analysing </a:t>
            </a:r>
            <a:r>
              <a:rPr lang="sv-SE" dirty="0" err="1"/>
              <a:t>most</a:t>
            </a:r>
            <a:r>
              <a:rPr lang="sv-SE" dirty="0"/>
              <a:t> common </a:t>
            </a:r>
            <a:r>
              <a:rPr lang="sv-SE" dirty="0" err="1"/>
              <a:t>conditions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B7AF3C-AF0B-35B7-95DA-4C1464ED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approach:</a:t>
            </a:r>
          </a:p>
          <a:p>
            <a:pPr lvl="1"/>
            <a:r>
              <a:rPr lang="sv-SE" dirty="0"/>
              <a:t>Count </a:t>
            </a:r>
            <a:r>
              <a:rPr lang="sv-SE" dirty="0" err="1"/>
              <a:t>occurences</a:t>
            </a:r>
            <a:r>
              <a:rPr lang="sv-SE" dirty="0"/>
              <a:t> in </a:t>
            </a:r>
            <a:r>
              <a:rPr lang="sv-SE" dirty="0" err="1"/>
              <a:t>conditions</a:t>
            </a:r>
            <a:r>
              <a:rPr lang="sv-SE" dirty="0"/>
              <a:t> </a:t>
            </a:r>
            <a:r>
              <a:rPr lang="sv-SE" dirty="0" err="1"/>
              <a:t>dataset</a:t>
            </a:r>
            <a:endParaRPr lang="sv-SE" dirty="0"/>
          </a:p>
          <a:p>
            <a:pPr lvl="1"/>
            <a:r>
              <a:rPr lang="sv-SE" dirty="0"/>
              <a:t>Problem: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conditions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en-GB" dirty="0"/>
              <a:t>rare in the medications dataset and was going to make other comparisons hard</a:t>
            </a:r>
            <a:endParaRPr lang="sv-SE" dirty="0"/>
          </a:p>
          <a:p>
            <a:r>
              <a:rPr lang="sv-SE" dirty="0"/>
              <a:t>Second approach:</a:t>
            </a:r>
          </a:p>
          <a:p>
            <a:pPr lvl="1"/>
            <a:r>
              <a:rPr lang="sv-SE" dirty="0"/>
              <a:t>Count </a:t>
            </a:r>
            <a:r>
              <a:rPr lang="sv-SE" dirty="0" err="1"/>
              <a:t>occurences</a:t>
            </a:r>
            <a:r>
              <a:rPr lang="sv-SE" dirty="0"/>
              <a:t> in </a:t>
            </a:r>
            <a:r>
              <a:rPr lang="sv-SE" dirty="0" err="1"/>
              <a:t>medications</a:t>
            </a:r>
            <a:r>
              <a:rPr lang="sv-SE" dirty="0"/>
              <a:t> </a:t>
            </a:r>
            <a:r>
              <a:rPr lang="sv-SE" dirty="0" err="1"/>
              <a:t>dataset</a:t>
            </a:r>
            <a:endParaRPr lang="sv-SE" dirty="0"/>
          </a:p>
          <a:p>
            <a:pPr lvl="1"/>
            <a:r>
              <a:rPr lang="sv-SE" dirty="0"/>
              <a:t>Problem: </a:t>
            </a:r>
            <a:r>
              <a:rPr lang="sv-SE" dirty="0" err="1"/>
              <a:t>Biased</a:t>
            </a:r>
            <a:r>
              <a:rPr lang="sv-SE" dirty="0"/>
              <a:t> </a:t>
            </a:r>
            <a:r>
              <a:rPr lang="sv-SE" dirty="0" err="1"/>
              <a:t>towards</a:t>
            </a:r>
            <a:r>
              <a:rPr lang="sv-SE" dirty="0"/>
              <a:t> </a:t>
            </a:r>
            <a:r>
              <a:rPr lang="sv-SE" dirty="0" err="1"/>
              <a:t>conditions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revisits</a:t>
            </a:r>
            <a:endParaRPr lang="sv-SE" dirty="0"/>
          </a:p>
          <a:p>
            <a:r>
              <a:rPr lang="sv-SE" dirty="0"/>
              <a:t>Final approach:</a:t>
            </a:r>
          </a:p>
          <a:p>
            <a:pPr lvl="1"/>
            <a:r>
              <a:rPr lang="en-GB" dirty="0"/>
              <a:t>Most common condition in medications dataset</a:t>
            </a:r>
          </a:p>
          <a:p>
            <a:pPr lvl="1"/>
            <a:r>
              <a:rPr lang="en-GB" dirty="0"/>
              <a:t>Not counting patients returning for the same condition AND given the same </a:t>
            </a:r>
            <a:r>
              <a:rPr lang="en-GB" dirty="0" err="1"/>
              <a:t>medecine</a:t>
            </a:r>
            <a:r>
              <a:rPr lang="en-GB" dirty="0"/>
              <a:t>. I decided that this could be viewed as a revisit and not a new </a:t>
            </a:r>
            <a:r>
              <a:rPr lang="en-GB" dirty="0" err="1"/>
              <a:t>occurence</a:t>
            </a:r>
            <a:r>
              <a:rPr lang="en-GB" dirty="0"/>
              <a:t> of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335167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DBFF82-2918-2107-0A65-E4214374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endParaRPr lang="en-GB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066F6F64-68B7-ADCE-3E21-6A4FF653A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1" y="1831198"/>
            <a:ext cx="3832936" cy="5026802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8DECD1C2-5C82-07C0-739F-AC272830F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87" y="1906772"/>
            <a:ext cx="3371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1C249-3F60-9F0C-9268-F362985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078141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Are there similarities in how the three conditions are treated?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GB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5DDFCB37-B799-FD2B-DF9D-CB1EB846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051" y="2501623"/>
            <a:ext cx="6029325" cy="2771775"/>
          </a:xfrm>
        </p:spPr>
      </p:pic>
    </p:spTree>
    <p:extLst>
      <p:ext uri="{BB962C8B-B14F-4D97-AF65-F5344CB8AC3E}">
        <p14:creationId xmlns:p14="http://schemas.microsoft.com/office/powerpoint/2010/main" val="3773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3B517-C52F-878A-EC33-6F5C60C1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Are there similarities in how the three conditions are treated?</a:t>
            </a:r>
            <a:endParaRPr lang="en-GB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C5C7E827-84A8-4DD3-758D-A8C59E465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134011"/>
              </p:ext>
            </p:extLst>
          </p:nvPr>
        </p:nvGraphicFramePr>
        <p:xfrm>
          <a:off x="1261872" y="3200401"/>
          <a:ext cx="85947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772934129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535018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Condition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Revisits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Hypertension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10195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2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Diabetes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6945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Chilhood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asthma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4087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Anemia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3385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Hyperlipidemia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2137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33892"/>
                  </a:ext>
                </a:extLst>
              </a:tr>
            </a:tbl>
          </a:graphicData>
        </a:graphic>
      </p:graphicFrame>
      <p:sp>
        <p:nvSpPr>
          <p:cNvPr id="8" name="textruta 7">
            <a:extLst>
              <a:ext uri="{FF2B5EF4-FFF2-40B4-BE49-F238E27FC236}">
                <a16:creationId xmlns:a16="http://schemas.microsoft.com/office/drawing/2014/main" id="{997F6336-5E09-4532-4655-B193091F07A0}"/>
              </a:ext>
            </a:extLst>
          </p:cNvPr>
          <p:cNvSpPr txBox="1"/>
          <p:nvPr/>
        </p:nvSpPr>
        <p:spPr>
          <a:xfrm>
            <a:off x="1261872" y="2052084"/>
            <a:ext cx="374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Proposition: </a:t>
            </a:r>
            <a:r>
              <a:rPr lang="sv-SE" dirty="0" err="1"/>
              <a:t>Maybe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all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revisits</a:t>
            </a:r>
            <a:r>
              <a:rPr lang="sv-S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0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085912-1041-E320-49FE-D577F961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97388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What other common pattern characteristics can be found for the three groups of conditions?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7E4CA8-AC9C-B88B-580F-67FF63CC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64465"/>
            <a:ext cx="8595360" cy="3415672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Both "Acute bronchitis (disorder)" and "Viral sinusitis (disorder)" is highly correlated with Hypertension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However, this could be due to high frequency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If time had permitted: Normalization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033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1E0C1F-146B-5891-4332-4CF8B887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28" y="557146"/>
            <a:ext cx="9692640" cy="1325562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3 Questions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3DB400-6ECA-6766-FCB9-C7DDB67B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78935"/>
            <a:ext cx="8595360" cy="4351337"/>
          </a:xfrm>
        </p:spPr>
        <p:txBody>
          <a:bodyPr/>
          <a:lstStyle/>
          <a:p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1: Can we use supervised learning to generate suggestion for treatments?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2: Can we use supervised learning to predict the likelihood of a disease in the future for a patient? And if so, can we help to proactively decrease this likelihood?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3: Can we cluster condition to reveal some underlying patterns or even mechanisms of action?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105767"/>
      </p:ext>
    </p:extLst>
  </p:cSld>
  <p:clrMapOvr>
    <a:masterClrMapping/>
  </p:clrMapOvr>
</p:sld>
</file>

<file path=ppt/theme/theme1.xml><?xml version="1.0" encoding="utf-8"?>
<a:theme xmlns:a="http://schemas.openxmlformats.org/drawingml/2006/main" name="Vy">
  <a:themeElements>
    <a:clrScheme name="Vy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y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y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Vy</Template>
  <TotalTime>18</TotalTime>
  <Words>269</Words>
  <Application>Microsoft Office PowerPoint</Application>
  <PresentationFormat>Bredbild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Helvetica Neue</vt:lpstr>
      <vt:lpstr>Wingdings 2</vt:lpstr>
      <vt:lpstr>Vy</vt:lpstr>
      <vt:lpstr>Case – Exploring Electronic Health Records</vt:lpstr>
      <vt:lpstr>Sankey Diagram</vt:lpstr>
      <vt:lpstr>Single Patient Trajectory</vt:lpstr>
      <vt:lpstr>Analysing most common conditions</vt:lpstr>
      <vt:lpstr>Results</vt:lpstr>
      <vt:lpstr>Are there similarities in how the three conditions are treated? </vt:lpstr>
      <vt:lpstr>Are there similarities in how the three conditions are treated?</vt:lpstr>
      <vt:lpstr>What other common pattern characteristics can be found for the three groups of conditions?</vt:lpstr>
      <vt:lpstr>3 Questions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– Exploring Electronic Health Records</dc:title>
  <dc:creator>Oskar Gustafsson</dc:creator>
  <cp:lastModifiedBy>Oskar Gustafsson</cp:lastModifiedBy>
  <cp:revision>1</cp:revision>
  <dcterms:created xsi:type="dcterms:W3CDTF">2023-04-12T21:21:58Z</dcterms:created>
  <dcterms:modified xsi:type="dcterms:W3CDTF">2023-04-12T21:40:11Z</dcterms:modified>
</cp:coreProperties>
</file>