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20"/>
  </p:notesMasterIdLst>
  <p:sldIdLst>
    <p:sldId id="259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1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Proxima Nova Black" panose="020B0604020202020204" charset="0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tap Kovbasiuk" initials="OK" lastIdx="1" clrIdx="0">
    <p:extLst>
      <p:ext uri="{19B8F6BF-5375-455C-9EA6-DF929625EA0E}">
        <p15:presenceInfo xmlns:p15="http://schemas.microsoft.com/office/powerpoint/2012/main" userId="774501e065e7a4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57" autoAdjust="0"/>
  </p:normalViewPr>
  <p:slideViewPr>
    <p:cSldViewPr snapToGrid="0">
      <p:cViewPr varScale="1">
        <p:scale>
          <a:sx n="79" d="100"/>
          <a:sy n="79" d="100"/>
        </p:scale>
        <p:origin x="8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E562-BB57-45BF-B219-CF5327416608}" type="datetimeFigureOut">
              <a:rPr lang="uk-UA" smtClean="0"/>
              <a:t>20.02.2020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91184-6DA6-4EC5-8D1D-2AEFC2BF110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8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1184-6DA6-4EC5-8D1D-2AEFC2BF110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37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IIFE" TargetMode="External"/><Relationship Id="rId2" Type="http://schemas.openxmlformats.org/officeDocument/2006/relationships/hyperlink" Target="https://www.codementor.io/@niladrisekhardutta/how-to-call-apply-and-bind-in-javascript-8i1jca6j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en-US/docs/Web/JavaScript/Reference/Global_Objects" TargetMode="External"/><Relationship Id="rId4" Type="http://schemas.openxmlformats.org/officeDocument/2006/relationships/hyperlink" Target="https://developer.mozilla.org/en-US/docs/Web/JavaScript/Closur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IN JS </a:t>
            </a:r>
            <a:br>
              <a:rPr lang="en-US" dirty="0"/>
            </a:br>
            <a:r>
              <a:rPr lang="en-US" dirty="0"/>
              <a:t>(PART 2)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Ostap Kovbasiuk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3F43C-FBC1-4BE1-9DA2-874120B9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7C9E9BF-8C79-43E5-938D-3A24740F7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>
                <a:solidFill>
                  <a:schemeClr val="accent6"/>
                </a:solidFill>
              </a:rPr>
              <a:t>closure</a:t>
            </a:r>
            <a:r>
              <a:rPr lang="en-US" dirty="0"/>
              <a:t> is the combination of a function and the lexical environment within which that function was declared. This environment consists of any local variables that were in-scope at the time the closure was created.  A closure gives you access to an outer function’s scope from an inner function. In JavaScript, closures are created every time a function is created, at function creation time.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13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3F43C-FBC1-4BE1-9DA2-874120B9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21419-347F-4E9A-A292-AA0A3F5E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10" y="1839478"/>
            <a:ext cx="2897909" cy="26289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DAFE46-C10B-4C69-81B2-AA8D23CD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839478"/>
            <a:ext cx="2703946" cy="24638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AEA954-28C5-4385-857D-D9F08198C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784" y="1839477"/>
            <a:ext cx="4551216" cy="22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93ED8-99CD-4ED4-A6AC-5A9818C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073EE6E-A047-4E9D-B79A-F0E0ADB9E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937327"/>
            <a:ext cx="10820400" cy="3715327"/>
          </a:xfrm>
        </p:spPr>
        <p:txBody>
          <a:bodyPr/>
          <a:lstStyle/>
          <a:p>
            <a:r>
              <a:rPr lang="en-US" dirty="0"/>
              <a:t>Predefined functions are called globally, rather than on an object.</a:t>
            </a:r>
          </a:p>
          <a:p>
            <a:r>
              <a:rPr lang="en-US" dirty="0"/>
              <a:t>These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eval</a:t>
            </a:r>
            <a:r>
              <a:rPr lang="en-US" dirty="0"/>
              <a:t>(</a:t>
            </a:r>
            <a:r>
              <a:rPr lang="en-US" i="1" dirty="0"/>
              <a:t>string</a:t>
            </a:r>
            <a:r>
              <a:rPr lang="en-US" dirty="0"/>
              <a:t>) - function evaluates JavaScript code represented as a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isFinite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 - function determines whether the passed value is a finite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isNaN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 - function determines whether a value is </a:t>
            </a:r>
            <a:r>
              <a:rPr lang="en-US" dirty="0" err="1"/>
              <a:t>NaN</a:t>
            </a:r>
            <a:r>
              <a:rPr lang="en-US" dirty="0"/>
              <a:t> or 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parseFloat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 - function parses an argument and returns a floating point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parseInt</a:t>
            </a:r>
            <a:r>
              <a:rPr lang="en-US" dirty="0"/>
              <a:t>(</a:t>
            </a:r>
            <a:r>
              <a:rPr lang="en-US" i="1" dirty="0"/>
              <a:t>value, radix</a:t>
            </a:r>
            <a:r>
              <a:rPr lang="en-US" dirty="0"/>
              <a:t>) - function parses an argument and returns an integer of the specified radix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decodeURI</a:t>
            </a:r>
            <a:r>
              <a:rPr lang="en-US" dirty="0"/>
              <a:t>(), </a:t>
            </a:r>
            <a:r>
              <a:rPr lang="en-US" dirty="0" err="1">
                <a:solidFill>
                  <a:schemeClr val="accent6"/>
                </a:solidFill>
              </a:rPr>
              <a:t>decodeURIComponent</a:t>
            </a:r>
            <a:r>
              <a:rPr lang="en-US" dirty="0"/>
              <a:t>(), </a:t>
            </a:r>
            <a:r>
              <a:rPr lang="en-US" dirty="0" err="1">
                <a:solidFill>
                  <a:schemeClr val="accent6"/>
                </a:solidFill>
              </a:rPr>
              <a:t>encodeURI</a:t>
            </a:r>
            <a:r>
              <a:rPr lang="en-US" dirty="0"/>
              <a:t>(), </a:t>
            </a:r>
            <a:r>
              <a:rPr lang="en-US" dirty="0" err="1">
                <a:solidFill>
                  <a:schemeClr val="accent6"/>
                </a:solidFill>
              </a:rPr>
              <a:t>encodeURIComponent</a:t>
            </a:r>
            <a:r>
              <a:rPr lang="en-US" dirty="0"/>
              <a:t>()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290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3DDCF-C559-4D73-9229-BB5A6FAC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LINKS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B45B8E-76FD-45EA-9F5F-61DAAB3A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https://www.codementor.io/@niladrisekhardutta/how-to-call-apply-and-bind-in-javascript-8i1jca6jp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https://developer.mozilla.org/en-US/docs/Glossary/IIFE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https://developer.mozilla.org/en-US/docs/Web/JavaScript/Closures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https://developer.mozilla.org/en-US/docs/Web/JavaScript/Reference/Global_Objects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57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9824F-AF78-4536-B392-2659657A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86100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THANKS FOR ATTENTION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19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F65EB-18B2-4F47-AB99-A0479F98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PSEUDO-ARRAY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13D87D8-0D4A-4778-A9F0-B3156CDD2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arguments</a:t>
            </a:r>
            <a:r>
              <a:rPr lang="en-US" dirty="0"/>
              <a:t> object  is a local variable available within all non-arrow functions. You can refer to a function's arguments inside that function by using its </a:t>
            </a:r>
            <a:r>
              <a:rPr lang="en-US" dirty="0">
                <a:solidFill>
                  <a:schemeClr val="accent6"/>
                </a:solidFill>
              </a:rPr>
              <a:t>argument</a:t>
            </a:r>
            <a:r>
              <a:rPr lang="en-US" dirty="0"/>
              <a:t> object. It has entries for each argument the function was called with, with the first entry's index at 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uk-UA" dirty="0">
              <a:solidFill>
                <a:schemeClr val="accent6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B1D1C7-4B8E-4C7B-BF38-3997E07CB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76782"/>
            <a:ext cx="3530707" cy="142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F65EB-18B2-4F47-AB99-A0479F98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PSEUDO-ARRAY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13D87D8-0D4A-4778-A9F0-B3156CDD2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 It is similar</a:t>
            </a:r>
            <a:r>
              <a:rPr lang="uk-UA" dirty="0"/>
              <a:t> </a:t>
            </a:r>
            <a:r>
              <a:rPr lang="en-US" dirty="0"/>
              <a:t>to array, but lacks all properties except </a:t>
            </a:r>
            <a:r>
              <a:rPr lang="en-US" dirty="0">
                <a:solidFill>
                  <a:schemeClr val="accent6"/>
                </a:solidFill>
              </a:rPr>
              <a:t>length</a:t>
            </a:r>
            <a:r>
              <a:rPr lang="en-US" dirty="0"/>
              <a:t>. That’s why it is pseudo. But it can be easily converted to array using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Array.from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6"/>
                </a:solidFill>
              </a:rPr>
              <a:t>spread syntax</a:t>
            </a:r>
            <a:r>
              <a:rPr lang="en-US" dirty="0"/>
              <a:t>.</a:t>
            </a:r>
            <a:endParaRPr lang="uk-UA" dirty="0">
              <a:solidFill>
                <a:schemeClr val="accent6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51BC49-A4D6-457B-B6A9-E62FBF3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3728067" cy="8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8E24B-E32C-4E3A-8464-39922C1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CALL() APPLY() BIND()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5487083-C02A-40F7-BD35-5709DA605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3 methods are used to control the invocation of the function. </a:t>
            </a:r>
          </a:p>
          <a:p>
            <a:r>
              <a:rPr lang="en-US" dirty="0">
                <a:solidFill>
                  <a:schemeClr val="accent6"/>
                </a:solidFill>
              </a:rPr>
              <a:t>call()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apply() </a:t>
            </a:r>
            <a:r>
              <a:rPr lang="en-US" dirty="0"/>
              <a:t>were introduced in ECMAScript 3 while </a:t>
            </a:r>
            <a:r>
              <a:rPr lang="en-US" dirty="0">
                <a:solidFill>
                  <a:schemeClr val="accent6"/>
                </a:solidFill>
              </a:rPr>
              <a:t>bind() </a:t>
            </a:r>
            <a:r>
              <a:rPr lang="en-US" dirty="0"/>
              <a:t>was added as part of ECMAScript 5.</a:t>
            </a:r>
          </a:p>
          <a:p>
            <a:r>
              <a:rPr lang="en-US" dirty="0"/>
              <a:t>You can use </a:t>
            </a:r>
            <a:r>
              <a:rPr lang="en-US" dirty="0">
                <a:solidFill>
                  <a:schemeClr val="accent6"/>
                </a:solidFill>
              </a:rPr>
              <a:t>call()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apply() </a:t>
            </a:r>
            <a:r>
              <a:rPr lang="en-US" dirty="0"/>
              <a:t>to invoke the function immediately. </a:t>
            </a:r>
            <a:r>
              <a:rPr lang="en-US" dirty="0">
                <a:solidFill>
                  <a:schemeClr val="accent6"/>
                </a:solidFill>
              </a:rPr>
              <a:t>bind() </a:t>
            </a:r>
            <a:r>
              <a:rPr lang="en-US" dirty="0"/>
              <a:t>returns a bound function that, when executed later, will have the correct context (</a:t>
            </a:r>
            <a:r>
              <a:rPr lang="en-US" dirty="0">
                <a:solidFill>
                  <a:schemeClr val="accent6"/>
                </a:solidFill>
              </a:rPr>
              <a:t>this</a:t>
            </a:r>
            <a:r>
              <a:rPr lang="en-US" dirty="0"/>
              <a:t>) for calling the original function.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932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5EDDC-E30C-4572-93BC-99BB1A90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CALL()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1C96048-EAB8-4F10-BC99-C63873DFD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first parameter in </a:t>
            </a:r>
            <a:r>
              <a:rPr lang="en-US" dirty="0">
                <a:solidFill>
                  <a:schemeClr val="accent6"/>
                </a:solidFill>
              </a:rPr>
              <a:t>call() </a:t>
            </a:r>
            <a:r>
              <a:rPr lang="en-US" dirty="0"/>
              <a:t>method sets the "</a:t>
            </a:r>
            <a:r>
              <a:rPr lang="en-US" dirty="0">
                <a:solidFill>
                  <a:schemeClr val="accent6"/>
                </a:solidFill>
              </a:rPr>
              <a:t>this</a:t>
            </a:r>
            <a:r>
              <a:rPr lang="en-US" dirty="0"/>
              <a:t>" value, which is the object, on which the function is invoked upon. The rest of the parameters are the </a:t>
            </a:r>
            <a:r>
              <a:rPr lang="en-US" dirty="0">
                <a:solidFill>
                  <a:schemeClr val="accent6"/>
                </a:solidFill>
              </a:rPr>
              <a:t>arguments</a:t>
            </a:r>
            <a:r>
              <a:rPr lang="en-US" dirty="0"/>
              <a:t> to the actual function.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5A72F6-7F52-46BE-82BA-69470F03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6357841" cy="14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5EDDC-E30C-4572-93BC-99BB1A90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1C96048-EAB8-4F10-BC99-C63873DFD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928091"/>
            <a:ext cx="10820400" cy="3429000"/>
          </a:xfrm>
        </p:spPr>
        <p:txBody>
          <a:bodyPr/>
          <a:lstStyle/>
          <a:p>
            <a:r>
              <a:rPr lang="en-US" dirty="0"/>
              <a:t>Similarly to </a:t>
            </a:r>
            <a:r>
              <a:rPr lang="en-US" dirty="0">
                <a:solidFill>
                  <a:schemeClr val="accent6"/>
                </a:solidFill>
              </a:rPr>
              <a:t>call()</a:t>
            </a:r>
            <a:r>
              <a:rPr lang="en-US" dirty="0"/>
              <a:t>, the first parameter in </a:t>
            </a:r>
            <a:r>
              <a:rPr lang="en-US" dirty="0">
                <a:solidFill>
                  <a:schemeClr val="accent6"/>
                </a:solidFill>
              </a:rPr>
              <a:t>apply() </a:t>
            </a:r>
            <a:r>
              <a:rPr lang="en-US" dirty="0"/>
              <a:t>method sets the "</a:t>
            </a:r>
            <a:r>
              <a:rPr lang="en-US" dirty="0">
                <a:solidFill>
                  <a:schemeClr val="accent6"/>
                </a:solidFill>
              </a:rPr>
              <a:t>this</a:t>
            </a:r>
            <a:r>
              <a:rPr lang="en-US" dirty="0"/>
              <a:t>"  value, which is the object, on which the function is invoked upon. The only difference of </a:t>
            </a:r>
            <a:r>
              <a:rPr lang="en-US" dirty="0">
                <a:solidFill>
                  <a:schemeClr val="accent6"/>
                </a:solidFill>
              </a:rPr>
              <a:t>apply() </a:t>
            </a:r>
            <a:r>
              <a:rPr lang="en-US" dirty="0"/>
              <a:t>with the </a:t>
            </a:r>
            <a:r>
              <a:rPr lang="en-US" dirty="0">
                <a:solidFill>
                  <a:schemeClr val="accent6"/>
                </a:solidFill>
              </a:rPr>
              <a:t>call() </a:t>
            </a:r>
            <a:r>
              <a:rPr lang="en-US" dirty="0"/>
              <a:t>method is that the second parameter of the </a:t>
            </a:r>
            <a:r>
              <a:rPr lang="en-US" dirty="0">
                <a:solidFill>
                  <a:schemeClr val="accent6"/>
                </a:solidFill>
              </a:rPr>
              <a:t>apply() </a:t>
            </a:r>
            <a:r>
              <a:rPr lang="en-US" dirty="0"/>
              <a:t>method accepts the arguments to the actual function as an array.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8FF7E0-BD22-465F-AD21-6200B5F4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63240"/>
            <a:ext cx="6523268" cy="14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1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5EDDC-E30C-4572-93BC-99BB1A90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BIND()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1C96048-EAB8-4F10-BC99-C63873DFD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843809"/>
            <a:ext cx="10820400" cy="3429000"/>
          </a:xfrm>
        </p:spPr>
        <p:txBody>
          <a:bodyPr/>
          <a:lstStyle/>
          <a:p>
            <a:r>
              <a:rPr lang="en-US" dirty="0"/>
              <a:t>The first parameter to the </a:t>
            </a:r>
            <a:r>
              <a:rPr lang="en-US" dirty="0">
                <a:solidFill>
                  <a:schemeClr val="accent6"/>
                </a:solidFill>
              </a:rPr>
              <a:t>bind() </a:t>
            </a:r>
            <a:r>
              <a:rPr lang="en-US" dirty="0"/>
              <a:t>method sets the value of "this" in the target function when the bound function is called. The rest of the parameters following the first parameter in </a:t>
            </a:r>
            <a:r>
              <a:rPr lang="en-US" dirty="0">
                <a:solidFill>
                  <a:schemeClr val="accent6"/>
                </a:solidFill>
              </a:rPr>
              <a:t>bind() </a:t>
            </a:r>
            <a:r>
              <a:rPr lang="en-US" dirty="0"/>
              <a:t>method are passed as arguments which are prepended to the arguments provided to the </a:t>
            </a:r>
            <a:r>
              <a:rPr lang="en-US" dirty="0">
                <a:solidFill>
                  <a:schemeClr val="accent6"/>
                </a:solidFill>
              </a:rPr>
              <a:t>bound</a:t>
            </a:r>
            <a:r>
              <a:rPr lang="en-US" dirty="0"/>
              <a:t> function when invoking the target function.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295E85-88CB-4C76-80CC-F95EB074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5707875" cy="22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A2F75-E1FC-4889-8529-875B071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IIFE</a:t>
            </a:r>
            <a:r>
              <a:rPr lang="en-US" dirty="0"/>
              <a:t> 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16664F9-EAB1-4567-9BA5-83320E5A1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dirty="0">
                <a:solidFill>
                  <a:schemeClr val="accent6"/>
                </a:solidFill>
              </a:rPr>
              <a:t>IIFE</a:t>
            </a:r>
            <a:r>
              <a:rPr lang="en-US" dirty="0"/>
              <a:t> (Immediately Invoked Function Expression) is a JavaScript function that runs as soon as it is defined. It is a design pattern which is also known as a Self-Executing Anonymous Function and contains two major parts: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first is the anonymous function with lexical scope enclosed within the Grouping operator 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/>
              <a:t>. This prevents accessing variables within the IIFE idiom as well as polluting the global scope.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second part creates the immediately invoked function expression 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/>
              <a:t> as through which the JavaScript engine will directly interpret the function.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3153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A2F75-E1FC-4889-8529-875B071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IIFE</a:t>
            </a:r>
            <a:r>
              <a:rPr lang="en-US" dirty="0"/>
              <a:t> 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50116E-2F07-4BA8-881C-A1B7BC79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01982"/>
            <a:ext cx="4197966" cy="8751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36998F-0DE1-43D7-84D0-77D47D9D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40" y="2001982"/>
            <a:ext cx="6586805" cy="11014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03968-37DF-4FEE-B660-54A78A01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17454"/>
            <a:ext cx="3414613" cy="14962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4F0F58-4B54-43B2-970B-009D34428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539" y="3429000"/>
            <a:ext cx="2883059" cy="16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40094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592</TotalTime>
  <Words>690</Words>
  <Application>Microsoft Office PowerPoint</Application>
  <PresentationFormat>Широкий екран</PresentationFormat>
  <Paragraphs>40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14</vt:i4>
      </vt:variant>
    </vt:vector>
  </HeadingPairs>
  <TitlesOfParts>
    <vt:vector size="20" baseType="lpstr">
      <vt:lpstr>Proxima Nova Black</vt:lpstr>
      <vt:lpstr>Calibri</vt:lpstr>
      <vt:lpstr>Arial</vt:lpstr>
      <vt:lpstr>Open Sans</vt:lpstr>
      <vt:lpstr>DARK THEME</vt:lpstr>
      <vt:lpstr>LIGHT-THEME</vt:lpstr>
      <vt:lpstr>FUNCTIONS IN JS  (PART 2)</vt:lpstr>
      <vt:lpstr>ARGUMENTS PSEUDO-ARRAY</vt:lpstr>
      <vt:lpstr>ARGUMENTS PSEUDO-ARRAY</vt:lpstr>
      <vt:lpstr>CALL() APPLY() BIND()</vt:lpstr>
      <vt:lpstr>CALL()</vt:lpstr>
      <vt:lpstr>APPLY()</vt:lpstr>
      <vt:lpstr>BIND()</vt:lpstr>
      <vt:lpstr>IIFE </vt:lpstr>
      <vt:lpstr>IIFE </vt:lpstr>
      <vt:lpstr>CLOSURES</vt:lpstr>
      <vt:lpstr>CLOSURES</vt:lpstr>
      <vt:lpstr>PREDEFINED FUNCTIONS</vt:lpstr>
      <vt:lpstr>USED LINKS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Ostap Kovbasiuk</cp:lastModifiedBy>
  <cp:revision>29</cp:revision>
  <dcterms:created xsi:type="dcterms:W3CDTF">2018-12-11T16:43:22Z</dcterms:created>
  <dcterms:modified xsi:type="dcterms:W3CDTF">2020-02-20T10:38:56Z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