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7"/>
  </p:notesMasterIdLst>
  <p:sldIdLst>
    <p:sldId id="259" r:id="rId6"/>
    <p:sldId id="260" r:id="rId7"/>
    <p:sldId id="278" r:id="rId8"/>
    <p:sldId id="279" r:id="rId9"/>
    <p:sldId id="280" r:id="rId10"/>
    <p:sldId id="281" r:id="rId11"/>
    <p:sldId id="282" r:id="rId12"/>
    <p:sldId id="285" r:id="rId13"/>
    <p:sldId id="283" r:id="rId14"/>
    <p:sldId id="284" r:id="rId15"/>
    <p:sldId id="286" r:id="rId16"/>
    <p:sldId id="287" r:id="rId17"/>
    <p:sldId id="289" r:id="rId18"/>
    <p:sldId id="290" r:id="rId19"/>
    <p:sldId id="292" r:id="rId20"/>
    <p:sldId id="293" r:id="rId21"/>
    <p:sldId id="294" r:id="rId22"/>
    <p:sldId id="288" r:id="rId23"/>
    <p:sldId id="295" r:id="rId24"/>
    <p:sldId id="296" r:id="rId25"/>
    <p:sldId id="27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Proxima Nova Black" panose="020B0604020202020204" charset="0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6789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B226-4697-4E25-ADDE-C6FE8397E913}" type="datetimeFigureOut">
              <a:rPr lang="uk-UA" smtClean="0"/>
              <a:t>04.02.2020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5616-A9DB-4DA7-BA12-2C1970CAD01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45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269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182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947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660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'b' + 'a' + +'a' + 'a';       //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baNaNa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 + false;                 //  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 / '6';                     //  2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'number' + 15 + 3;            //  number153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 + 3 + 'number';            //  18number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 &gt; null;                   //  true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'foo' + +'bar';               //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fooNaN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'true' == true;        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 == 'false';      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 == '';            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!!'false' == !!'true';        //  true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['x'] == 'x';                 //  true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 + null + 1;                //  null1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 2, 3] == [1, 2, 3];       //  false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 + [] + {} + [1];           //  0[object Object]1"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!+[] + [] + ![];              //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truefalse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 - 0;              //  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 + 0;              //  Thu Jan 01 1970 03:00:00 GMT+0300 (Eastern European Standard Time)0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451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54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476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348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558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\</a:t>
            </a:r>
            <a:r>
              <a:rPr lang="en-US" i="1" dirty="0">
                <a:effectLst/>
              </a:rPr>
              <a:t>XXX</a:t>
            </a:r>
            <a:r>
              <a:rPr lang="en-US" dirty="0">
                <a:effectLst/>
              </a:rPr>
              <a:t> (where </a:t>
            </a:r>
            <a:r>
              <a:rPr lang="en-US" i="1" dirty="0">
                <a:effectLst/>
              </a:rPr>
              <a:t>XXX</a:t>
            </a:r>
            <a:r>
              <a:rPr lang="en-US" dirty="0">
                <a:effectLst/>
              </a:rPr>
              <a:t> is 1–3 octal digits; range of 0–377)ISO-8859-1 character / Unicode code point between U+0000 and U+00FF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\’ single 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\` backtick</a:t>
            </a:r>
          </a:p>
          <a:p>
            <a:r>
              <a:rPr lang="en-US" dirty="0">
                <a:effectLst/>
              </a:rPr>
              <a:t>\“ double quote</a:t>
            </a:r>
          </a:p>
          <a:p>
            <a:r>
              <a:rPr lang="en-US" dirty="0">
                <a:effectLst/>
              </a:rPr>
              <a:t>\\ backslash</a:t>
            </a:r>
          </a:p>
          <a:p>
            <a:r>
              <a:rPr lang="en-US" dirty="0">
                <a:effectLst/>
              </a:rPr>
              <a:t>\n new line</a:t>
            </a:r>
          </a:p>
          <a:p>
            <a:r>
              <a:rPr lang="en-US" dirty="0">
                <a:effectLst/>
              </a:rPr>
              <a:t>\r carriage return</a:t>
            </a:r>
          </a:p>
          <a:p>
            <a:r>
              <a:rPr lang="en-US" dirty="0">
                <a:effectLst/>
              </a:rPr>
              <a:t>\v vertical tab</a:t>
            </a:r>
          </a:p>
          <a:p>
            <a:r>
              <a:rPr lang="en-US" dirty="0">
                <a:effectLst/>
              </a:rPr>
              <a:t>\t tab</a:t>
            </a:r>
          </a:p>
          <a:p>
            <a:r>
              <a:rPr lang="en-US" dirty="0">
                <a:effectLst/>
              </a:rPr>
              <a:t>\b backspace</a:t>
            </a:r>
          </a:p>
          <a:p>
            <a:r>
              <a:rPr lang="en-US" dirty="0">
                <a:effectLst/>
              </a:rPr>
              <a:t>\f form feed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u</a:t>
            </a:r>
            <a:r>
              <a:rPr lang="en-US" i="1" dirty="0" err="1">
                <a:effectLst/>
              </a:rPr>
              <a:t>XXXX</a:t>
            </a:r>
            <a:r>
              <a:rPr lang="en-US" dirty="0">
                <a:effectLst/>
              </a:rPr>
              <a:t> (where </a:t>
            </a:r>
            <a:r>
              <a:rPr lang="en-US" i="1" dirty="0">
                <a:effectLst/>
              </a:rPr>
              <a:t>XXXX</a:t>
            </a:r>
            <a:r>
              <a:rPr lang="en-US" dirty="0">
                <a:effectLst/>
              </a:rPr>
              <a:t> is 4 hex digits; range of 0x0000–0xFFFF)UTF-16 code unit / Unicode code point between U+0000 and U+FFFF</a:t>
            </a:r>
          </a:p>
          <a:p>
            <a:r>
              <a:rPr lang="en-US" dirty="0">
                <a:effectLst/>
              </a:rPr>
              <a:t>\u{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} ... \u{</a:t>
            </a:r>
            <a:r>
              <a:rPr lang="en-US" i="1" dirty="0">
                <a:effectLst/>
              </a:rPr>
              <a:t>XXXXXX</a:t>
            </a:r>
            <a:r>
              <a:rPr lang="en-US" dirty="0">
                <a:effectLst/>
              </a:rPr>
              <a:t>} (where </a:t>
            </a:r>
            <a:r>
              <a:rPr lang="en-US" i="1" dirty="0">
                <a:effectLst/>
              </a:rPr>
              <a:t>X</a:t>
            </a:r>
            <a:r>
              <a:rPr lang="en-US" dirty="0">
                <a:effectLst/>
              </a:rPr>
              <a:t>…</a:t>
            </a:r>
            <a:r>
              <a:rPr lang="en-US" i="1" dirty="0">
                <a:effectLst/>
              </a:rPr>
              <a:t>XXXXXX</a:t>
            </a:r>
            <a:r>
              <a:rPr lang="en-US" dirty="0">
                <a:effectLst/>
              </a:rPr>
              <a:t> is 1–6 hex digits; range of 0x0–0x10FFFF)UTF-32 code unit / Unicode code point between U+0000 and U+10FFFF </a:t>
            </a:r>
          </a:p>
          <a:p>
            <a:r>
              <a:rPr lang="en-US" dirty="0">
                <a:effectLst/>
              </a:rPr>
              <a:t>\</a:t>
            </a:r>
            <a:r>
              <a:rPr lang="en-US" dirty="0" err="1">
                <a:effectLst/>
              </a:rPr>
              <a:t>x</a:t>
            </a:r>
            <a:r>
              <a:rPr lang="en-US" i="1" dirty="0" err="1">
                <a:effectLst/>
              </a:rPr>
              <a:t>XX</a:t>
            </a:r>
            <a:r>
              <a:rPr lang="en-US" dirty="0">
                <a:effectLst/>
              </a:rPr>
              <a:t> (where </a:t>
            </a:r>
            <a:r>
              <a:rPr lang="en-US" i="1" dirty="0">
                <a:effectLst/>
              </a:rPr>
              <a:t>XX</a:t>
            </a:r>
            <a:r>
              <a:rPr lang="en-US" dirty="0">
                <a:effectLst/>
              </a:rPr>
              <a:t> is 2 hex digits; range of 0x00–0xFF)ISO-8859-1 character / Unicode code point between U+0000 and U+00FF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567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75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553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62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606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5616-A9DB-4DA7-BA12-2C1970CAD012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20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TYPES. COERCION.</a:t>
            </a:r>
            <a:br>
              <a:rPr lang="en-US" dirty="0"/>
            </a:br>
            <a:r>
              <a:rPr lang="en-US" dirty="0"/>
              <a:t>EQUALITY.</a:t>
            </a:r>
            <a:br>
              <a:rPr lang="en-US" dirty="0"/>
            </a:b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STRINGS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literals are string literals written between </a:t>
            </a:r>
            <a:r>
              <a:rPr lang="en-US" dirty="0">
                <a:solidFill>
                  <a:schemeClr val="accent6"/>
                </a:solidFill>
              </a:rPr>
              <a:t>backticks</a:t>
            </a:r>
            <a:r>
              <a:rPr lang="en-US" dirty="0"/>
              <a:t> allowing embedded expressions. 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C7CA3-A9AD-4B2E-AC0D-5897067A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09937"/>
            <a:ext cx="5985130" cy="2957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921361-6A86-41F0-9625-74CAD300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905683"/>
            <a:ext cx="4623955" cy="16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2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SYMBOL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JavaScript runtime environment, a symbol value is created by invoking the function </a:t>
            </a:r>
            <a:r>
              <a:rPr lang="en-US" dirty="0">
                <a:solidFill>
                  <a:schemeClr val="accent6"/>
                </a:solidFill>
              </a:rPr>
              <a:t>Symbol</a:t>
            </a:r>
            <a:r>
              <a:rPr lang="en-US" dirty="0"/>
              <a:t>, which dynamically produces an anonymous, unique value. A symbol may be used as an object property.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017A08-371A-4354-A9A8-1435C71D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05609"/>
            <a:ext cx="5779342" cy="2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COERCION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6109855" cy="3429000"/>
          </a:xfrm>
        </p:spPr>
        <p:txBody>
          <a:bodyPr/>
          <a:lstStyle/>
          <a:p>
            <a:r>
              <a:rPr lang="en-US" dirty="0"/>
              <a:t>It is the process of converting value from one type to another (such as string to number, object to </a:t>
            </a:r>
            <a:r>
              <a:rPr lang="en-US" dirty="0" err="1"/>
              <a:t>boolean</a:t>
            </a:r>
            <a:r>
              <a:rPr lang="en-US" dirty="0"/>
              <a:t>, and so on). Any type, be it primitive or an object, is a valid subject for type coercion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1EEB76-E4E5-463F-B49F-C13D47BE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48" y="1620980"/>
            <a:ext cx="4261952" cy="41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4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EXPLICIT/IMPLICIT COERCION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When a developer expresses the intention to convert between types by writing the appropriate code, like </a:t>
            </a:r>
            <a:r>
              <a:rPr lang="en-US" dirty="0">
                <a:solidFill>
                  <a:schemeClr val="accent6"/>
                </a:solidFill>
              </a:rPr>
              <a:t>Number(value)</a:t>
            </a:r>
            <a:r>
              <a:rPr lang="en-US" dirty="0"/>
              <a:t>, it’s called </a:t>
            </a:r>
            <a:r>
              <a:rPr lang="en-US" b="1" dirty="0"/>
              <a:t>explicit type coercion</a:t>
            </a:r>
            <a:r>
              <a:rPr lang="en-US" dirty="0"/>
              <a:t> (or type casting).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Since JavaScript is a weakly-typed language, values can also be converted between different types automatically, and it is called </a:t>
            </a:r>
            <a:r>
              <a:rPr lang="en-US" b="1" dirty="0"/>
              <a:t>implicit type coercion</a:t>
            </a:r>
            <a:r>
              <a:rPr lang="en-US" dirty="0"/>
              <a:t>.  It usually happens when you apply operators to values of different types, like </a:t>
            </a:r>
            <a:r>
              <a:rPr lang="en-US" dirty="0">
                <a:solidFill>
                  <a:schemeClr val="accent6"/>
                </a:solidFill>
              </a:rPr>
              <a:t>1 == null 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2 / ’5’ </a:t>
            </a:r>
            <a:r>
              <a:rPr lang="en-US" dirty="0"/>
              <a:t>, or it can be triggered by the surrounding context, like with </a:t>
            </a:r>
            <a:r>
              <a:rPr lang="en-US" dirty="0">
                <a:solidFill>
                  <a:schemeClr val="accent6"/>
                </a:solidFill>
              </a:rPr>
              <a:t>if (value) { … } </a:t>
            </a:r>
            <a:r>
              <a:rPr lang="en-US" dirty="0"/>
              <a:t>, where </a:t>
            </a:r>
            <a:r>
              <a:rPr lang="en-US" dirty="0">
                <a:solidFill>
                  <a:schemeClr val="accent6"/>
                </a:solidFill>
              </a:rPr>
              <a:t>value</a:t>
            </a:r>
            <a:r>
              <a:rPr lang="en-US" dirty="0"/>
              <a:t> is coerced to </a:t>
            </a:r>
            <a:r>
              <a:rPr lang="en-US" dirty="0" err="1"/>
              <a:t>boolean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5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 TYPES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number</a:t>
            </a:r>
            <a:endParaRPr lang="uk-U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3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CONVERSION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String(123)	 </a:t>
            </a:r>
            <a:r>
              <a:rPr lang="en-US" dirty="0"/>
              <a:t>//   ‘123’    (explicit)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String(null)    </a:t>
            </a:r>
            <a:r>
              <a:rPr lang="en-US" dirty="0"/>
              <a:t>//    ‘null’   (works for undefined, bools, negatives, also 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String(Symbol(‘my symbol’))   </a:t>
            </a:r>
            <a:r>
              <a:rPr lang="en-US" dirty="0"/>
              <a:t>//   ‘Symbol(my symbol)’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‘ ‘ + (Symbol(‘my symbol’)    </a:t>
            </a:r>
            <a:r>
              <a:rPr lang="en-US" dirty="0"/>
              <a:t>//   </a:t>
            </a:r>
            <a:r>
              <a:rPr lang="en-US" dirty="0" err="1"/>
              <a:t>TypeError</a:t>
            </a:r>
            <a:r>
              <a:rPr lang="en-US" dirty="0"/>
              <a:t> is thrown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123 +  ‘ ’	 </a:t>
            </a:r>
            <a:r>
              <a:rPr lang="en-US" dirty="0"/>
              <a:t>//    ‘123’   (implicit)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221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CONVERSION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Boolean(2)   </a:t>
            </a:r>
            <a:r>
              <a:rPr lang="en-US" dirty="0"/>
              <a:t>//   true   (explicit)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Boolean(</a:t>
            </a:r>
            <a:r>
              <a:rPr lang="en-US" dirty="0" err="1">
                <a:solidFill>
                  <a:schemeClr val="accent6"/>
                </a:solidFill>
              </a:rPr>
              <a:t>NaN</a:t>
            </a:r>
            <a:r>
              <a:rPr lang="en-US" dirty="0">
                <a:solidFill>
                  <a:schemeClr val="accent6"/>
                </a:solidFill>
              </a:rPr>
              <a:t>)   </a:t>
            </a:r>
            <a:r>
              <a:rPr lang="en-US" dirty="0"/>
              <a:t>//   false (explicit) same for null, 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Boolean({})   </a:t>
            </a:r>
            <a:r>
              <a:rPr lang="en-US" dirty="0"/>
              <a:t>//   true (explicit) same for [], </a:t>
            </a:r>
            <a:r>
              <a:rPr lang="en-US" dirty="0" err="1"/>
              <a:t>function,Symbol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if (2) { … }   </a:t>
            </a:r>
            <a:r>
              <a:rPr lang="en-US" dirty="0"/>
              <a:t>//   true   (implicit due to logical context)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!2 </a:t>
            </a:r>
            <a:r>
              <a:rPr lang="en-US" dirty="0"/>
              <a:t>//   false  (implicit due to logical operator (also ||, &amp;&amp;,))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95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 CONVERSION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Number(value)  </a:t>
            </a:r>
            <a:r>
              <a:rPr lang="en-US" dirty="0"/>
              <a:t>//   </a:t>
            </a:r>
            <a:r>
              <a:rPr lang="en-US" dirty="0" err="1"/>
              <a:t>NaN</a:t>
            </a:r>
            <a:r>
              <a:rPr lang="en-US" dirty="0"/>
              <a:t> or number (explicit)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Comparison operators ( </a:t>
            </a:r>
            <a:r>
              <a:rPr lang="en-US" dirty="0">
                <a:solidFill>
                  <a:schemeClr val="accent6"/>
                </a:solidFill>
              </a:rPr>
              <a:t>&gt; , &lt; , &lt;= , &gt;= </a:t>
            </a:r>
            <a:r>
              <a:rPr lang="en-US" dirty="0"/>
              <a:t>) (implicit)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Bitwise operators ( </a:t>
            </a:r>
            <a:r>
              <a:rPr lang="en-US" dirty="0">
                <a:solidFill>
                  <a:schemeClr val="accent6"/>
                </a:solidFill>
              </a:rPr>
              <a:t>| , &amp; , ^ , ~ </a:t>
            </a:r>
            <a:r>
              <a:rPr lang="en-US" dirty="0"/>
              <a:t>) (implicit)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Arithmetic operators ( </a:t>
            </a:r>
            <a:r>
              <a:rPr lang="en-US" dirty="0">
                <a:solidFill>
                  <a:schemeClr val="accent6"/>
                </a:solidFill>
              </a:rPr>
              <a:t>- , + , * , / , 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Unary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/>
              <a:t>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Loose equality operator </a:t>
            </a:r>
            <a:r>
              <a:rPr lang="en-US" dirty="0">
                <a:solidFill>
                  <a:schemeClr val="accent6"/>
                </a:solidFill>
              </a:rPr>
              <a:t>==</a:t>
            </a:r>
            <a:r>
              <a:rPr lang="en-US" dirty="0"/>
              <a:t> (and </a:t>
            </a:r>
            <a:r>
              <a:rPr lang="en-US" dirty="0">
                <a:solidFill>
                  <a:schemeClr val="accent6"/>
                </a:solidFill>
              </a:rPr>
              <a:t>!=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Symbol cannot be converted to number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543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COERCION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8D3D9D-31C2-4073-BCFA-568EE0CE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38275"/>
            <a:ext cx="9477375" cy="398145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FC417F64-B41F-426D-B5A3-BAEDA795A82D}"/>
              </a:ext>
            </a:extLst>
          </p:cNvPr>
          <p:cNvSpPr/>
          <p:nvPr/>
        </p:nvSpPr>
        <p:spPr>
          <a:xfrm>
            <a:off x="3749964" y="1432939"/>
            <a:ext cx="6413211" cy="248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CDBA266-01E7-4B47-9692-591D68B1E1E4}"/>
              </a:ext>
            </a:extLst>
          </p:cNvPr>
          <p:cNvSpPr/>
          <p:nvPr/>
        </p:nvSpPr>
        <p:spPr>
          <a:xfrm>
            <a:off x="3749963" y="1681018"/>
            <a:ext cx="6413211" cy="242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4F04BEDB-E730-4211-A577-8E2644B6FCD1}"/>
              </a:ext>
            </a:extLst>
          </p:cNvPr>
          <p:cNvSpPr/>
          <p:nvPr/>
        </p:nvSpPr>
        <p:spPr>
          <a:xfrm>
            <a:off x="3749963" y="1923761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89878CC2-3260-4183-9953-EA87B79D0BB9}"/>
              </a:ext>
            </a:extLst>
          </p:cNvPr>
          <p:cNvSpPr/>
          <p:nvPr/>
        </p:nvSpPr>
        <p:spPr>
          <a:xfrm>
            <a:off x="3749962" y="2098025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52FFB90E-9292-4386-B150-DDF49217654C}"/>
              </a:ext>
            </a:extLst>
          </p:cNvPr>
          <p:cNvSpPr/>
          <p:nvPr/>
        </p:nvSpPr>
        <p:spPr>
          <a:xfrm>
            <a:off x="3749962" y="2308400"/>
            <a:ext cx="6413211" cy="240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EA5CAA6-017B-4323-86A6-62385194CB0B}"/>
              </a:ext>
            </a:extLst>
          </p:cNvPr>
          <p:cNvSpPr/>
          <p:nvPr/>
        </p:nvSpPr>
        <p:spPr>
          <a:xfrm>
            <a:off x="3749960" y="2544979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BE6C1A18-4122-497B-B397-421D5D37E4BC}"/>
              </a:ext>
            </a:extLst>
          </p:cNvPr>
          <p:cNvSpPr/>
          <p:nvPr/>
        </p:nvSpPr>
        <p:spPr>
          <a:xfrm>
            <a:off x="3749960" y="2765495"/>
            <a:ext cx="6413211" cy="228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666873B1-89EF-44E6-BF69-54B93A414649}"/>
              </a:ext>
            </a:extLst>
          </p:cNvPr>
          <p:cNvSpPr/>
          <p:nvPr/>
        </p:nvSpPr>
        <p:spPr>
          <a:xfrm>
            <a:off x="3749956" y="2973460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D000127C-373D-4AAB-8E82-2201B6B6C9D3}"/>
              </a:ext>
            </a:extLst>
          </p:cNvPr>
          <p:cNvSpPr/>
          <p:nvPr/>
        </p:nvSpPr>
        <p:spPr>
          <a:xfrm>
            <a:off x="3749956" y="3193976"/>
            <a:ext cx="6413211" cy="22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D269908-1961-4705-8AD0-392EAEA208CF}"/>
              </a:ext>
            </a:extLst>
          </p:cNvPr>
          <p:cNvSpPr/>
          <p:nvPr/>
        </p:nvSpPr>
        <p:spPr>
          <a:xfrm>
            <a:off x="3749956" y="3409156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66B3F2A-289B-4524-A923-607C7C99CC52}"/>
              </a:ext>
            </a:extLst>
          </p:cNvPr>
          <p:cNvSpPr/>
          <p:nvPr/>
        </p:nvSpPr>
        <p:spPr>
          <a:xfrm>
            <a:off x="3749956" y="3633210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F34D9FA1-4E6F-426E-9DC7-8B89D785EDC8}"/>
              </a:ext>
            </a:extLst>
          </p:cNvPr>
          <p:cNvSpPr/>
          <p:nvPr/>
        </p:nvSpPr>
        <p:spPr>
          <a:xfrm>
            <a:off x="3749955" y="3856579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2585D16F-6EDA-4453-87B4-18BEADA983C8}"/>
              </a:ext>
            </a:extLst>
          </p:cNvPr>
          <p:cNvSpPr/>
          <p:nvPr/>
        </p:nvSpPr>
        <p:spPr>
          <a:xfrm>
            <a:off x="3749955" y="4077095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BCBB7C97-E8C3-4B48-A61A-94437E152BAE}"/>
              </a:ext>
            </a:extLst>
          </p:cNvPr>
          <p:cNvSpPr/>
          <p:nvPr/>
        </p:nvSpPr>
        <p:spPr>
          <a:xfrm>
            <a:off x="3749955" y="4268443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FFF9444E-65B6-4011-B9FA-BB002C5F61C2}"/>
              </a:ext>
            </a:extLst>
          </p:cNvPr>
          <p:cNvSpPr/>
          <p:nvPr/>
        </p:nvSpPr>
        <p:spPr>
          <a:xfrm>
            <a:off x="3749946" y="4477797"/>
            <a:ext cx="6413211" cy="21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B664EAA4-1AA9-4360-8DDB-3351D9F88F69}"/>
              </a:ext>
            </a:extLst>
          </p:cNvPr>
          <p:cNvSpPr/>
          <p:nvPr/>
        </p:nvSpPr>
        <p:spPr>
          <a:xfrm>
            <a:off x="3749946" y="4698313"/>
            <a:ext cx="6413211" cy="22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7A6F3BD2-C303-4F27-8463-23A6D4292CDC}"/>
              </a:ext>
            </a:extLst>
          </p:cNvPr>
          <p:cNvSpPr/>
          <p:nvPr/>
        </p:nvSpPr>
        <p:spPr>
          <a:xfrm>
            <a:off x="3749945" y="4926119"/>
            <a:ext cx="6413211" cy="233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EAC30FC4-452F-4748-8316-75812EE46265}"/>
              </a:ext>
            </a:extLst>
          </p:cNvPr>
          <p:cNvSpPr/>
          <p:nvPr/>
        </p:nvSpPr>
        <p:spPr>
          <a:xfrm>
            <a:off x="3749945" y="5173199"/>
            <a:ext cx="6413211" cy="24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ABSTRACT/STRICT EQUALITY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==</a:t>
            </a:r>
            <a:r>
              <a:rPr lang="en-US" dirty="0"/>
              <a:t>     Abstract Equality Comparison ("loose equality", "double equals")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===</a:t>
            </a:r>
            <a:r>
              <a:rPr lang="en-US" dirty="0"/>
              <a:t>   Strict Equality Comparison ("strict equality", "identity", "triple equals")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Object.is( val1, val2 )    </a:t>
            </a:r>
            <a:r>
              <a:rPr lang="en-US" dirty="0"/>
              <a:t>provides </a:t>
            </a:r>
            <a:r>
              <a:rPr lang="en-US" dirty="0" err="1"/>
              <a:t>SameValue</a:t>
            </a:r>
            <a:r>
              <a:rPr lang="en-US" dirty="0"/>
              <a:t> (new in ES2015)</a:t>
            </a:r>
          </a:p>
        </p:txBody>
      </p:sp>
    </p:spTree>
    <p:extLst>
      <p:ext uri="{BB962C8B-B14F-4D97-AF65-F5344CB8AC3E}">
        <p14:creationId xmlns:p14="http://schemas.microsoft.com/office/powerpoint/2010/main" val="19007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9F4DF-0811-419F-9FBE-2938616B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D61AD26-0943-48AE-8BB7-FC7E146F4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Symbol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912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ABSTRACT/STRICT EQUALITY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Double equals </a:t>
            </a:r>
            <a:r>
              <a:rPr lang="en-US" dirty="0"/>
              <a:t>will perform a type conversion when comparing two things (special handling for </a:t>
            </a:r>
            <a:r>
              <a:rPr lang="en-US" dirty="0" err="1"/>
              <a:t>NaN</a:t>
            </a:r>
            <a:r>
              <a:rPr lang="en-US" dirty="0"/>
              <a:t>, -0 , +0)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Triple equals </a:t>
            </a:r>
            <a:r>
              <a:rPr lang="en-US" dirty="0"/>
              <a:t>will do the same comparison as double equals but without type conversion (special handling for </a:t>
            </a:r>
            <a:r>
              <a:rPr lang="en-US" dirty="0" err="1"/>
              <a:t>NaN</a:t>
            </a:r>
            <a:r>
              <a:rPr lang="en-US" dirty="0"/>
              <a:t>, -0 , +0)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Object.is </a:t>
            </a:r>
            <a:r>
              <a:rPr lang="en-US" dirty="0"/>
              <a:t>does no type conversion and no special handling for </a:t>
            </a:r>
            <a:r>
              <a:rPr lang="en-US" dirty="0" err="1"/>
              <a:t>NaN</a:t>
            </a:r>
            <a:r>
              <a:rPr lang="en-US" dirty="0"/>
              <a:t>, -0 , +0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6C36D-AD15-4ACA-BEAA-CA92AED0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2884571"/>
            <a:ext cx="10828421" cy="1088858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3859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chemeClr val="accent6"/>
                </a:solidFill>
              </a:rPr>
              <a:t>number</a:t>
            </a:r>
            <a:r>
              <a:rPr lang="en-US" dirty="0"/>
              <a:t> data type is used to represent positive or negative numbers with or without decimal place numbers, numbers written using exponential notation e.g. 1.5e-4 (equivalent to 1.5x10</a:t>
            </a:r>
            <a:r>
              <a:rPr lang="en-US" baseline="30000" dirty="0"/>
              <a:t>-4</a:t>
            </a:r>
            <a:r>
              <a:rPr lang="en-US" dirty="0"/>
              <a:t>), +-Infinity and </a:t>
            </a:r>
            <a:r>
              <a:rPr lang="en-US" dirty="0" err="1"/>
              <a:t>NaN</a:t>
            </a:r>
            <a:r>
              <a:rPr lang="en-US" dirty="0"/>
              <a:t> (</a:t>
            </a:r>
            <a:r>
              <a:rPr lang="en-US" dirty="0">
                <a:solidFill>
                  <a:schemeClr val="accent6"/>
                </a:solidFill>
              </a:rPr>
              <a:t>not a number</a:t>
            </a:r>
            <a:r>
              <a:rPr lang="en-US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42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EXAMPLES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D2F59-9D11-4742-93A9-1F889747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406"/>
          <a:stretch/>
        </p:blipFill>
        <p:spPr>
          <a:xfrm>
            <a:off x="685800" y="2033868"/>
            <a:ext cx="8472269" cy="34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Boolean data type can hold only two values: 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false</a:t>
            </a:r>
            <a:r>
              <a:rPr lang="en-US" dirty="0"/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9FAB09-C5D0-49D3-8357-A0288D4C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7572"/>
            <a:ext cx="5866123" cy="5459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2B3EB7-C133-4CCD-A2F7-9F0F1A4D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74473"/>
            <a:ext cx="4187536" cy="16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undefined data type can only have one value-the special value </a:t>
            </a:r>
            <a:r>
              <a:rPr lang="en-US" dirty="0">
                <a:solidFill>
                  <a:schemeClr val="accent6"/>
                </a:solidFill>
              </a:rPr>
              <a:t>undefined</a:t>
            </a:r>
            <a:r>
              <a:rPr lang="en-US" dirty="0"/>
              <a:t>.  If a variable has been declared, but has not been assigned a value, has the value </a:t>
            </a:r>
            <a:r>
              <a:rPr lang="en-US" dirty="0">
                <a:solidFill>
                  <a:schemeClr val="accent6"/>
                </a:solidFill>
              </a:rPr>
              <a:t> undefined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  <a:p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C07835-9962-4380-8793-C7263CE9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4691289" cy="14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another special data type that can have only one value 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. A 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 value means that there is no value. It is not equal to an empty string </a:t>
            </a:r>
            <a:r>
              <a:rPr lang="en-US" dirty="0">
                <a:solidFill>
                  <a:schemeClr val="accent6"/>
                </a:solidFill>
              </a:rPr>
              <a:t>“” </a:t>
            </a:r>
            <a:r>
              <a:rPr lang="en-US" dirty="0">
                <a:solidFill>
                  <a:schemeClr val="tx2"/>
                </a:solidFill>
              </a:rPr>
              <a:t>or</a:t>
            </a:r>
            <a:r>
              <a:rPr lang="en-US" dirty="0">
                <a:solidFill>
                  <a:schemeClr val="accent6"/>
                </a:solidFill>
              </a:rPr>
              <a:t> 0</a:t>
            </a:r>
            <a:r>
              <a:rPr lang="en-US" dirty="0">
                <a:solidFill>
                  <a:schemeClr val="tx2"/>
                </a:solidFill>
              </a:rPr>
              <a:t>, it is just nothing. </a:t>
            </a:r>
            <a:r>
              <a:rPr lang="en-US" dirty="0"/>
              <a:t>A variable can be explicitly emptied of its current contents by assigning it the 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 value.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1BD79-9593-4540-9F5B-6387EC75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4707082" cy="14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823559-528A-486E-89B6-0764CC39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  <a:r>
              <a:rPr lang="en-US" dirty="0"/>
              <a:t> data type is used to represent sequences of characters and </a:t>
            </a:r>
            <a:r>
              <a:rPr lang="en-US" dirty="0">
                <a:solidFill>
                  <a:schemeClr val="accent6"/>
                </a:solidFill>
              </a:rPr>
              <a:t>special characters</a:t>
            </a:r>
            <a:r>
              <a:rPr lang="en-US" dirty="0"/>
              <a:t>. Strings are created using single/double quotes or </a:t>
            </a:r>
            <a:r>
              <a:rPr lang="en-US" dirty="0">
                <a:solidFill>
                  <a:schemeClr val="accent6"/>
                </a:solidFill>
              </a:rPr>
              <a:t>backtick</a:t>
            </a:r>
            <a:r>
              <a:rPr lang="en-US" dirty="0"/>
              <a:t> surrounding one or more characters.</a:t>
            </a:r>
          </a:p>
          <a:p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4C2F65-0610-4AF7-923B-3F9AB61A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1" t="72021" r="62690" b="23354"/>
          <a:stretch/>
        </p:blipFill>
        <p:spPr>
          <a:xfrm>
            <a:off x="685800" y="3429000"/>
            <a:ext cx="7524207" cy="6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A4D9-D0F9-4646-A0C1-2F42C07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88761"/>
            <a:ext cx="10820400" cy="685800"/>
          </a:xfrm>
        </p:spPr>
        <p:txBody>
          <a:bodyPr/>
          <a:lstStyle/>
          <a:p>
            <a:r>
              <a:rPr lang="en-US" dirty="0"/>
              <a:t>ESCAPE NOTATION (SPEC CHARS)</a:t>
            </a:r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82B283-028C-4F1F-BFCC-A0904D51256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58536" y="1482386"/>
            <a:ext cx="1113905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\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XXX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where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XXX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1–3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octal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digits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range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–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377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)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ISO-8859-1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\’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\`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\“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\\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\v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\b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\f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</a:t>
            </a:r>
            <a:r>
              <a:rPr lang="en-US" i="1" dirty="0" err="1"/>
              <a:t>XXXX</a:t>
            </a:r>
            <a:r>
              <a:rPr lang="en-US" i="1" dirty="0"/>
              <a:t> </a:t>
            </a:r>
            <a:r>
              <a:rPr lang="en-US" dirty="0"/>
              <a:t>(where XXXX is 4 hex digits; range of 0x0000 - 0xFFFF) </a:t>
            </a:r>
            <a:r>
              <a:rPr lang="en-US" dirty="0">
                <a:solidFill>
                  <a:schemeClr val="accent6"/>
                </a:solidFill>
              </a:rPr>
              <a:t>UTF-16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\u{</a:t>
            </a:r>
            <a:r>
              <a:rPr lang="en-US" i="1" dirty="0"/>
              <a:t>X</a:t>
            </a:r>
            <a:r>
              <a:rPr lang="en-US" dirty="0"/>
              <a:t>} … \u{</a:t>
            </a:r>
            <a:r>
              <a:rPr lang="en-US" i="1" dirty="0"/>
              <a:t>XXXXXX</a:t>
            </a:r>
            <a:r>
              <a:rPr lang="en-US" dirty="0"/>
              <a:t>} (where </a:t>
            </a:r>
            <a:r>
              <a:rPr lang="en-US" i="1" dirty="0"/>
              <a:t>X</a:t>
            </a:r>
            <a:r>
              <a:rPr lang="en-US" dirty="0"/>
              <a:t>…</a:t>
            </a:r>
            <a:r>
              <a:rPr lang="en-US" i="1" dirty="0"/>
              <a:t>XXXXXX </a:t>
            </a:r>
            <a:r>
              <a:rPr lang="en-US" dirty="0"/>
              <a:t>is 1–6 hex digits; range of 0x0 – 0x10FFFF) </a:t>
            </a:r>
            <a:r>
              <a:rPr lang="en-US" dirty="0">
                <a:solidFill>
                  <a:schemeClr val="accent6"/>
                </a:solidFill>
              </a:rPr>
              <a:t>UTF-32</a:t>
            </a:r>
            <a:endParaRPr lang="en-US" i="1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x</a:t>
            </a:r>
            <a:r>
              <a:rPr lang="en-US" i="1" dirty="0" err="1"/>
              <a:t>XX</a:t>
            </a:r>
            <a:r>
              <a:rPr lang="en-US" i="1" dirty="0"/>
              <a:t> </a:t>
            </a:r>
            <a:r>
              <a:rPr lang="en-US" dirty="0"/>
              <a:t>(where XX is 2 hex digits; range of 0x00) </a:t>
            </a:r>
            <a:r>
              <a:rPr lang="en-US" dirty="0">
                <a:solidFill>
                  <a:schemeClr val="accent6"/>
                </a:solidFill>
              </a:rPr>
              <a:t>ISO-8859-1</a:t>
            </a:r>
            <a:endParaRPr lang="en-US" altLang="uk-UA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16508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626</TotalTime>
  <Words>1202</Words>
  <Application>Microsoft Office PowerPoint</Application>
  <PresentationFormat>Широкий екран</PresentationFormat>
  <Paragraphs>127</Paragraphs>
  <Slides>21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21</vt:i4>
      </vt:variant>
    </vt:vector>
  </HeadingPairs>
  <TitlesOfParts>
    <vt:vector size="27" baseType="lpstr">
      <vt:lpstr>Open Sans</vt:lpstr>
      <vt:lpstr>Arial</vt:lpstr>
      <vt:lpstr>Proxima Nova Black</vt:lpstr>
      <vt:lpstr>Calibri</vt:lpstr>
      <vt:lpstr>DARK THEME</vt:lpstr>
      <vt:lpstr>LIGHT-THEME</vt:lpstr>
      <vt:lpstr>TYPES. COERCION. EQUALITY. </vt:lpstr>
      <vt:lpstr>DATA TYPES</vt:lpstr>
      <vt:lpstr>NUMBER</vt:lpstr>
      <vt:lpstr>NUMBER EXAMPLES</vt:lpstr>
      <vt:lpstr>BOOLEAN</vt:lpstr>
      <vt:lpstr>UNDEFINED</vt:lpstr>
      <vt:lpstr>NULL</vt:lpstr>
      <vt:lpstr>STRING</vt:lpstr>
      <vt:lpstr>ESCAPE NOTATION (SPEC CHARS)</vt:lpstr>
      <vt:lpstr>TEMPLATE STRINGS</vt:lpstr>
      <vt:lpstr>SYMBOL</vt:lpstr>
      <vt:lpstr>TYPES COERCION</vt:lpstr>
      <vt:lpstr>EXPLICIT/IMPLICIT COERCION</vt:lpstr>
      <vt:lpstr>CONVERSION TYPES</vt:lpstr>
      <vt:lpstr>STRING CONVERSION</vt:lpstr>
      <vt:lpstr>BOOLEAN CONVERSION</vt:lpstr>
      <vt:lpstr>NUMERIC CONVERSION</vt:lpstr>
      <vt:lpstr>TYPES COERCION</vt:lpstr>
      <vt:lpstr>ABSTRACT/STRICT EQUALITY</vt:lpstr>
      <vt:lpstr>ABSTRACT/STRICT EQUALITY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42</cp:revision>
  <dcterms:created xsi:type="dcterms:W3CDTF">2018-12-11T16:43:22Z</dcterms:created>
  <dcterms:modified xsi:type="dcterms:W3CDTF">2020-02-04T19:11:37Z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