
<file path=[Content_Types].xml><?xml version="1.0" encoding="utf-8"?>
<Types xmlns="http://schemas.openxmlformats.org/package/2006/content-types">
  <Default Extension="emf" ContentType="image/x-emf"/>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 id="2147483656" r:id="rId5"/>
  </p:sldMasterIdLst>
  <p:notesMasterIdLst>
    <p:notesMasterId r:id="rId24"/>
  </p:notesMasterIdLst>
  <p:sldIdLst>
    <p:sldId id="259" r:id="rId6"/>
    <p:sldId id="260" r:id="rId7"/>
    <p:sldId id="261" r:id="rId8"/>
    <p:sldId id="264" r:id="rId9"/>
    <p:sldId id="262" r:id="rId10"/>
    <p:sldId id="263" r:id="rId11"/>
    <p:sldId id="265" r:id="rId12"/>
    <p:sldId id="266" r:id="rId13"/>
    <p:sldId id="267" r:id="rId14"/>
    <p:sldId id="269" r:id="rId15"/>
    <p:sldId id="270" r:id="rId16"/>
    <p:sldId id="271" r:id="rId17"/>
    <p:sldId id="272" r:id="rId18"/>
    <p:sldId id="273" r:id="rId19"/>
    <p:sldId id="275" r:id="rId20"/>
    <p:sldId id="274" r:id="rId21"/>
    <p:sldId id="276" r:id="rId22"/>
    <p:sldId id="277"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Open Sans" panose="020B0604020202020204" charset="0"/>
      <p:regular r:id="rId29"/>
      <p:bold r:id="rId30"/>
      <p:italic r:id="rId31"/>
      <p:boldItalic r:id="rId32"/>
    </p:embeddedFont>
    <p:embeddedFont>
      <p:font typeface="Proxima Nova Black" panose="020B0604020202020204" charset="0"/>
      <p:bold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86789" autoAdjust="0"/>
  </p:normalViewPr>
  <p:slideViewPr>
    <p:cSldViewPr snapToGrid="0">
      <p:cViewPr varScale="1">
        <p:scale>
          <a:sx n="69" d="100"/>
          <a:sy n="69" d="100"/>
        </p:scale>
        <p:origin x="217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2.fntdata"/><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1.fntdata"/><Relationship Id="rId33" Type="http://schemas.openxmlformats.org/officeDocument/2006/relationships/font" Target="fonts/font9.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Місце для дати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12B226-4697-4E25-ADDE-C6FE8397E913}" type="datetimeFigureOut">
              <a:rPr lang="uk-UA" smtClean="0"/>
              <a:t>09.01.2020</a:t>
            </a:fld>
            <a:endParaRPr lang="uk-UA"/>
          </a:p>
        </p:txBody>
      </p:sp>
      <p:sp>
        <p:nvSpPr>
          <p:cNvPr id="4" name="Місце для зображення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Місце для нотаток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6" name="Місце для нижнього колонтитула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Місце для номер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C5616-A9DB-4DA7-BA12-2C1970CAD012}" type="slidenum">
              <a:rPr lang="uk-UA" smtClean="0"/>
              <a:t>‹№›</a:t>
            </a:fld>
            <a:endParaRPr lang="uk-UA"/>
          </a:p>
        </p:txBody>
      </p:sp>
    </p:spTree>
    <p:extLst>
      <p:ext uri="{BB962C8B-B14F-4D97-AF65-F5344CB8AC3E}">
        <p14:creationId xmlns:p14="http://schemas.microsoft.com/office/powerpoint/2010/main" val="362451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5"/>
          </p:nvPr>
        </p:nvSpPr>
        <p:spPr/>
        <p:txBody>
          <a:bodyPr/>
          <a:lstStyle/>
          <a:p>
            <a:fld id="{3CFC5616-A9DB-4DA7-BA12-2C1970CAD012}" type="slidenum">
              <a:rPr lang="uk-UA" smtClean="0"/>
              <a:t>1</a:t>
            </a:fld>
            <a:endParaRPr lang="uk-UA"/>
          </a:p>
        </p:txBody>
      </p:sp>
    </p:spTree>
    <p:extLst>
      <p:ext uri="{BB962C8B-B14F-4D97-AF65-F5344CB8AC3E}">
        <p14:creationId xmlns:p14="http://schemas.microsoft.com/office/powerpoint/2010/main" val="742698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dirty="0"/>
              <a:t>Що ж таке адаптивний дизайн?</a:t>
            </a:r>
          </a:p>
          <a:p>
            <a:r>
              <a:rPr lang="uk-UA" dirty="0"/>
              <a:t>Насамперед це одна з технологій подання веб сторінок кінцевому користувачеві.</a:t>
            </a:r>
          </a:p>
          <a:p>
            <a:r>
              <a:rPr lang="uk-UA" dirty="0"/>
              <a:t>Вона може використовувати як і подання через одне веб посилання (динамічне </a:t>
            </a:r>
            <a:r>
              <a:rPr lang="uk-UA" dirty="0" err="1"/>
              <a:t>сервування</a:t>
            </a:r>
            <a:r>
              <a:rPr lang="uk-UA" dirty="0"/>
              <a:t>) або за допомогою кількох (додаткове </a:t>
            </a:r>
            <a:r>
              <a:rPr lang="en-US" dirty="0"/>
              <a:t>m.</a:t>
            </a:r>
            <a:r>
              <a:rPr lang="uk-UA" dirty="0"/>
              <a:t>)</a:t>
            </a:r>
          </a:p>
          <a:p>
            <a:r>
              <a:rPr lang="uk-UA" dirty="0"/>
              <a:t>У обох випадках на сервер накладається завдання з визначення необхідної до подання сторінки</a:t>
            </a:r>
          </a:p>
        </p:txBody>
      </p:sp>
      <p:sp>
        <p:nvSpPr>
          <p:cNvPr id="4" name="Місце для номера слайда 3"/>
          <p:cNvSpPr>
            <a:spLocks noGrp="1"/>
          </p:cNvSpPr>
          <p:nvPr>
            <p:ph type="sldNum" sz="quarter" idx="5"/>
          </p:nvPr>
        </p:nvSpPr>
        <p:spPr/>
        <p:txBody>
          <a:bodyPr/>
          <a:lstStyle/>
          <a:p>
            <a:fld id="{3CFC5616-A9DB-4DA7-BA12-2C1970CAD012}" type="slidenum">
              <a:rPr lang="uk-UA" smtClean="0"/>
              <a:t>2</a:t>
            </a:fld>
            <a:endParaRPr lang="uk-UA"/>
          </a:p>
        </p:txBody>
      </p:sp>
    </p:spTree>
    <p:extLst>
      <p:ext uri="{BB962C8B-B14F-4D97-AF65-F5344CB8AC3E}">
        <p14:creationId xmlns:p14="http://schemas.microsoft.com/office/powerpoint/2010/main" val="1733484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dirty="0"/>
              <a:t>Першим з плюсів використання даного підходу є те, що ми можемо надати для різних девайсів різну версію сторінок з відповідною кількістю необхідного для показу контенту, а також, регулювати швидкість завантаження відповідно до кожного девайсу</a:t>
            </a:r>
          </a:p>
        </p:txBody>
      </p:sp>
      <p:sp>
        <p:nvSpPr>
          <p:cNvPr id="4" name="Місце для номера слайда 3"/>
          <p:cNvSpPr>
            <a:spLocks noGrp="1"/>
          </p:cNvSpPr>
          <p:nvPr>
            <p:ph type="sldNum" sz="quarter" idx="5"/>
          </p:nvPr>
        </p:nvSpPr>
        <p:spPr/>
        <p:txBody>
          <a:bodyPr/>
          <a:lstStyle/>
          <a:p>
            <a:fld id="{3CFC5616-A9DB-4DA7-BA12-2C1970CAD012}" type="slidenum">
              <a:rPr lang="uk-UA" smtClean="0"/>
              <a:t>3</a:t>
            </a:fld>
            <a:endParaRPr lang="uk-UA"/>
          </a:p>
        </p:txBody>
      </p:sp>
    </p:spTree>
    <p:extLst>
      <p:ext uri="{BB962C8B-B14F-4D97-AF65-F5344CB8AC3E}">
        <p14:creationId xmlns:p14="http://schemas.microsoft.com/office/powerpoint/2010/main" val="413358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dirty="0"/>
              <a:t>Головними ж мінусами є те що це дорого і інколи важко оскільки потрібно в один момент часу підтримувати різні структури веб сайту синхронізованими і актуальними</a:t>
            </a:r>
          </a:p>
        </p:txBody>
      </p:sp>
      <p:sp>
        <p:nvSpPr>
          <p:cNvPr id="4" name="Місце для номера слайда 3"/>
          <p:cNvSpPr>
            <a:spLocks noGrp="1"/>
          </p:cNvSpPr>
          <p:nvPr>
            <p:ph type="sldNum" sz="quarter" idx="5"/>
          </p:nvPr>
        </p:nvSpPr>
        <p:spPr/>
        <p:txBody>
          <a:bodyPr/>
          <a:lstStyle/>
          <a:p>
            <a:fld id="{3CFC5616-A9DB-4DA7-BA12-2C1970CAD012}" type="slidenum">
              <a:rPr lang="uk-UA" smtClean="0"/>
              <a:t>4</a:t>
            </a:fld>
            <a:endParaRPr lang="uk-UA"/>
          </a:p>
        </p:txBody>
      </p:sp>
    </p:spTree>
    <p:extLst>
      <p:ext uri="{BB962C8B-B14F-4D97-AF65-F5344CB8AC3E}">
        <p14:creationId xmlns:p14="http://schemas.microsoft.com/office/powerpoint/2010/main" val="1104130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dirty="0" err="1"/>
              <a:t>Респонсів</a:t>
            </a:r>
            <a:r>
              <a:rPr lang="uk-UA" dirty="0"/>
              <a:t> – технологія яка використовує </a:t>
            </a:r>
            <a:r>
              <a:rPr lang="en-US" dirty="0" err="1"/>
              <a:t>mq</a:t>
            </a:r>
            <a:r>
              <a:rPr lang="uk-UA" dirty="0"/>
              <a:t> які захоплюють основні </a:t>
            </a:r>
            <a:r>
              <a:rPr lang="uk-UA" dirty="0" err="1"/>
              <a:t>брейкпоінти</a:t>
            </a:r>
            <a:r>
              <a:rPr lang="uk-UA" dirty="0"/>
              <a:t> для того щоб змінювати шрифти, обтікання і взагалі настроювати</a:t>
            </a:r>
            <a:r>
              <a:rPr lang="en-US" dirty="0"/>
              <a:t> </a:t>
            </a:r>
            <a:r>
              <a:rPr lang="uk-UA" dirty="0"/>
              <a:t>компонування об</a:t>
            </a:r>
            <a:r>
              <a:rPr lang="en-US" dirty="0"/>
              <a:t>’</a:t>
            </a:r>
            <a:r>
              <a:rPr lang="uk-UA" dirty="0" err="1"/>
              <a:t>єктів</a:t>
            </a:r>
            <a:r>
              <a:rPr lang="uk-UA" dirty="0"/>
              <a:t> нашої сторінки </a:t>
            </a:r>
          </a:p>
        </p:txBody>
      </p:sp>
      <p:sp>
        <p:nvSpPr>
          <p:cNvPr id="4" name="Місце для номера слайда 3"/>
          <p:cNvSpPr>
            <a:spLocks noGrp="1"/>
          </p:cNvSpPr>
          <p:nvPr>
            <p:ph type="sldNum" sz="quarter" idx="5"/>
          </p:nvPr>
        </p:nvSpPr>
        <p:spPr/>
        <p:txBody>
          <a:bodyPr/>
          <a:lstStyle/>
          <a:p>
            <a:fld id="{3CFC5616-A9DB-4DA7-BA12-2C1970CAD012}" type="slidenum">
              <a:rPr lang="uk-UA" smtClean="0"/>
              <a:t>7</a:t>
            </a:fld>
            <a:endParaRPr lang="uk-UA"/>
          </a:p>
        </p:txBody>
      </p:sp>
    </p:spTree>
    <p:extLst>
      <p:ext uri="{BB962C8B-B14F-4D97-AF65-F5344CB8AC3E}">
        <p14:creationId xmlns:p14="http://schemas.microsoft.com/office/powerpoint/2010/main" val="4153901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dirty="0"/>
              <a:t>Що таке </a:t>
            </a:r>
            <a:r>
              <a:rPr lang="en-US" dirty="0" err="1"/>
              <a:t>mq</a:t>
            </a:r>
            <a:r>
              <a:rPr lang="uk-UA" dirty="0"/>
              <a:t>? Мабуть всі це знають, та все ж – це прості фільтри які застосовуються до </a:t>
            </a:r>
            <a:r>
              <a:rPr lang="en-US" dirty="0" err="1"/>
              <a:t>css</a:t>
            </a:r>
            <a:r>
              <a:rPr lang="uk-UA" dirty="0"/>
              <a:t>. Таким чином ми можемо враховувати характеристики різних пристроїв їх ширину/висоту та інші характеристики </a:t>
            </a:r>
          </a:p>
        </p:txBody>
      </p:sp>
      <p:sp>
        <p:nvSpPr>
          <p:cNvPr id="4" name="Місце для номера слайда 3"/>
          <p:cNvSpPr>
            <a:spLocks noGrp="1"/>
          </p:cNvSpPr>
          <p:nvPr>
            <p:ph type="sldNum" sz="quarter" idx="5"/>
          </p:nvPr>
        </p:nvSpPr>
        <p:spPr/>
        <p:txBody>
          <a:bodyPr/>
          <a:lstStyle/>
          <a:p>
            <a:fld id="{3CFC5616-A9DB-4DA7-BA12-2C1970CAD012}" type="slidenum">
              <a:rPr lang="uk-UA" smtClean="0"/>
              <a:t>8</a:t>
            </a:fld>
            <a:endParaRPr lang="uk-UA"/>
          </a:p>
        </p:txBody>
      </p:sp>
    </p:spTree>
    <p:extLst>
      <p:ext uri="{BB962C8B-B14F-4D97-AF65-F5344CB8AC3E}">
        <p14:creationId xmlns:p14="http://schemas.microsoft.com/office/powerpoint/2010/main" val="1177097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dirty="0"/>
              <a:t>Це така стратегія розробки </a:t>
            </a:r>
            <a:r>
              <a:rPr lang="uk-UA" dirty="0" err="1"/>
              <a:t>респонсів</a:t>
            </a:r>
            <a:r>
              <a:rPr lang="uk-UA" dirty="0"/>
              <a:t> сторінки яка враховує початкове створення сторінки під мобільні пристрої а далі під всі інші девайси</a:t>
            </a:r>
          </a:p>
          <a:p>
            <a:endParaRPr lang="uk-UA" dirty="0"/>
          </a:p>
          <a:p>
            <a:r>
              <a:rPr lang="uk-UA" dirty="0"/>
              <a:t>ЯКІ ВИРАЗИ ЧАСТІШЕ ВИКОРИСТОВУЮТЬСЯ В </a:t>
            </a:r>
            <a:r>
              <a:rPr lang="en-US" dirty="0"/>
              <a:t>MOBILE FIRST </a:t>
            </a:r>
            <a:r>
              <a:rPr lang="uk-UA"/>
              <a:t>РОЗРОБЦІ?</a:t>
            </a:r>
            <a:endParaRPr lang="uk-UA" dirty="0"/>
          </a:p>
        </p:txBody>
      </p:sp>
      <p:sp>
        <p:nvSpPr>
          <p:cNvPr id="4" name="Місце для номера слайда 3"/>
          <p:cNvSpPr>
            <a:spLocks noGrp="1"/>
          </p:cNvSpPr>
          <p:nvPr>
            <p:ph type="sldNum" sz="quarter" idx="5"/>
          </p:nvPr>
        </p:nvSpPr>
        <p:spPr/>
        <p:txBody>
          <a:bodyPr/>
          <a:lstStyle/>
          <a:p>
            <a:fld id="{3CFC5616-A9DB-4DA7-BA12-2C1970CAD012}" type="slidenum">
              <a:rPr lang="uk-UA" smtClean="0"/>
              <a:t>13</a:t>
            </a:fld>
            <a:endParaRPr lang="uk-UA"/>
          </a:p>
        </p:txBody>
      </p:sp>
    </p:spTree>
    <p:extLst>
      <p:ext uri="{BB962C8B-B14F-4D97-AF65-F5344CB8AC3E}">
        <p14:creationId xmlns:p14="http://schemas.microsoft.com/office/powerpoint/2010/main" val="116296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dirty="0"/>
              <a:t>Плюсами є те що таким чином ми обмежуємо пристрої в завантаженні зайвих стилів і елементів.</a:t>
            </a:r>
          </a:p>
          <a:p>
            <a:r>
              <a:rPr lang="uk-UA" dirty="0"/>
              <a:t>Ми створюємо міцний фундамент а далі надбудовуємо додаткові </a:t>
            </a:r>
            <a:r>
              <a:rPr lang="uk-UA" dirty="0" err="1"/>
              <a:t>фічі</a:t>
            </a:r>
            <a:endParaRPr lang="uk-UA" dirty="0"/>
          </a:p>
          <a:p>
            <a:r>
              <a:rPr lang="uk-UA" dirty="0"/>
              <a:t>*ПОКАЗАТИ ПРИКЛАД*</a:t>
            </a:r>
          </a:p>
        </p:txBody>
      </p:sp>
      <p:sp>
        <p:nvSpPr>
          <p:cNvPr id="4" name="Місце для номера слайда 3"/>
          <p:cNvSpPr>
            <a:spLocks noGrp="1"/>
          </p:cNvSpPr>
          <p:nvPr>
            <p:ph type="sldNum" sz="quarter" idx="5"/>
          </p:nvPr>
        </p:nvSpPr>
        <p:spPr/>
        <p:txBody>
          <a:bodyPr/>
          <a:lstStyle/>
          <a:p>
            <a:fld id="{3CFC5616-A9DB-4DA7-BA12-2C1970CAD012}" type="slidenum">
              <a:rPr lang="uk-UA" smtClean="0"/>
              <a:t>14</a:t>
            </a:fld>
            <a:endParaRPr lang="uk-UA"/>
          </a:p>
        </p:txBody>
      </p:sp>
    </p:spTree>
    <p:extLst>
      <p:ext uri="{BB962C8B-B14F-4D97-AF65-F5344CB8AC3E}">
        <p14:creationId xmlns:p14="http://schemas.microsoft.com/office/powerpoint/2010/main" val="40761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dirty="0"/>
              <a:t>Як висновок можу сказати, що який метод ми б не використовували, головне - це надати нашому кінцевому користувачеві необхідний функціонал, можливість легкого використання на різних пристроях і взагалі найкращий юзер </a:t>
            </a:r>
            <a:r>
              <a:rPr lang="uk-UA" dirty="0" err="1"/>
              <a:t>експіріенс</a:t>
            </a:r>
            <a:endParaRPr lang="uk-UA" dirty="0"/>
          </a:p>
        </p:txBody>
      </p:sp>
      <p:sp>
        <p:nvSpPr>
          <p:cNvPr id="4" name="Місце для номера слайда 3"/>
          <p:cNvSpPr>
            <a:spLocks noGrp="1"/>
          </p:cNvSpPr>
          <p:nvPr>
            <p:ph type="sldNum" sz="quarter" idx="5"/>
          </p:nvPr>
        </p:nvSpPr>
        <p:spPr/>
        <p:txBody>
          <a:bodyPr/>
          <a:lstStyle/>
          <a:p>
            <a:fld id="{3CFC5616-A9DB-4DA7-BA12-2C1970CAD012}" type="slidenum">
              <a:rPr lang="uk-UA" smtClean="0"/>
              <a:t>15</a:t>
            </a:fld>
            <a:endParaRPr lang="uk-UA"/>
          </a:p>
        </p:txBody>
      </p:sp>
    </p:spTree>
    <p:extLst>
      <p:ext uri="{BB962C8B-B14F-4D97-AF65-F5344CB8AC3E}">
        <p14:creationId xmlns:p14="http://schemas.microsoft.com/office/powerpoint/2010/main" val="546334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57075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a:t>Click icon to add picture</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2739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0202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a:t>Click icon to add picture</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3734514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a:t>Click icon to add chart</a:t>
            </a:r>
          </a:p>
        </p:txBody>
      </p:sp>
    </p:spTree>
    <p:extLst>
      <p:ext uri="{BB962C8B-B14F-4D97-AF65-F5344CB8AC3E}">
        <p14:creationId xmlns:p14="http://schemas.microsoft.com/office/powerpoint/2010/main" val="16854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a:t>Click icon to add chart</a:t>
            </a:r>
          </a:p>
        </p:txBody>
      </p:sp>
    </p:spTree>
    <p:extLst>
      <p:ext uri="{BB962C8B-B14F-4D97-AF65-F5344CB8AC3E}">
        <p14:creationId xmlns:p14="http://schemas.microsoft.com/office/powerpoint/2010/main" val="402253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4242457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2667753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718938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77016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419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966486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86897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7487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1128689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84278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85546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559046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5463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197772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66044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60788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56236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98628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a:t>Click icon to add picture</a:t>
            </a:r>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337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6"/>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34738578"/>
      </p:ext>
    </p:extLst>
  </p:cSld>
  <p:clrMap bg1="dk1" tx1="lt1" bg2="dk2" tx2="lt2" accent1="accent1" accent2="accent2" accent3="accent3" accent4="accent4" accent5="accent5" accent6="accent6" hlink="hlink" folHlink="folHlink"/>
  <p:sldLayoutIdLst>
    <p:sldLayoutId id="2147483649" r:id="rId1"/>
    <p:sldLayoutId id="2147483674" r:id="rId2"/>
    <p:sldLayoutId id="2147483652" r:id="rId3"/>
    <p:sldLayoutId id="2147483654" r:id="rId4"/>
    <p:sldLayoutId id="2147483657" r:id="rId5"/>
    <p:sldLayoutId id="2147483661" r:id="rId6"/>
    <p:sldLayoutId id="2147483663" r:id="rId7"/>
    <p:sldLayoutId id="2147483665" r:id="rId8"/>
    <p:sldLayoutId id="2147483667" r:id="rId9"/>
    <p:sldLayoutId id="2147483670" r:id="rId10"/>
    <p:sldLayoutId id="2147483669" r:id="rId11"/>
    <p:sldLayoutId id="2147483671" r:id="rId12"/>
    <p:sldLayoutId id="2147483672"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2" userDrawn="1">
          <p15:clr>
            <a:srgbClr val="F26B43"/>
          </p15:clr>
        </p15:guide>
        <p15:guide id="4" pos="7248" userDrawn="1">
          <p15:clr>
            <a:srgbClr val="F26B43"/>
          </p15:clr>
        </p15:guide>
        <p15:guide id="5" orient="horz" pos="432" userDrawn="1">
          <p15:clr>
            <a:srgbClr val="F26B43"/>
          </p15:clr>
        </p15:guide>
        <p15:guide id="6" orient="horz" pos="864" userDrawn="1">
          <p15:clr>
            <a:srgbClr val="F26B43"/>
          </p15:clr>
        </p15:guide>
        <p15:guide id="7" orient="horz" pos="3456" userDrawn="1">
          <p15:clr>
            <a:srgbClr val="F26B43"/>
          </p15:clr>
        </p15:guide>
        <p15:guide id="8" orient="horz" pos="3888" userDrawn="1">
          <p15:clr>
            <a:srgbClr val="F26B43"/>
          </p15:clr>
        </p15:guide>
        <p15:guide id="9" pos="1680" userDrawn="1">
          <p15:clr>
            <a:srgbClr val="F26B43"/>
          </p15:clr>
        </p15:guide>
        <p15:guide id="10" pos="1824" userDrawn="1">
          <p15:clr>
            <a:srgbClr val="F26B43"/>
          </p15:clr>
        </p15:guide>
        <p15:guide id="11" pos="2616" userDrawn="1">
          <p15:clr>
            <a:srgbClr val="F26B43"/>
          </p15:clr>
        </p15:guide>
        <p15:guide id="12" pos="3072" userDrawn="1">
          <p15:clr>
            <a:srgbClr val="F26B43"/>
          </p15:clr>
        </p15:guide>
        <p15:guide id="13" pos="2760" userDrawn="1">
          <p15:clr>
            <a:srgbClr val="F26B43"/>
          </p15:clr>
        </p15:guide>
        <p15:guide id="14" pos="3216" userDrawn="1">
          <p15:clr>
            <a:srgbClr val="F26B43"/>
          </p15:clr>
        </p15:guide>
        <p15:guide id="15" pos="4464" userDrawn="1">
          <p15:clr>
            <a:srgbClr val="F26B43"/>
          </p15:clr>
        </p15:guide>
        <p15:guide id="16" pos="4608" userDrawn="1">
          <p15:clr>
            <a:srgbClr val="F26B43"/>
          </p15:clr>
        </p15:guide>
        <p15:guide id="17" pos="4920" userDrawn="1">
          <p15:clr>
            <a:srgbClr val="F26B43"/>
          </p15:clr>
        </p15:guide>
        <p15:guide id="18" pos="5064" userDrawn="1">
          <p15:clr>
            <a:srgbClr val="F26B43"/>
          </p15:clr>
        </p15:guide>
        <p15:guide id="19" pos="5856" userDrawn="1">
          <p15:clr>
            <a:srgbClr val="F26B43"/>
          </p15:clr>
        </p15:guide>
        <p15:guide id="20" pos="6000" userDrawn="1">
          <p15:clr>
            <a:srgbClr val="F26B43"/>
          </p15:clr>
        </p15:guide>
        <p15:guide id="21" orient="horz" pos="1296" userDrawn="1">
          <p15:clr>
            <a:srgbClr val="F26B43"/>
          </p15:clr>
        </p15:guide>
        <p15:guide id="22" orient="horz" pos="1728" userDrawn="1">
          <p15:clr>
            <a:srgbClr val="F26B43"/>
          </p15:clr>
        </p15:guide>
        <p15:guide id="23" pos="3768" userDrawn="1">
          <p15:clr>
            <a:srgbClr val="F26B43"/>
          </p15:clr>
        </p15:guide>
        <p15:guide id="24" pos="39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interaction-design.org/literature/article/adaptive-vs-responsive-design" TargetMode="External"/><Relationship Id="rId2" Type="http://schemas.openxmlformats.org/officeDocument/2006/relationships/hyperlink" Target="https://deviceatlas.com/blog/adaptive-web-design-examples" TargetMode="External"/><Relationship Id="rId1" Type="http://schemas.openxmlformats.org/officeDocument/2006/relationships/slideLayout" Target="../slideLayouts/slideLayout3.xml"/><Relationship Id="rId6" Type="http://schemas.openxmlformats.org/officeDocument/2006/relationships/hyperlink" Target="https://developers.google.com/web/fundamentals/design-and-ux/responsive" TargetMode="External"/><Relationship Id="rId5" Type="http://schemas.openxmlformats.org/officeDocument/2006/relationships/hyperlink" Target="https://www.w3schools.com/css/css_rwd_mediaqueries.asp" TargetMode="External"/><Relationship Id="rId4" Type="http://schemas.openxmlformats.org/officeDocument/2006/relationships/hyperlink" Target="https://www.justinmind.com/blog/complete-guide-to-mobile-first-desig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hyperlink" Target="https://www.turkishairlines.com/" TargetMode="External"/><Relationship Id="rId3" Type="http://schemas.openxmlformats.org/officeDocument/2006/relationships/hyperlink" Target="https://m.rozetka.com.ua/" TargetMode="External"/><Relationship Id="rId7" Type="http://schemas.openxmlformats.org/officeDocument/2006/relationships/hyperlink" Target="https://m.facebook.com/" TargetMode="External"/><Relationship Id="rId2" Type="http://schemas.openxmlformats.org/officeDocument/2006/relationships/hyperlink" Target="https://rozetka.com.ua/" TargetMode="External"/><Relationship Id="rId1" Type="http://schemas.openxmlformats.org/officeDocument/2006/relationships/slideLayout" Target="../slideLayouts/slideLayout3.xml"/><Relationship Id="rId6" Type="http://schemas.openxmlformats.org/officeDocument/2006/relationships/hyperlink" Target="https://facebook.com/" TargetMode="External"/><Relationship Id="rId5" Type="http://schemas.openxmlformats.org/officeDocument/2006/relationships/hyperlink" Target="https://m.olx.ua/" TargetMode="External"/><Relationship Id="rId4" Type="http://schemas.openxmlformats.org/officeDocument/2006/relationships/hyperlink" Target="https://olx.ua/" TargetMode="External"/><Relationship Id="rId9" Type="http://schemas.openxmlformats.org/officeDocument/2006/relationships/hyperlink" Target="https://www.ikea.co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RESPONSIVE/</a:t>
            </a:r>
            <a:br>
              <a:rPr lang="en-US" dirty="0"/>
            </a:br>
            <a:r>
              <a:rPr lang="en-US" dirty="0"/>
              <a:t>ADAPTIVE</a:t>
            </a:r>
            <a:br>
              <a:rPr lang="en-US" dirty="0"/>
            </a:br>
            <a:r>
              <a:rPr lang="en-US" dirty="0"/>
              <a:t>WEB DESIGN</a:t>
            </a:r>
            <a:endParaRPr lang="uk-UA" dirty="0"/>
          </a:p>
        </p:txBody>
      </p:sp>
      <p:sp>
        <p:nvSpPr>
          <p:cNvPr id="5" name="Text Placeholder 4"/>
          <p:cNvSpPr>
            <a:spLocks noGrp="1"/>
          </p:cNvSpPr>
          <p:nvPr>
            <p:ph type="body" sz="quarter" idx="10"/>
          </p:nvPr>
        </p:nvSpPr>
        <p:spPr/>
        <p:txBody>
          <a:bodyPr/>
          <a:lstStyle/>
          <a:p>
            <a:r>
              <a:rPr lang="en-US" dirty="0"/>
              <a:t>by Ostap Kovbasiuk</a:t>
            </a:r>
            <a:endParaRPr lang="uk-UA" dirty="0"/>
          </a:p>
        </p:txBody>
      </p:sp>
    </p:spTree>
    <p:extLst>
      <p:ext uri="{BB962C8B-B14F-4D97-AF65-F5344CB8AC3E}">
        <p14:creationId xmlns:p14="http://schemas.microsoft.com/office/powerpoint/2010/main" val="658380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B5A992-7F7B-4EFD-8A62-B2720E13B686}"/>
              </a:ext>
            </a:extLst>
          </p:cNvPr>
          <p:cNvSpPr>
            <a:spLocks noGrp="1"/>
          </p:cNvSpPr>
          <p:nvPr>
            <p:ph type="title"/>
          </p:nvPr>
        </p:nvSpPr>
        <p:spPr/>
        <p:txBody>
          <a:bodyPr/>
          <a:lstStyle/>
          <a:p>
            <a:r>
              <a:rPr lang="en-US" dirty="0"/>
              <a:t>BASIC MEDIA QUERY</a:t>
            </a:r>
            <a:endParaRPr lang="uk-UA" dirty="0"/>
          </a:p>
        </p:txBody>
      </p:sp>
      <p:sp>
        <p:nvSpPr>
          <p:cNvPr id="3" name="Місце для тексту 2">
            <a:extLst>
              <a:ext uri="{FF2B5EF4-FFF2-40B4-BE49-F238E27FC236}">
                <a16:creationId xmlns:a16="http://schemas.microsoft.com/office/drawing/2014/main" id="{FEC7F8F6-D757-4A97-BD0A-CC0277CA7874}"/>
              </a:ext>
            </a:extLst>
          </p:cNvPr>
          <p:cNvSpPr>
            <a:spLocks noGrp="1"/>
          </p:cNvSpPr>
          <p:nvPr>
            <p:ph type="body" sz="quarter" idx="10"/>
          </p:nvPr>
        </p:nvSpPr>
        <p:spPr>
          <a:xfrm>
            <a:off x="685800" y="2057400"/>
            <a:ext cx="10820400" cy="3429000"/>
          </a:xfrm>
        </p:spPr>
        <p:txBody>
          <a:bodyPr/>
          <a:lstStyle/>
          <a:p>
            <a:r>
              <a:rPr lang="en-US" dirty="0">
                <a:solidFill>
                  <a:srgbClr val="00B0F0"/>
                </a:solidFill>
              </a:rPr>
              <a:t>@media </a:t>
            </a:r>
            <a:r>
              <a:rPr lang="en-US" dirty="0" err="1">
                <a:solidFill>
                  <a:srgbClr val="00B0F0"/>
                </a:solidFill>
              </a:rPr>
              <a:t>not|only</a:t>
            </a:r>
            <a:r>
              <a:rPr lang="en-US" dirty="0">
                <a:solidFill>
                  <a:srgbClr val="00B0F0"/>
                </a:solidFill>
              </a:rPr>
              <a:t> </a:t>
            </a:r>
            <a:r>
              <a:rPr lang="en-US" i="1" dirty="0" err="1">
                <a:solidFill>
                  <a:srgbClr val="00B0F0"/>
                </a:solidFill>
              </a:rPr>
              <a:t>mediatype</a:t>
            </a:r>
            <a:r>
              <a:rPr lang="en-US" i="1" dirty="0">
                <a:solidFill>
                  <a:srgbClr val="00B0F0"/>
                </a:solidFill>
              </a:rPr>
              <a:t> </a:t>
            </a:r>
            <a:r>
              <a:rPr lang="en-US" dirty="0">
                <a:solidFill>
                  <a:srgbClr val="00B0F0"/>
                </a:solidFill>
              </a:rPr>
              <a:t>and</a:t>
            </a:r>
            <a:r>
              <a:rPr lang="en-US" i="1" dirty="0">
                <a:solidFill>
                  <a:srgbClr val="00B0F0"/>
                </a:solidFill>
              </a:rPr>
              <a:t> </a:t>
            </a:r>
            <a:r>
              <a:rPr lang="en-US" dirty="0">
                <a:solidFill>
                  <a:srgbClr val="00B0F0"/>
                </a:solidFill>
              </a:rPr>
              <a:t>(</a:t>
            </a:r>
            <a:r>
              <a:rPr lang="en-US" i="1" dirty="0">
                <a:solidFill>
                  <a:srgbClr val="00B0F0"/>
                </a:solidFill>
              </a:rPr>
              <a:t>expressions</a:t>
            </a:r>
            <a:r>
              <a:rPr lang="en-US" dirty="0">
                <a:solidFill>
                  <a:srgbClr val="00B0F0"/>
                </a:solidFill>
              </a:rPr>
              <a:t>) </a:t>
            </a:r>
            <a:r>
              <a:rPr lang="en-US" dirty="0"/>
              <a:t>{</a:t>
            </a:r>
            <a:br>
              <a:rPr lang="en-US" i="1" dirty="0"/>
            </a:br>
            <a:r>
              <a:rPr lang="en-US" i="1" dirty="0"/>
              <a:t>  CSS-Code;</a:t>
            </a:r>
            <a:br>
              <a:rPr lang="en-US" i="1" dirty="0"/>
            </a:br>
            <a:r>
              <a:rPr lang="en-US" dirty="0"/>
              <a:t>}</a:t>
            </a:r>
          </a:p>
          <a:p>
            <a:endParaRPr lang="en-US" dirty="0"/>
          </a:p>
          <a:p>
            <a:r>
              <a:rPr lang="en-US" dirty="0"/>
              <a:t>EXAMPLE:</a:t>
            </a:r>
          </a:p>
          <a:p>
            <a:r>
              <a:rPr lang="en-US" dirty="0">
                <a:solidFill>
                  <a:srgbClr val="00B0F0"/>
                </a:solidFill>
              </a:rPr>
              <a:t>@media </a:t>
            </a:r>
            <a:r>
              <a:rPr lang="en-US" u="sng" dirty="0">
                <a:solidFill>
                  <a:srgbClr val="00B0F0"/>
                </a:solidFill>
              </a:rPr>
              <a:t>screen</a:t>
            </a:r>
            <a:r>
              <a:rPr lang="en-US" dirty="0">
                <a:solidFill>
                  <a:srgbClr val="00B0F0"/>
                </a:solidFill>
              </a:rPr>
              <a:t> and (</a:t>
            </a:r>
            <a:r>
              <a:rPr lang="en-US" u="sng" dirty="0">
                <a:solidFill>
                  <a:srgbClr val="00B0F0"/>
                </a:solidFill>
              </a:rPr>
              <a:t>min-width: 480px</a:t>
            </a:r>
            <a:r>
              <a:rPr lang="en-US" dirty="0">
                <a:solidFill>
                  <a:srgbClr val="00B0F0"/>
                </a:solidFill>
              </a:rPr>
              <a:t>) </a:t>
            </a:r>
            <a:r>
              <a:rPr lang="en-US" dirty="0"/>
              <a:t>{</a:t>
            </a:r>
            <a:br>
              <a:rPr lang="en-US" dirty="0"/>
            </a:br>
            <a:r>
              <a:rPr lang="en-US" dirty="0"/>
              <a:t>  body {</a:t>
            </a:r>
            <a:br>
              <a:rPr lang="en-US" dirty="0"/>
            </a:br>
            <a:r>
              <a:rPr lang="en-US" dirty="0"/>
              <a:t>    background-color: #3c3c3c;</a:t>
            </a:r>
            <a:br>
              <a:rPr lang="en-US" dirty="0"/>
            </a:br>
            <a:r>
              <a:rPr lang="en-US" dirty="0"/>
              <a:t>  }</a:t>
            </a:r>
            <a:br>
              <a:rPr lang="en-US" dirty="0"/>
            </a:br>
            <a:r>
              <a:rPr lang="en-US" dirty="0"/>
              <a:t>}</a:t>
            </a:r>
          </a:p>
          <a:p>
            <a:endParaRPr lang="en-US" dirty="0"/>
          </a:p>
          <a:p>
            <a:endParaRPr lang="uk-UA" dirty="0"/>
          </a:p>
        </p:txBody>
      </p:sp>
    </p:spTree>
    <p:extLst>
      <p:ext uri="{BB962C8B-B14F-4D97-AF65-F5344CB8AC3E}">
        <p14:creationId xmlns:p14="http://schemas.microsoft.com/office/powerpoint/2010/main" val="3060080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31BF4C-AE0D-4F00-9564-712E4423DAC8}"/>
              </a:ext>
            </a:extLst>
          </p:cNvPr>
          <p:cNvSpPr>
            <a:spLocks noGrp="1"/>
          </p:cNvSpPr>
          <p:nvPr>
            <p:ph type="title"/>
          </p:nvPr>
        </p:nvSpPr>
        <p:spPr/>
        <p:txBody>
          <a:bodyPr/>
          <a:lstStyle/>
          <a:p>
            <a:r>
              <a:rPr lang="en-US" dirty="0"/>
              <a:t>MEDIA TYPES</a:t>
            </a:r>
            <a:endParaRPr lang="uk-UA" dirty="0"/>
          </a:p>
        </p:txBody>
      </p:sp>
      <p:sp>
        <p:nvSpPr>
          <p:cNvPr id="3" name="Місце для тексту 2">
            <a:extLst>
              <a:ext uri="{FF2B5EF4-FFF2-40B4-BE49-F238E27FC236}">
                <a16:creationId xmlns:a16="http://schemas.microsoft.com/office/drawing/2014/main" id="{4AE7A61E-610D-4A11-851B-AB369D5C90C9}"/>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 </a:t>
            </a:r>
            <a:r>
              <a:rPr lang="en-US" dirty="0">
                <a:solidFill>
                  <a:srgbClr val="00B0F0"/>
                </a:solidFill>
              </a:rPr>
              <a:t>all</a:t>
            </a:r>
            <a:r>
              <a:rPr lang="en-US" dirty="0"/>
              <a:t> – default. Used for all media type devices</a:t>
            </a:r>
          </a:p>
          <a:p>
            <a:pPr marL="342900" indent="-342900">
              <a:buFont typeface="Arial" panose="020B0604020202020204" pitchFamily="34" charset="0"/>
              <a:buChar char="•"/>
            </a:pPr>
            <a:r>
              <a:rPr lang="en-US" dirty="0"/>
              <a:t> </a:t>
            </a:r>
            <a:r>
              <a:rPr lang="en-US" dirty="0">
                <a:solidFill>
                  <a:srgbClr val="00B0F0"/>
                </a:solidFill>
              </a:rPr>
              <a:t>print</a:t>
            </a:r>
            <a:r>
              <a:rPr lang="en-US" dirty="0"/>
              <a:t> – used for printers</a:t>
            </a:r>
          </a:p>
          <a:p>
            <a:pPr marL="342900" indent="-342900">
              <a:buFont typeface="Arial" panose="020B0604020202020204" pitchFamily="34" charset="0"/>
              <a:buChar char="•"/>
            </a:pPr>
            <a:r>
              <a:rPr lang="en-US" dirty="0"/>
              <a:t> </a:t>
            </a:r>
            <a:r>
              <a:rPr lang="en-US" dirty="0">
                <a:solidFill>
                  <a:srgbClr val="00B0F0"/>
                </a:solidFill>
              </a:rPr>
              <a:t>screen</a:t>
            </a:r>
            <a:r>
              <a:rPr lang="en-US" dirty="0"/>
              <a:t> – used for computer screens, tablets, smart-phones etc.</a:t>
            </a:r>
          </a:p>
          <a:p>
            <a:pPr marL="342900" indent="-342900">
              <a:buFont typeface="Arial" panose="020B0604020202020204" pitchFamily="34" charset="0"/>
              <a:buChar char="•"/>
            </a:pPr>
            <a:r>
              <a:rPr lang="en-US" dirty="0"/>
              <a:t> </a:t>
            </a:r>
            <a:r>
              <a:rPr lang="en-US" dirty="0">
                <a:solidFill>
                  <a:srgbClr val="00B0F0"/>
                </a:solidFill>
              </a:rPr>
              <a:t>speech</a:t>
            </a:r>
            <a:r>
              <a:rPr lang="en-US" dirty="0"/>
              <a:t> – used for </a:t>
            </a:r>
            <a:r>
              <a:rPr lang="en-US" dirty="0" err="1"/>
              <a:t>screenreaders</a:t>
            </a:r>
            <a:r>
              <a:rPr lang="en-US" dirty="0"/>
              <a:t> that "reads" the page out loud</a:t>
            </a:r>
            <a:endParaRPr lang="uk-UA" dirty="0"/>
          </a:p>
        </p:txBody>
      </p:sp>
    </p:spTree>
    <p:extLst>
      <p:ext uri="{BB962C8B-B14F-4D97-AF65-F5344CB8AC3E}">
        <p14:creationId xmlns:p14="http://schemas.microsoft.com/office/powerpoint/2010/main" val="1243358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F89A05-4BA1-4314-B626-BFDB387175D7}"/>
              </a:ext>
            </a:extLst>
          </p:cNvPr>
          <p:cNvSpPr>
            <a:spLocks noGrp="1"/>
          </p:cNvSpPr>
          <p:nvPr>
            <p:ph type="title"/>
          </p:nvPr>
        </p:nvSpPr>
        <p:spPr/>
        <p:txBody>
          <a:bodyPr/>
          <a:lstStyle/>
          <a:p>
            <a:r>
              <a:rPr lang="en-US" dirty="0"/>
              <a:t>MEDIA FEATURES</a:t>
            </a:r>
            <a:br>
              <a:rPr lang="en-US" dirty="0"/>
            </a:br>
            <a:endParaRPr lang="uk-UA" dirty="0"/>
          </a:p>
        </p:txBody>
      </p:sp>
      <p:sp>
        <p:nvSpPr>
          <p:cNvPr id="3" name="Місце для тексту 2">
            <a:extLst>
              <a:ext uri="{FF2B5EF4-FFF2-40B4-BE49-F238E27FC236}">
                <a16:creationId xmlns:a16="http://schemas.microsoft.com/office/drawing/2014/main" id="{237B702D-96EA-4F58-A24E-A9DC42F49558}"/>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 </a:t>
            </a:r>
            <a:r>
              <a:rPr lang="en-US" dirty="0">
                <a:solidFill>
                  <a:srgbClr val="00B0F0"/>
                </a:solidFill>
              </a:rPr>
              <a:t>min-width</a:t>
            </a:r>
            <a:r>
              <a:rPr lang="en-US" dirty="0"/>
              <a:t> – the minimum width of the display area, such as a browser window</a:t>
            </a:r>
          </a:p>
          <a:p>
            <a:pPr marL="342900" indent="-342900">
              <a:buFont typeface="Arial" panose="020B0604020202020204" pitchFamily="34" charset="0"/>
              <a:buChar char="•"/>
            </a:pPr>
            <a:r>
              <a:rPr lang="en-US" dirty="0"/>
              <a:t> </a:t>
            </a:r>
            <a:r>
              <a:rPr lang="en-US" dirty="0">
                <a:solidFill>
                  <a:srgbClr val="00B0F0"/>
                </a:solidFill>
              </a:rPr>
              <a:t>max-width</a:t>
            </a:r>
            <a:r>
              <a:rPr lang="en-US" dirty="0"/>
              <a:t> – the maximum width of the display area, such as a browser window</a:t>
            </a:r>
          </a:p>
          <a:p>
            <a:pPr marL="342900" indent="-342900">
              <a:buFont typeface="Arial" panose="020B0604020202020204" pitchFamily="34" charset="0"/>
              <a:buChar char="•"/>
            </a:pPr>
            <a:r>
              <a:rPr lang="en-US" dirty="0"/>
              <a:t> </a:t>
            </a:r>
            <a:r>
              <a:rPr lang="en-US" dirty="0">
                <a:solidFill>
                  <a:srgbClr val="00B0F0"/>
                </a:solidFill>
              </a:rPr>
              <a:t>orientation</a:t>
            </a:r>
            <a:r>
              <a:rPr lang="en-US" dirty="0"/>
              <a:t> - the orientation of the viewport (landscape or portrait mode)</a:t>
            </a:r>
            <a:endParaRPr lang="uk-UA" dirty="0"/>
          </a:p>
        </p:txBody>
      </p:sp>
    </p:spTree>
    <p:extLst>
      <p:ext uri="{BB962C8B-B14F-4D97-AF65-F5344CB8AC3E}">
        <p14:creationId xmlns:p14="http://schemas.microsoft.com/office/powerpoint/2010/main" val="3351169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65735F-F19E-492D-9A06-F8197D793971}"/>
              </a:ext>
            </a:extLst>
          </p:cNvPr>
          <p:cNvSpPr>
            <a:spLocks noGrp="1"/>
          </p:cNvSpPr>
          <p:nvPr>
            <p:ph type="title"/>
          </p:nvPr>
        </p:nvSpPr>
        <p:spPr/>
        <p:txBody>
          <a:bodyPr/>
          <a:lstStyle/>
          <a:p>
            <a:r>
              <a:rPr lang="en-US" dirty="0"/>
              <a:t>MOBILE FIRST</a:t>
            </a:r>
            <a:endParaRPr lang="uk-UA" dirty="0"/>
          </a:p>
        </p:txBody>
      </p:sp>
      <p:sp>
        <p:nvSpPr>
          <p:cNvPr id="3" name="Місце для тексту 2">
            <a:extLst>
              <a:ext uri="{FF2B5EF4-FFF2-40B4-BE49-F238E27FC236}">
                <a16:creationId xmlns:a16="http://schemas.microsoft.com/office/drawing/2014/main" id="{04A64B43-2378-4C24-8476-F11FE48F3A72}"/>
              </a:ext>
            </a:extLst>
          </p:cNvPr>
          <p:cNvSpPr>
            <a:spLocks noGrp="1"/>
          </p:cNvSpPr>
          <p:nvPr>
            <p:ph type="body" sz="quarter" idx="10"/>
          </p:nvPr>
        </p:nvSpPr>
        <p:spPr/>
        <p:txBody>
          <a:bodyPr/>
          <a:lstStyle/>
          <a:p>
            <a:r>
              <a:rPr lang="en-US" dirty="0"/>
              <a:t>Mobile first design is a design strategy that says when you create a website or app, you should start sketching and prototyping the smallest screen first and work your way up to larger screens. Essentially, it’s about delivering the right user experience to the right device</a:t>
            </a:r>
            <a:endParaRPr lang="uk-UA" dirty="0"/>
          </a:p>
        </p:txBody>
      </p:sp>
    </p:spTree>
    <p:extLst>
      <p:ext uri="{BB962C8B-B14F-4D97-AF65-F5344CB8AC3E}">
        <p14:creationId xmlns:p14="http://schemas.microsoft.com/office/powerpoint/2010/main" val="1388801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24D4C7-07BE-4F75-8DF0-860EA248DE33}"/>
              </a:ext>
            </a:extLst>
          </p:cNvPr>
          <p:cNvSpPr>
            <a:spLocks noGrp="1"/>
          </p:cNvSpPr>
          <p:nvPr>
            <p:ph type="title"/>
          </p:nvPr>
        </p:nvSpPr>
        <p:spPr/>
        <p:txBody>
          <a:bodyPr/>
          <a:lstStyle/>
          <a:p>
            <a:r>
              <a:rPr lang="en-US" dirty="0"/>
              <a:t>MOBILE FIRST BENEFITS</a:t>
            </a:r>
            <a:endParaRPr lang="uk-UA" dirty="0"/>
          </a:p>
        </p:txBody>
      </p:sp>
      <p:sp>
        <p:nvSpPr>
          <p:cNvPr id="3" name="Місце для тексту 2">
            <a:extLst>
              <a:ext uri="{FF2B5EF4-FFF2-40B4-BE49-F238E27FC236}">
                <a16:creationId xmlns:a16="http://schemas.microsoft.com/office/drawing/2014/main" id="{59489539-4826-464D-9095-8DE217BF787A}"/>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Download times and user access to your content is faster. With fewer elements, the page will load faster. </a:t>
            </a:r>
          </a:p>
          <a:p>
            <a:pPr marL="342900" indent="-342900">
              <a:buFont typeface="Arial" panose="020B0604020202020204" pitchFamily="34" charset="0"/>
              <a:buChar char="•"/>
            </a:pPr>
            <a:r>
              <a:rPr lang="en-US" dirty="0"/>
              <a:t>With mobile first, you create your strong foundation. This foundation will help strengthen other designs for tablet and desktop.</a:t>
            </a:r>
            <a:endParaRPr lang="uk-UA" dirty="0"/>
          </a:p>
        </p:txBody>
      </p:sp>
    </p:spTree>
    <p:extLst>
      <p:ext uri="{BB962C8B-B14F-4D97-AF65-F5344CB8AC3E}">
        <p14:creationId xmlns:p14="http://schemas.microsoft.com/office/powerpoint/2010/main" val="2419646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03D86B-C91E-4B72-9A68-2B1E935CB1B0}"/>
              </a:ext>
            </a:extLst>
          </p:cNvPr>
          <p:cNvSpPr>
            <a:spLocks noGrp="1"/>
          </p:cNvSpPr>
          <p:nvPr>
            <p:ph type="title"/>
          </p:nvPr>
        </p:nvSpPr>
        <p:spPr/>
        <p:txBody>
          <a:bodyPr/>
          <a:lstStyle/>
          <a:p>
            <a:r>
              <a:rPr lang="en-US" dirty="0"/>
              <a:t>CONCLUSION</a:t>
            </a:r>
            <a:endParaRPr lang="uk-UA" dirty="0"/>
          </a:p>
        </p:txBody>
      </p:sp>
      <p:sp>
        <p:nvSpPr>
          <p:cNvPr id="3" name="Місце для тексту 2">
            <a:extLst>
              <a:ext uri="{FF2B5EF4-FFF2-40B4-BE49-F238E27FC236}">
                <a16:creationId xmlns:a16="http://schemas.microsoft.com/office/drawing/2014/main" id="{A1F84AEC-2EAC-4E20-B43B-508F334A82BA}"/>
              </a:ext>
            </a:extLst>
          </p:cNvPr>
          <p:cNvSpPr>
            <a:spLocks noGrp="1"/>
          </p:cNvSpPr>
          <p:nvPr>
            <p:ph type="body" sz="quarter" idx="10"/>
          </p:nvPr>
        </p:nvSpPr>
        <p:spPr/>
        <p:txBody>
          <a:bodyPr/>
          <a:lstStyle/>
          <a:p>
            <a:r>
              <a:rPr lang="en-US" dirty="0"/>
              <a:t>No matter which design you choose, every designer will have a slightly different take on responsive versus adaptive design. Whichever you decide, the principal goals to keep in mind are desired functionality, adaptability to mobile, and the overall user experience.</a:t>
            </a:r>
            <a:endParaRPr lang="uk-UA" dirty="0"/>
          </a:p>
        </p:txBody>
      </p:sp>
    </p:spTree>
    <p:extLst>
      <p:ext uri="{BB962C8B-B14F-4D97-AF65-F5344CB8AC3E}">
        <p14:creationId xmlns:p14="http://schemas.microsoft.com/office/powerpoint/2010/main" val="2677943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843191-C62D-40AA-9334-F9699C74F77F}"/>
              </a:ext>
            </a:extLst>
          </p:cNvPr>
          <p:cNvSpPr>
            <a:spLocks noGrp="1"/>
          </p:cNvSpPr>
          <p:nvPr>
            <p:ph type="title"/>
          </p:nvPr>
        </p:nvSpPr>
        <p:spPr/>
        <p:txBody>
          <a:bodyPr/>
          <a:lstStyle/>
          <a:p>
            <a:r>
              <a:rPr lang="en-US" dirty="0"/>
              <a:t>USED LINKS</a:t>
            </a:r>
            <a:endParaRPr lang="uk-UA" dirty="0"/>
          </a:p>
        </p:txBody>
      </p:sp>
      <p:sp>
        <p:nvSpPr>
          <p:cNvPr id="3" name="Місце для тексту 2">
            <a:extLst>
              <a:ext uri="{FF2B5EF4-FFF2-40B4-BE49-F238E27FC236}">
                <a16:creationId xmlns:a16="http://schemas.microsoft.com/office/drawing/2014/main" id="{073FDD6D-5FAA-4718-AA03-0F76364ACB22}"/>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hlinkClick r:id="rId2"/>
              </a:rPr>
              <a:t>https://deviceatlas.com/blog/adaptive-web-design-examples</a:t>
            </a:r>
            <a:endParaRPr lang="en-US" dirty="0"/>
          </a:p>
          <a:p>
            <a:pPr marL="342900" indent="-342900">
              <a:buFont typeface="Arial" panose="020B0604020202020204" pitchFamily="34" charset="0"/>
              <a:buChar char="•"/>
            </a:pPr>
            <a:r>
              <a:rPr lang="en-US" dirty="0">
                <a:hlinkClick r:id="rId3"/>
              </a:rPr>
              <a:t>https://www.interaction-design.org/literature/article/adaptive-vs-responsive-design</a:t>
            </a:r>
            <a:endParaRPr lang="en-US" dirty="0"/>
          </a:p>
          <a:p>
            <a:pPr marL="342900" indent="-342900">
              <a:buFont typeface="Arial" panose="020B0604020202020204" pitchFamily="34" charset="0"/>
              <a:buChar char="•"/>
            </a:pPr>
            <a:r>
              <a:rPr lang="en-US" dirty="0">
                <a:hlinkClick r:id="rId4"/>
              </a:rPr>
              <a:t>https://www.justinmind.com/blog/complete-guide-to-mobile-first-design/</a:t>
            </a:r>
            <a:endParaRPr lang="en-US" dirty="0"/>
          </a:p>
          <a:p>
            <a:pPr marL="342900" indent="-342900">
              <a:buFont typeface="Arial" panose="020B0604020202020204" pitchFamily="34" charset="0"/>
              <a:buChar char="•"/>
            </a:pPr>
            <a:r>
              <a:rPr lang="en-US" dirty="0">
                <a:hlinkClick r:id="rId5"/>
              </a:rPr>
              <a:t>https://www.w3schools.com/css/css_rwd_mediaqueries.asp</a:t>
            </a:r>
            <a:endParaRPr lang="en-US" dirty="0"/>
          </a:p>
          <a:p>
            <a:pPr marL="342900" indent="-342900">
              <a:buFont typeface="Arial" panose="020B0604020202020204" pitchFamily="34" charset="0"/>
              <a:buChar char="•"/>
            </a:pPr>
            <a:r>
              <a:rPr lang="en-US" dirty="0">
                <a:hlinkClick r:id="rId6"/>
              </a:rPr>
              <a:t>https://developers.google.com/web/fundamentals/design-and-ux/responsive</a:t>
            </a:r>
            <a:endParaRPr lang="en-US" dirty="0"/>
          </a:p>
        </p:txBody>
      </p:sp>
    </p:spTree>
    <p:extLst>
      <p:ext uri="{BB962C8B-B14F-4D97-AF65-F5344CB8AC3E}">
        <p14:creationId xmlns:p14="http://schemas.microsoft.com/office/powerpoint/2010/main" val="1371069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36C36D-AD15-4ACA-BEAA-CA92AED09E5D}"/>
              </a:ext>
            </a:extLst>
          </p:cNvPr>
          <p:cNvSpPr>
            <a:spLocks noGrp="1"/>
          </p:cNvSpPr>
          <p:nvPr>
            <p:ph type="title"/>
          </p:nvPr>
        </p:nvSpPr>
        <p:spPr>
          <a:xfrm>
            <a:off x="685800" y="2658979"/>
            <a:ext cx="10820400" cy="1287379"/>
          </a:xfrm>
        </p:spPr>
        <p:txBody>
          <a:bodyPr/>
          <a:lstStyle/>
          <a:p>
            <a:pPr algn="ctr"/>
            <a:r>
              <a:rPr lang="en-US" sz="7200" dirty="0"/>
              <a:t>Q&amp;A</a:t>
            </a:r>
            <a:endParaRPr lang="uk-UA" sz="7200" dirty="0"/>
          </a:p>
        </p:txBody>
      </p:sp>
    </p:spTree>
    <p:extLst>
      <p:ext uri="{BB962C8B-B14F-4D97-AF65-F5344CB8AC3E}">
        <p14:creationId xmlns:p14="http://schemas.microsoft.com/office/powerpoint/2010/main" val="61121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36C36D-AD15-4ACA-BEAA-CA92AED09E5D}"/>
              </a:ext>
            </a:extLst>
          </p:cNvPr>
          <p:cNvSpPr>
            <a:spLocks noGrp="1"/>
          </p:cNvSpPr>
          <p:nvPr>
            <p:ph type="title"/>
          </p:nvPr>
        </p:nvSpPr>
        <p:spPr>
          <a:xfrm>
            <a:off x="681789" y="2884571"/>
            <a:ext cx="10828421" cy="1088858"/>
          </a:xfrm>
        </p:spPr>
        <p:txBody>
          <a:bodyPr/>
          <a:lstStyle/>
          <a:p>
            <a:pPr algn="ctr"/>
            <a:r>
              <a:rPr lang="en-US" sz="7200" dirty="0"/>
              <a:t>THANK YOU</a:t>
            </a:r>
            <a:endParaRPr lang="uk-UA" sz="7200" dirty="0"/>
          </a:p>
        </p:txBody>
      </p:sp>
    </p:spTree>
    <p:extLst>
      <p:ext uri="{BB962C8B-B14F-4D97-AF65-F5344CB8AC3E}">
        <p14:creationId xmlns:p14="http://schemas.microsoft.com/office/powerpoint/2010/main" val="385984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19F4DF-0811-419F-9FBE-2938616B6D63}"/>
              </a:ext>
            </a:extLst>
          </p:cNvPr>
          <p:cNvSpPr>
            <a:spLocks noGrp="1"/>
          </p:cNvSpPr>
          <p:nvPr>
            <p:ph type="title"/>
          </p:nvPr>
        </p:nvSpPr>
        <p:spPr/>
        <p:txBody>
          <a:bodyPr/>
          <a:lstStyle/>
          <a:p>
            <a:r>
              <a:rPr lang="en-US" dirty="0"/>
              <a:t>WHAT IS ADAPTIVE WEB DESIGN?</a:t>
            </a:r>
            <a:endParaRPr lang="uk-UA" dirty="0"/>
          </a:p>
        </p:txBody>
      </p:sp>
      <p:sp>
        <p:nvSpPr>
          <p:cNvPr id="3" name="Місце для тексту 2">
            <a:extLst>
              <a:ext uri="{FF2B5EF4-FFF2-40B4-BE49-F238E27FC236}">
                <a16:creationId xmlns:a16="http://schemas.microsoft.com/office/drawing/2014/main" id="{4D61AD26-0943-48AE-8BB7-FC7E146F4408}"/>
              </a:ext>
            </a:extLst>
          </p:cNvPr>
          <p:cNvSpPr>
            <a:spLocks noGrp="1"/>
          </p:cNvSpPr>
          <p:nvPr>
            <p:ph type="body" sz="quarter" idx="10"/>
          </p:nvPr>
        </p:nvSpPr>
        <p:spPr/>
        <p:txBody>
          <a:bodyPr/>
          <a:lstStyle/>
          <a:p>
            <a:r>
              <a:rPr lang="en-US" dirty="0"/>
              <a:t>Adaptive web design is a website structure in which different website code is tailored for different buckets of users. This can be done using a single URL (Dynamic Serving), or with mobile-specific URLs, such as m-dot. In both cases server-side device detection is utilized allowing the web server to verify what should and what shouldn’t be sent to the requesting device.</a:t>
            </a:r>
            <a:endParaRPr lang="uk-UA" dirty="0"/>
          </a:p>
        </p:txBody>
      </p:sp>
    </p:spTree>
    <p:extLst>
      <p:ext uri="{BB962C8B-B14F-4D97-AF65-F5344CB8AC3E}">
        <p14:creationId xmlns:p14="http://schemas.microsoft.com/office/powerpoint/2010/main" val="2359129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5772E1-BA88-40B9-AD69-1D8EC2DF6C10}"/>
              </a:ext>
            </a:extLst>
          </p:cNvPr>
          <p:cNvSpPr>
            <a:spLocks noGrp="1"/>
          </p:cNvSpPr>
          <p:nvPr>
            <p:ph type="title"/>
          </p:nvPr>
        </p:nvSpPr>
        <p:spPr/>
        <p:txBody>
          <a:bodyPr/>
          <a:lstStyle/>
          <a:p>
            <a:r>
              <a:rPr lang="en-US" dirty="0"/>
              <a:t>BENEFITS OF ADAPTIVE APPROACH</a:t>
            </a:r>
            <a:endParaRPr lang="uk-UA" dirty="0"/>
          </a:p>
        </p:txBody>
      </p:sp>
      <p:sp>
        <p:nvSpPr>
          <p:cNvPr id="3" name="Місце для тексту 2">
            <a:extLst>
              <a:ext uri="{FF2B5EF4-FFF2-40B4-BE49-F238E27FC236}">
                <a16:creationId xmlns:a16="http://schemas.microsoft.com/office/drawing/2014/main" id="{9A917A65-B84A-44BF-B1C0-42C1311BEF5E}"/>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Catering to the needs of different groups of users coming up with device-optimized website features, menus, images, texts, etc.</a:t>
            </a:r>
          </a:p>
          <a:p>
            <a:pPr marL="342900" indent="-342900">
              <a:buFont typeface="Arial" panose="020B0604020202020204" pitchFamily="34" charset="0"/>
              <a:buChar char="•"/>
            </a:pPr>
            <a:r>
              <a:rPr lang="en-US" dirty="0"/>
              <a:t>Adjusting the website speed and page weight to suit users on varying connectivity and data plans</a:t>
            </a:r>
          </a:p>
          <a:p>
            <a:endParaRPr lang="uk-UA" dirty="0"/>
          </a:p>
        </p:txBody>
      </p:sp>
    </p:spTree>
    <p:extLst>
      <p:ext uri="{BB962C8B-B14F-4D97-AF65-F5344CB8AC3E}">
        <p14:creationId xmlns:p14="http://schemas.microsoft.com/office/powerpoint/2010/main" val="727690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F7CFB8-8418-425B-9A08-3CEB39BE73D3}"/>
              </a:ext>
            </a:extLst>
          </p:cNvPr>
          <p:cNvSpPr>
            <a:spLocks noGrp="1"/>
          </p:cNvSpPr>
          <p:nvPr>
            <p:ph type="title"/>
          </p:nvPr>
        </p:nvSpPr>
        <p:spPr/>
        <p:txBody>
          <a:bodyPr/>
          <a:lstStyle/>
          <a:p>
            <a:r>
              <a:rPr lang="en-US" dirty="0"/>
              <a:t>CONS OF ADAPTIVE APPROACH</a:t>
            </a:r>
            <a:endParaRPr lang="uk-UA" dirty="0"/>
          </a:p>
        </p:txBody>
      </p:sp>
      <p:sp>
        <p:nvSpPr>
          <p:cNvPr id="3" name="Місце для тексту 2">
            <a:extLst>
              <a:ext uri="{FF2B5EF4-FFF2-40B4-BE49-F238E27FC236}">
                <a16:creationId xmlns:a16="http://schemas.microsoft.com/office/drawing/2014/main" id="{F023E6AC-EC50-405C-8EC5-1A671681475E}"/>
              </a:ext>
            </a:extLst>
          </p:cNvPr>
          <p:cNvSpPr>
            <a:spLocks noGrp="1"/>
          </p:cNvSpPr>
          <p:nvPr>
            <p:ph type="body" sz="quarter" idx="10"/>
          </p:nvPr>
        </p:nvSpPr>
        <p:spPr/>
        <p:txBody>
          <a:bodyPr/>
          <a:lstStyle/>
          <a:p>
            <a:pPr marL="342900" indent="-342900">
              <a:buFont typeface="Arial" panose="020B0604020202020204" pitchFamily="34" charset="0"/>
              <a:buChar char="•"/>
            </a:pPr>
            <a:r>
              <a:rPr lang="en-US" b="1" dirty="0"/>
              <a:t>It’s an expensive choice.</a:t>
            </a:r>
            <a:r>
              <a:rPr lang="en-US" dirty="0"/>
              <a:t> In contrast to responsive designs needing only a change in CSS, dynamic serving websites are individual websites built for specific devices. This means more time in development and additional work in the event that one site goes down.</a:t>
            </a:r>
          </a:p>
          <a:p>
            <a:pPr marL="342900" indent="-342900">
              <a:buFont typeface="Arial" panose="020B0604020202020204" pitchFamily="34" charset="0"/>
              <a:buChar char="•"/>
            </a:pPr>
            <a:r>
              <a:rPr lang="en-US" b="1" dirty="0"/>
              <a:t>It may be difficult. </a:t>
            </a:r>
            <a:r>
              <a:rPr lang="en-US" dirty="0"/>
              <a:t>In some cases maintaining multiple structures of web site and keep them synchronized is an headache for </a:t>
            </a:r>
            <a:r>
              <a:rPr lang="en-US" dirty="0" err="1"/>
              <a:t>devs</a:t>
            </a:r>
            <a:r>
              <a:rPr lang="en-US" dirty="0"/>
              <a:t>.</a:t>
            </a:r>
            <a:endParaRPr lang="uk-UA" b="1" dirty="0"/>
          </a:p>
        </p:txBody>
      </p:sp>
    </p:spTree>
    <p:extLst>
      <p:ext uri="{BB962C8B-B14F-4D97-AF65-F5344CB8AC3E}">
        <p14:creationId xmlns:p14="http://schemas.microsoft.com/office/powerpoint/2010/main" val="1429974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AF8401-6C6A-4238-81F3-4F27682F24D3}"/>
              </a:ext>
            </a:extLst>
          </p:cNvPr>
          <p:cNvSpPr>
            <a:spLocks noGrp="1"/>
          </p:cNvSpPr>
          <p:nvPr>
            <p:ph type="title"/>
          </p:nvPr>
        </p:nvSpPr>
        <p:spPr/>
        <p:txBody>
          <a:bodyPr/>
          <a:lstStyle/>
          <a:p>
            <a:r>
              <a:rPr lang="en-US" dirty="0"/>
              <a:t>ADAPTIVE DESIGN EXAMPLES</a:t>
            </a:r>
            <a:endParaRPr lang="uk-UA" dirty="0"/>
          </a:p>
        </p:txBody>
      </p:sp>
      <p:pic>
        <p:nvPicPr>
          <p:cNvPr id="7" name="Рисунок 6">
            <a:extLst>
              <a:ext uri="{FF2B5EF4-FFF2-40B4-BE49-F238E27FC236}">
                <a16:creationId xmlns:a16="http://schemas.microsoft.com/office/drawing/2014/main" id="{5074B363-1FC2-45B7-BB12-E883ECDF99A7}"/>
              </a:ext>
            </a:extLst>
          </p:cNvPr>
          <p:cNvPicPr>
            <a:picLocks noChangeAspect="1"/>
          </p:cNvPicPr>
          <p:nvPr/>
        </p:nvPicPr>
        <p:blipFill rotWithShape="1">
          <a:blip r:embed="rId2"/>
          <a:srcRect t="8588"/>
          <a:stretch/>
        </p:blipFill>
        <p:spPr>
          <a:xfrm>
            <a:off x="6330695" y="2141302"/>
            <a:ext cx="5175503" cy="3345098"/>
          </a:xfrm>
          <a:prstGeom prst="rect">
            <a:avLst/>
          </a:prstGeom>
        </p:spPr>
      </p:pic>
      <p:pic>
        <p:nvPicPr>
          <p:cNvPr id="6" name="Рисунок 5">
            <a:extLst>
              <a:ext uri="{FF2B5EF4-FFF2-40B4-BE49-F238E27FC236}">
                <a16:creationId xmlns:a16="http://schemas.microsoft.com/office/drawing/2014/main" id="{A22CF4EA-3AE4-42B8-8FE3-BEF237F6E8C2}"/>
              </a:ext>
            </a:extLst>
          </p:cNvPr>
          <p:cNvPicPr>
            <a:picLocks noChangeAspect="1"/>
          </p:cNvPicPr>
          <p:nvPr/>
        </p:nvPicPr>
        <p:blipFill rotWithShape="1">
          <a:blip r:embed="rId3"/>
          <a:srcRect t="8532"/>
          <a:stretch/>
        </p:blipFill>
        <p:spPr>
          <a:xfrm>
            <a:off x="685803" y="2139267"/>
            <a:ext cx="5175503" cy="3347133"/>
          </a:xfrm>
          <a:prstGeom prst="rect">
            <a:avLst/>
          </a:prstGeom>
        </p:spPr>
      </p:pic>
    </p:spTree>
    <p:extLst>
      <p:ext uri="{BB962C8B-B14F-4D97-AF65-F5344CB8AC3E}">
        <p14:creationId xmlns:p14="http://schemas.microsoft.com/office/powerpoint/2010/main" val="3256057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9206F9-9BAF-4478-8EDB-BAF8957A9692}"/>
              </a:ext>
            </a:extLst>
          </p:cNvPr>
          <p:cNvSpPr>
            <a:spLocks noGrp="1"/>
          </p:cNvSpPr>
          <p:nvPr>
            <p:ph type="title"/>
          </p:nvPr>
        </p:nvSpPr>
        <p:spPr/>
        <p:txBody>
          <a:bodyPr/>
          <a:lstStyle/>
          <a:p>
            <a:r>
              <a:rPr lang="en-US" dirty="0"/>
              <a:t>ADAPTIVE WEB SITES LINKS</a:t>
            </a:r>
            <a:endParaRPr lang="uk-UA" dirty="0"/>
          </a:p>
        </p:txBody>
      </p:sp>
      <p:sp>
        <p:nvSpPr>
          <p:cNvPr id="3" name="Місце для тексту 2">
            <a:extLst>
              <a:ext uri="{FF2B5EF4-FFF2-40B4-BE49-F238E27FC236}">
                <a16:creationId xmlns:a16="http://schemas.microsoft.com/office/drawing/2014/main" id="{38140365-CA04-4E6F-BEF5-2BFF4AA40265}"/>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solidFill>
                  <a:schemeClr val="accent6"/>
                </a:solidFill>
                <a:hlinkClick r:id="rId2">
                  <a:extLst>
                    <a:ext uri="{A12FA001-AC4F-418D-AE19-62706E023703}">
                      <ahyp:hlinkClr xmlns:ahyp="http://schemas.microsoft.com/office/drawing/2018/hyperlinkcolor" val="tx"/>
                    </a:ext>
                  </a:extLst>
                </a:hlinkClick>
              </a:rPr>
              <a:t>https://rozetka.com.ua/</a:t>
            </a:r>
            <a:r>
              <a:rPr lang="en-US" dirty="0">
                <a:solidFill>
                  <a:schemeClr val="accent6"/>
                </a:solidFill>
              </a:rPr>
              <a:t>  - </a:t>
            </a:r>
            <a:r>
              <a:rPr lang="en-US" dirty="0">
                <a:solidFill>
                  <a:schemeClr val="accent6"/>
                </a:solidFill>
                <a:hlinkClick r:id="rId3">
                  <a:extLst>
                    <a:ext uri="{A12FA001-AC4F-418D-AE19-62706E023703}">
                      <ahyp:hlinkClr xmlns:ahyp="http://schemas.microsoft.com/office/drawing/2018/hyperlinkcolor" val="tx"/>
                    </a:ext>
                  </a:extLst>
                </a:hlinkClick>
              </a:rPr>
              <a:t>https://m.rozetka.com.ua/</a:t>
            </a:r>
            <a:r>
              <a:rPr lang="en-US" dirty="0">
                <a:solidFill>
                  <a:schemeClr val="accent6"/>
                </a:solidFill>
              </a:rPr>
              <a:t> </a:t>
            </a:r>
          </a:p>
          <a:p>
            <a:pPr marL="342900" indent="-342900">
              <a:buFont typeface="Arial" panose="020B0604020202020204" pitchFamily="34" charset="0"/>
              <a:buChar char="•"/>
            </a:pPr>
            <a:r>
              <a:rPr lang="en-US" dirty="0">
                <a:solidFill>
                  <a:schemeClr val="accent6"/>
                </a:solidFill>
                <a:hlinkClick r:id="rId4">
                  <a:extLst>
                    <a:ext uri="{A12FA001-AC4F-418D-AE19-62706E023703}">
                      <ahyp:hlinkClr xmlns:ahyp="http://schemas.microsoft.com/office/drawing/2018/hyperlinkcolor" val="tx"/>
                    </a:ext>
                  </a:extLst>
                </a:hlinkClick>
              </a:rPr>
              <a:t>https://olx.ua/</a:t>
            </a:r>
            <a:r>
              <a:rPr lang="en-US" dirty="0">
                <a:solidFill>
                  <a:schemeClr val="accent6"/>
                </a:solidFill>
              </a:rPr>
              <a:t> - </a:t>
            </a:r>
            <a:r>
              <a:rPr lang="en-US" dirty="0">
                <a:solidFill>
                  <a:schemeClr val="accent6"/>
                </a:solidFill>
                <a:hlinkClick r:id="rId5">
                  <a:extLst>
                    <a:ext uri="{A12FA001-AC4F-418D-AE19-62706E023703}">
                      <ahyp:hlinkClr xmlns:ahyp="http://schemas.microsoft.com/office/drawing/2018/hyperlinkcolor" val="tx"/>
                    </a:ext>
                  </a:extLst>
                </a:hlinkClick>
              </a:rPr>
              <a:t>https://m.olx.ua/</a:t>
            </a:r>
            <a:endParaRPr lang="en-US" dirty="0">
              <a:solidFill>
                <a:schemeClr val="accent6"/>
              </a:solidFill>
            </a:endParaRPr>
          </a:p>
          <a:p>
            <a:pPr marL="342900" indent="-342900">
              <a:buFont typeface="Arial" panose="020B0604020202020204" pitchFamily="34" charset="0"/>
              <a:buChar char="•"/>
            </a:pPr>
            <a:r>
              <a:rPr lang="en-US" dirty="0">
                <a:solidFill>
                  <a:schemeClr val="accent6"/>
                </a:solidFill>
                <a:hlinkClick r:id="rId6">
                  <a:extLst>
                    <a:ext uri="{A12FA001-AC4F-418D-AE19-62706E023703}">
                      <ahyp:hlinkClr xmlns:ahyp="http://schemas.microsoft.com/office/drawing/2018/hyperlinkcolor" val="tx"/>
                    </a:ext>
                  </a:extLst>
                </a:hlinkClick>
              </a:rPr>
              <a:t>https://facebook.com/</a:t>
            </a:r>
            <a:r>
              <a:rPr lang="en-US" dirty="0">
                <a:solidFill>
                  <a:schemeClr val="accent6"/>
                </a:solidFill>
              </a:rPr>
              <a:t> - </a:t>
            </a:r>
            <a:r>
              <a:rPr lang="en-US" dirty="0">
                <a:solidFill>
                  <a:schemeClr val="accent6"/>
                </a:solidFill>
                <a:hlinkClick r:id="rId7">
                  <a:extLst>
                    <a:ext uri="{A12FA001-AC4F-418D-AE19-62706E023703}">
                      <ahyp:hlinkClr xmlns:ahyp="http://schemas.microsoft.com/office/drawing/2018/hyperlinkcolor" val="tx"/>
                    </a:ext>
                  </a:extLst>
                </a:hlinkClick>
              </a:rPr>
              <a:t>https://m.facebook.com/</a:t>
            </a:r>
            <a:endParaRPr lang="en-US" dirty="0">
              <a:solidFill>
                <a:schemeClr val="accent6"/>
              </a:solidFill>
            </a:endParaRPr>
          </a:p>
          <a:p>
            <a:pPr marL="342900" indent="-342900">
              <a:buFont typeface="Arial" panose="020B0604020202020204" pitchFamily="34" charset="0"/>
              <a:buChar char="•"/>
            </a:pPr>
            <a:r>
              <a:rPr lang="en-US" dirty="0">
                <a:solidFill>
                  <a:schemeClr val="accent6"/>
                </a:solidFill>
                <a:hlinkClick r:id="rId8">
                  <a:extLst>
                    <a:ext uri="{A12FA001-AC4F-418D-AE19-62706E023703}">
                      <ahyp:hlinkClr xmlns:ahyp="http://schemas.microsoft.com/office/drawing/2018/hyperlinkcolor" val="tx"/>
                    </a:ext>
                  </a:extLst>
                </a:hlinkClick>
              </a:rPr>
              <a:t>https://www.turkishairlines.com/</a:t>
            </a:r>
            <a:r>
              <a:rPr lang="en-US" dirty="0">
                <a:solidFill>
                  <a:schemeClr val="accent6"/>
                </a:solidFill>
              </a:rPr>
              <a:t> </a:t>
            </a:r>
          </a:p>
          <a:p>
            <a:pPr marL="342900" indent="-342900">
              <a:buFont typeface="Arial" panose="020B0604020202020204" pitchFamily="34" charset="0"/>
              <a:buChar char="•"/>
            </a:pPr>
            <a:r>
              <a:rPr lang="en-US" dirty="0">
                <a:solidFill>
                  <a:schemeClr val="accent6"/>
                </a:solidFill>
                <a:hlinkClick r:id="rId9">
                  <a:extLst>
                    <a:ext uri="{A12FA001-AC4F-418D-AE19-62706E023703}">
                      <ahyp:hlinkClr xmlns:ahyp="http://schemas.microsoft.com/office/drawing/2018/hyperlinkcolor" val="tx"/>
                    </a:ext>
                  </a:extLst>
                </a:hlinkClick>
              </a:rPr>
              <a:t>https://www.ikea.com/</a:t>
            </a:r>
            <a:endParaRPr lang="en-US" dirty="0">
              <a:solidFill>
                <a:schemeClr val="accent6"/>
              </a:solidFill>
            </a:endParaRPr>
          </a:p>
          <a:p>
            <a:pPr marL="342900" indent="-342900">
              <a:buFont typeface="Arial" panose="020B0604020202020204" pitchFamily="34" charset="0"/>
              <a:buChar char="•"/>
            </a:pPr>
            <a:endParaRPr lang="uk-UA" dirty="0"/>
          </a:p>
        </p:txBody>
      </p:sp>
    </p:spTree>
    <p:extLst>
      <p:ext uri="{BB962C8B-B14F-4D97-AF65-F5344CB8AC3E}">
        <p14:creationId xmlns:p14="http://schemas.microsoft.com/office/powerpoint/2010/main" val="2896591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76838B-AF15-40ED-B0E4-663225EE181F}"/>
              </a:ext>
            </a:extLst>
          </p:cNvPr>
          <p:cNvSpPr>
            <a:spLocks noGrp="1"/>
          </p:cNvSpPr>
          <p:nvPr>
            <p:ph type="title"/>
          </p:nvPr>
        </p:nvSpPr>
        <p:spPr/>
        <p:txBody>
          <a:bodyPr/>
          <a:lstStyle/>
          <a:p>
            <a:r>
              <a:rPr lang="en-US" dirty="0"/>
              <a:t>WHAT IS RESPONSIVE WEB DESIGN?</a:t>
            </a:r>
            <a:endParaRPr lang="uk-UA" dirty="0"/>
          </a:p>
        </p:txBody>
      </p:sp>
      <p:sp>
        <p:nvSpPr>
          <p:cNvPr id="3" name="Місце для тексту 2">
            <a:extLst>
              <a:ext uri="{FF2B5EF4-FFF2-40B4-BE49-F238E27FC236}">
                <a16:creationId xmlns:a16="http://schemas.microsoft.com/office/drawing/2014/main" id="{65EDF395-B20E-4828-9A01-EB2366EC5EB3}"/>
              </a:ext>
            </a:extLst>
          </p:cNvPr>
          <p:cNvSpPr>
            <a:spLocks noGrp="1"/>
          </p:cNvSpPr>
          <p:nvPr>
            <p:ph type="body" sz="quarter" idx="10"/>
          </p:nvPr>
        </p:nvSpPr>
        <p:spPr/>
        <p:txBody>
          <a:bodyPr/>
          <a:lstStyle/>
          <a:p>
            <a:r>
              <a:rPr lang="en-US" dirty="0"/>
              <a:t>Websites that are built with responsive design use </a:t>
            </a:r>
            <a:r>
              <a:rPr lang="en-US" dirty="0">
                <a:solidFill>
                  <a:srgbClr val="00B0F0"/>
                </a:solidFill>
              </a:rPr>
              <a:t>media queries </a:t>
            </a:r>
            <a:r>
              <a:rPr lang="en-US" dirty="0"/>
              <a:t>to target breakpoints that scale images, wrap text and adjust layout so that the website can shrink to fit any size of screen.</a:t>
            </a:r>
            <a:endParaRPr lang="uk-UA" dirty="0"/>
          </a:p>
        </p:txBody>
      </p:sp>
    </p:spTree>
    <p:extLst>
      <p:ext uri="{BB962C8B-B14F-4D97-AF65-F5344CB8AC3E}">
        <p14:creationId xmlns:p14="http://schemas.microsoft.com/office/powerpoint/2010/main" val="3980442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CA4B9C-F057-4110-9419-99CCF993A415}"/>
              </a:ext>
            </a:extLst>
          </p:cNvPr>
          <p:cNvSpPr>
            <a:spLocks noGrp="1"/>
          </p:cNvSpPr>
          <p:nvPr>
            <p:ph type="title"/>
          </p:nvPr>
        </p:nvSpPr>
        <p:spPr/>
        <p:txBody>
          <a:bodyPr/>
          <a:lstStyle/>
          <a:p>
            <a:r>
              <a:rPr lang="en-US" dirty="0"/>
              <a:t>WHAT ARE MEDIA QUERIES?</a:t>
            </a:r>
            <a:endParaRPr lang="uk-UA" dirty="0"/>
          </a:p>
        </p:txBody>
      </p:sp>
      <p:sp>
        <p:nvSpPr>
          <p:cNvPr id="3" name="Місце для тексту 2">
            <a:extLst>
              <a:ext uri="{FF2B5EF4-FFF2-40B4-BE49-F238E27FC236}">
                <a16:creationId xmlns:a16="http://schemas.microsoft.com/office/drawing/2014/main" id="{3C467C95-1346-432B-B9B5-32ADF42BA055}"/>
              </a:ext>
            </a:extLst>
          </p:cNvPr>
          <p:cNvSpPr>
            <a:spLocks noGrp="1"/>
          </p:cNvSpPr>
          <p:nvPr>
            <p:ph type="body" sz="quarter" idx="10"/>
          </p:nvPr>
        </p:nvSpPr>
        <p:spPr/>
        <p:txBody>
          <a:bodyPr/>
          <a:lstStyle/>
          <a:p>
            <a:r>
              <a:rPr lang="en-US" dirty="0"/>
              <a:t>Media queries are simple filters that can be applied to CSS styles. They make it easy to change styles based on the characteristics of the device rendering the content, including the display type, width, height, orientation, and even resolution.</a:t>
            </a:r>
          </a:p>
          <a:p>
            <a:endParaRPr lang="en-US" dirty="0"/>
          </a:p>
          <a:p>
            <a:pPr marL="342900" indent="-342900">
              <a:buFont typeface="Arial" panose="020B0604020202020204" pitchFamily="34" charset="0"/>
              <a:buChar char="•"/>
            </a:pPr>
            <a:r>
              <a:rPr lang="en-US" dirty="0"/>
              <a:t>CSS2 Introduced Media Types (the </a:t>
            </a:r>
            <a:r>
              <a:rPr lang="en-US" dirty="0">
                <a:solidFill>
                  <a:srgbClr val="00B0F0"/>
                </a:solidFill>
              </a:rPr>
              <a:t>@media </a:t>
            </a:r>
            <a:r>
              <a:rPr lang="en-US" dirty="0"/>
              <a:t>rule)</a:t>
            </a:r>
          </a:p>
          <a:p>
            <a:pPr marL="342900" indent="-342900">
              <a:buFont typeface="Arial" panose="020B0604020202020204" pitchFamily="34" charset="0"/>
              <a:buChar char="•"/>
            </a:pPr>
            <a:r>
              <a:rPr lang="en-US" dirty="0"/>
              <a:t>CSS3 Introduced Media Queries</a:t>
            </a:r>
          </a:p>
          <a:p>
            <a:endParaRPr lang="uk-UA" dirty="0"/>
          </a:p>
        </p:txBody>
      </p:sp>
    </p:spTree>
    <p:extLst>
      <p:ext uri="{BB962C8B-B14F-4D97-AF65-F5344CB8AC3E}">
        <p14:creationId xmlns:p14="http://schemas.microsoft.com/office/powerpoint/2010/main" val="2259670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DF392B-C5BD-43F5-81DD-0E8EADA88508}"/>
              </a:ext>
            </a:extLst>
          </p:cNvPr>
          <p:cNvSpPr>
            <a:spLocks noGrp="1"/>
          </p:cNvSpPr>
          <p:nvPr>
            <p:ph type="title"/>
          </p:nvPr>
        </p:nvSpPr>
        <p:spPr/>
        <p:txBody>
          <a:bodyPr/>
          <a:lstStyle/>
          <a:p>
            <a:r>
              <a:rPr lang="en-US" dirty="0"/>
              <a:t>RESPONSIVE WITH MEDIA QUERIES</a:t>
            </a:r>
            <a:endParaRPr lang="uk-UA" dirty="0"/>
          </a:p>
        </p:txBody>
      </p:sp>
      <p:pic>
        <p:nvPicPr>
          <p:cNvPr id="2050" name="Picture 2" descr="Результат пошуку зображень за запитом &quot;media queries gif&quot;">
            <a:extLst>
              <a:ext uri="{FF2B5EF4-FFF2-40B4-BE49-F238E27FC236}">
                <a16:creationId xmlns:a16="http://schemas.microsoft.com/office/drawing/2014/main" id="{D24361A3-3DDF-41B7-8C33-820AF9520082}"/>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562601"/>
            <a:ext cx="7620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716018"/>
      </p:ext>
    </p:extLst>
  </p:cSld>
  <p:clrMapOvr>
    <a:masterClrMapping/>
  </p:clrMapOvr>
</p:sld>
</file>

<file path=ppt/theme/theme1.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444DEE5D-51F1-4029-8FDB-DB417F7B394A}"/>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ppt/theme/theme3.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B3A1340B-3A1B-4156-ADE3-51DF6C2C795D}">
  <ds:schemaRefs>
    <ds:schemaRef ds:uri="http://schemas.microsoft.com/office/2006/documentManagement/types"/>
    <ds:schemaRef ds:uri="http://purl.org/dc/elements/1.1/"/>
    <ds:schemaRef ds:uri="835f28f2-30f1-4728-84d2-86d96e143488"/>
    <ds:schemaRef ds:uri="http://purl.org/dc/dcmitype/"/>
    <ds:schemaRef ds:uri="http://schemas.microsoft.com/office/infopath/2007/PartnerControls"/>
    <ds:schemaRef ds:uri="341e6018-ac0a-4dfb-8409-db9e0d25502e"/>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443</TotalTime>
  <Words>1027</Words>
  <Application>Microsoft Office PowerPoint</Application>
  <PresentationFormat>Широкий екран</PresentationFormat>
  <Paragraphs>78</Paragraphs>
  <Slides>18</Slides>
  <Notes>9</Notes>
  <HiddenSlides>0</HiddenSlides>
  <MMClips>0</MMClips>
  <ScaleCrop>false</ScaleCrop>
  <HeadingPairs>
    <vt:vector size="6" baseType="variant">
      <vt:variant>
        <vt:lpstr>Використані шрифти</vt:lpstr>
      </vt:variant>
      <vt:variant>
        <vt:i4>4</vt:i4>
      </vt:variant>
      <vt:variant>
        <vt:lpstr>Тема</vt:lpstr>
      </vt:variant>
      <vt:variant>
        <vt:i4>2</vt:i4>
      </vt:variant>
      <vt:variant>
        <vt:lpstr>Заголовки слайдів</vt:lpstr>
      </vt:variant>
      <vt:variant>
        <vt:i4>18</vt:i4>
      </vt:variant>
    </vt:vector>
  </HeadingPairs>
  <TitlesOfParts>
    <vt:vector size="24" baseType="lpstr">
      <vt:lpstr>Open Sans</vt:lpstr>
      <vt:lpstr>Arial</vt:lpstr>
      <vt:lpstr>Proxima Nova Black</vt:lpstr>
      <vt:lpstr>Calibri</vt:lpstr>
      <vt:lpstr>DARK THEME</vt:lpstr>
      <vt:lpstr>LIGHT-THEME</vt:lpstr>
      <vt:lpstr>RESPONSIVE/ ADAPTIVE WEB DESIGN</vt:lpstr>
      <vt:lpstr>WHAT IS ADAPTIVE WEB DESIGN?</vt:lpstr>
      <vt:lpstr>BENEFITS OF ADAPTIVE APPROACH</vt:lpstr>
      <vt:lpstr>CONS OF ADAPTIVE APPROACH</vt:lpstr>
      <vt:lpstr>ADAPTIVE DESIGN EXAMPLES</vt:lpstr>
      <vt:lpstr>ADAPTIVE WEB SITES LINKS</vt:lpstr>
      <vt:lpstr>WHAT IS RESPONSIVE WEB DESIGN?</vt:lpstr>
      <vt:lpstr>WHAT ARE MEDIA QUERIES?</vt:lpstr>
      <vt:lpstr>RESPONSIVE WITH MEDIA QUERIES</vt:lpstr>
      <vt:lpstr>BASIC MEDIA QUERY</vt:lpstr>
      <vt:lpstr>MEDIA TYPES</vt:lpstr>
      <vt:lpstr>MEDIA FEATURES </vt:lpstr>
      <vt:lpstr>MOBILE FIRST</vt:lpstr>
      <vt:lpstr>MOBILE FIRST BENEFITS</vt:lpstr>
      <vt:lpstr>CONCLUSION</vt:lpstr>
      <vt:lpstr>USED LINKS</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Ostap Kovbasiuk</cp:lastModifiedBy>
  <cp:revision>22</cp:revision>
  <dcterms:created xsi:type="dcterms:W3CDTF">2018-12-11T16:43:22Z</dcterms:created>
  <dcterms:modified xsi:type="dcterms:W3CDTF">2020-01-08T22:09:19Z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